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theme/themeOverride12.xml" ContentType="application/vnd.openxmlformats-officedocument.themeOverride+xml"/>
  <Override PartName="/ppt/slides/slide36.xml" ContentType="application/vnd.openxmlformats-officedocument.presentationml.slide+xml"/>
  <Override PartName="/ppt/charts/chart46.xml" ContentType="application/vnd.openxmlformats-officedocument.drawingml.char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charts/chart35.xml" ContentType="application/vnd.openxmlformats-officedocument.drawingml.char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charts/chart24.xml" ContentType="application/vnd.openxmlformats-officedocument.drawingml.chart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chart20.xml" ContentType="application/vnd.openxmlformats-officedocument.drawingml.chart+xml"/>
  <Override PartName="/ppt/theme/themeOverride17.xml" ContentType="application/vnd.openxmlformats-officedocument.themeOverride+xml"/>
  <Override PartName="/ppt/notesSlides/notesSlide3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theme/themeOverride24.xml" ContentType="application/vnd.openxmlformats-officedocument.themeOverr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Override13.xml" ContentType="application/vnd.openxmlformats-officedocument.themeOverr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charts/chart29.xml" ContentType="application/vnd.openxmlformats-officedocument.drawingml.chart+xml"/>
  <Override PartName="/ppt/theme/themeOverride20.xml" ContentType="application/vnd.openxmlformats-officedocument.themeOverride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8.xml" ContentType="application/vnd.openxmlformats-officedocument.drawingml.chart+xml"/>
  <Override PartName="/ppt/theme/themeOverride6.xml" ContentType="application/vnd.openxmlformats-officedocument.themeOverride+xml"/>
  <Override PartName="/ppt/charts/chart36.xml" ContentType="application/vnd.openxmlformats-officedocument.drawingml.chart+xml"/>
  <Override PartName="/ppt/charts/chart47.xml" ContentType="application/vnd.openxmlformats-officedocument.drawingml.char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charts/chart25.xml" ContentType="application/vnd.openxmlformats-officedocument.drawingml.chart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theme/themeOverride2.xml" ContentType="application/vnd.openxmlformats-officedocument.themeOverride+xml"/>
  <Override PartName="/ppt/charts/chart14.xml" ContentType="application/vnd.openxmlformats-officedocument.drawingml.chart+xml"/>
  <Override PartName="/ppt/tags/tag1.xml" ContentType="application/vnd.openxmlformats-officedocument.presentationml.tags+xml"/>
  <Override PartName="/ppt/charts/chart32.xml" ContentType="application/vnd.openxmlformats-officedocument.drawingml.chart+xml"/>
  <Override PartName="/ppt/notesSlides/notesSlide24.xml" ContentType="application/vnd.openxmlformats-officedocument.presentationml.notesSlide+xml"/>
  <Override PartName="/ppt/charts/chart43.xml" ContentType="application/vnd.openxmlformats-officedocument.drawingml.char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chart21.xml" ContentType="application/vnd.openxmlformats-officedocument.drawingml.chart+xml"/>
  <Override PartName="/ppt/charts/chart50.xml" ContentType="application/vnd.openxmlformats-officedocument.drawingml.char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charts/chart10.xml" ContentType="application/vnd.openxmlformats-officedocument.drawingml.chart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1.xml" ContentType="application/vnd.openxmlformats-officedocument.presentationml.notesSlide+xml"/>
  <Override PartName="/ppt/charts/chart4.xml" ContentType="application/vnd.openxmlformats-officedocument.drawingml.chart+xml"/>
  <Override PartName="/ppt/diagrams/data3.xml" ContentType="application/vnd.openxmlformats-officedocument.drawingml.diagramData+xml"/>
  <Override PartName="/ppt/notesSlides/notesSlide4.xml" ContentType="application/vnd.openxmlformats-officedocument.presentationml.notesSl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theme/themeOverride7.xml" ContentType="application/vnd.openxmlformats-officedocument.themeOverride+xml"/>
  <Override PartName="/ppt/theme/themeOverride21.xml" ContentType="application/vnd.openxmlformats-officedocument.themeOverride+xml"/>
  <Override PartName="/ppt/charts/chart48.xml" ContentType="application/vnd.openxmlformats-officedocument.drawingml.chart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charts/chart19.xml" ContentType="application/vnd.openxmlformats-officedocument.drawingml.chart+xml"/>
  <Override PartName="/ppt/theme/themeOverride10.xml" ContentType="application/vnd.openxmlformats-officedocument.themeOverride+xml"/>
  <Override PartName="/ppt/charts/chart37.xml" ContentType="application/vnd.openxmlformats-officedocument.drawingml.char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charts/chart26.xml" ContentType="application/vnd.openxmlformats-officedocument.drawingml.chart+xml"/>
  <Override PartName="/ppt/charts/chart44.xml" ContentType="application/vnd.openxmlformats-officedocument.drawingml.char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charts/chart15.xml" ContentType="application/vnd.openxmlformats-officedocument.drawingml.chart+xml"/>
  <Override PartName="/ppt/charts/chart33.xml" ContentType="application/vnd.openxmlformats-officedocument.drawingml.chart+xml"/>
  <Override PartName="/ppt/notesSlides/notesSlide25.xml" ContentType="application/vnd.openxmlformats-officedocument.presentationml.notesSlide+xml"/>
  <Override PartName="/ppt/charts/chart51.xml" ContentType="application/vnd.openxmlformats-officedocument.drawingml.char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charts/chart22.xml" ContentType="application/vnd.openxmlformats-officedocument.drawingml.chart+xml"/>
  <Override PartName="/ppt/charts/chart40.xml" ContentType="application/vnd.openxmlformats-officedocument.drawingml.chart+xml"/>
  <Override PartName="/ppt/theme/themeOverride19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heme/themeOverride15.xml" ContentType="application/vnd.openxmlformats-officedocument.themeOverr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theme/themeOverride22.xml" ContentType="application/vnd.openxmlformats-officedocument.themeOverr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theme/themeOverride8.xml" ContentType="application/vnd.openxmlformats-officedocument.themeOverride+xml"/>
  <Override PartName="/ppt/theme/themeOverride11.xml" ContentType="application/vnd.openxmlformats-officedocument.themeOverride+xml"/>
  <Override PartName="/ppt/charts/chart49.xml" ContentType="application/vnd.openxmlformats-officedocument.drawingml.char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27.xml" ContentType="application/vnd.openxmlformats-officedocument.drawingml.chart+xml"/>
  <Override PartName="/ppt/charts/chart38.xml" ContentType="application/vnd.openxmlformats-officedocument.drawingml.chart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theme/themeOverride4.xml" ContentType="application/vnd.openxmlformats-officedocument.themeOverride+xml"/>
  <Override PartName="/ppt/charts/chart16.xml" ContentType="application/vnd.openxmlformats-officedocument.drawingml.chart+xml"/>
  <Override PartName="/ppt/tags/tag3.xml" ContentType="application/vnd.openxmlformats-officedocument.presentationml.tags+xml"/>
  <Override PartName="/ppt/charts/chart34.xml" ContentType="application/vnd.openxmlformats-officedocument.drawingml.chart+xml"/>
  <Override PartName="/ppt/charts/chart45.xml" ContentType="application/vnd.openxmlformats-officedocument.drawingml.char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charts/chart23.xml" ContentType="application/vnd.openxmlformats-officedocument.drawingml.chart+xml"/>
  <Override PartName="/ppt/notesSlides/notesSlide26.xml" ContentType="application/vnd.openxmlformats-officedocument.presentationml.notesSlide+xml"/>
  <Override PartName="/ppt/charts/chart52.xml" ContentType="application/vnd.openxmlformats-officedocument.drawingml.char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hart12.xml" ContentType="application/vnd.openxmlformats-officedocument.drawingml.chart+xml"/>
  <Override PartName="/ppt/notesSlides/notesSlide22.xml" ContentType="application/vnd.openxmlformats-officedocument.presentationml.notesSlide+xml"/>
  <Override PartName="/ppt/charts/chart30.xml" ContentType="application/vnd.openxmlformats-officedocument.drawingml.chart+xml"/>
  <Override PartName="/ppt/charts/chart41.xml" ContentType="application/vnd.openxmlformats-officedocument.drawingml.chart+xml"/>
  <Override PartName="/ppt/diagrams/layout4.xml" ContentType="application/vnd.openxmlformats-officedocument.drawingml.diagramLayout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theme/themeOverride16.xml" ContentType="application/vnd.openxmlformats-officedocument.themeOverride+xml"/>
  <Override PartName="/ppt/slides/slide8.xml" ContentType="application/vnd.openxmlformats-officedocument.presentationml.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theme/themeOverride9.xml" ContentType="application/vnd.openxmlformats-officedocument.themeOverride+xml"/>
  <Override PartName="/ppt/theme/themeOverride23.xml" ContentType="application/vnd.openxmlformats-officedocument.themeOverride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charts/chart39.xml" ContentType="application/vnd.openxmlformats-officedocument.drawingml.chart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theme/themeOverride5.xml" ContentType="application/vnd.openxmlformats-officedocument.themeOverride+xml"/>
  <Override PartName="/ppt/charts/chart28.xml" ContentType="application/vnd.openxmlformats-officedocument.drawingml.chart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charts/chart17.xml" ContentType="application/vnd.openxmlformats-officedocument.drawingml.chart+xml"/>
  <Override PartName="/ppt/slides/slide32.xml" ContentType="application/vnd.openxmlformats-officedocument.presentationml.slide+xml"/>
  <Override PartName="/ppt/charts/chart42.xml" ContentType="application/vnd.openxmlformats-officedocument.drawingml.char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charts/chart31.xml" ContentType="application/vnd.openxmlformats-officedocument.drawingml.chart+xml"/>
  <Override PartName="/ppt/notesSlides/notesSlide2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0"/>
  </p:notesMasterIdLst>
  <p:sldIdLst>
    <p:sldId id="300" r:id="rId3"/>
    <p:sldId id="303" r:id="rId4"/>
    <p:sldId id="304" r:id="rId5"/>
    <p:sldId id="395" r:id="rId6"/>
    <p:sldId id="396" r:id="rId7"/>
    <p:sldId id="400" r:id="rId8"/>
    <p:sldId id="398" r:id="rId9"/>
    <p:sldId id="305" r:id="rId10"/>
    <p:sldId id="361" r:id="rId11"/>
    <p:sldId id="339" r:id="rId12"/>
    <p:sldId id="402" r:id="rId13"/>
    <p:sldId id="341" r:id="rId14"/>
    <p:sldId id="403" r:id="rId15"/>
    <p:sldId id="359" r:id="rId16"/>
    <p:sldId id="391" r:id="rId17"/>
    <p:sldId id="392" r:id="rId18"/>
    <p:sldId id="393" r:id="rId19"/>
    <p:sldId id="365" r:id="rId20"/>
    <p:sldId id="370" r:id="rId21"/>
    <p:sldId id="371" r:id="rId22"/>
    <p:sldId id="368" r:id="rId23"/>
    <p:sldId id="369" r:id="rId24"/>
    <p:sldId id="335" r:id="rId25"/>
    <p:sldId id="410" r:id="rId26"/>
    <p:sldId id="372" r:id="rId27"/>
    <p:sldId id="350" r:id="rId28"/>
    <p:sldId id="373" r:id="rId29"/>
    <p:sldId id="375" r:id="rId30"/>
    <p:sldId id="377" r:id="rId31"/>
    <p:sldId id="379" r:id="rId32"/>
    <p:sldId id="380" r:id="rId33"/>
    <p:sldId id="381" r:id="rId34"/>
    <p:sldId id="382" r:id="rId35"/>
    <p:sldId id="388" r:id="rId36"/>
    <p:sldId id="389" r:id="rId37"/>
    <p:sldId id="390" r:id="rId38"/>
    <p:sldId id="352" r:id="rId39"/>
    <p:sldId id="353" r:id="rId40"/>
    <p:sldId id="354" r:id="rId41"/>
    <p:sldId id="355" r:id="rId42"/>
    <p:sldId id="356" r:id="rId43"/>
    <p:sldId id="411" r:id="rId44"/>
    <p:sldId id="323" r:id="rId45"/>
    <p:sldId id="401" r:id="rId46"/>
    <p:sldId id="409" r:id="rId47"/>
    <p:sldId id="408" r:id="rId48"/>
    <p:sldId id="301" r:id="rId49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912" autoAdjust="0"/>
    <p:restoredTop sz="99283" autoAdjust="0"/>
  </p:normalViewPr>
  <p:slideViewPr>
    <p:cSldViewPr snapToGrid="0" showGuides="1">
      <p:cViewPr varScale="1">
        <p:scale>
          <a:sx n="69" d="100"/>
          <a:sy n="69" d="100"/>
        </p:scale>
        <p:origin x="-81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31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INISTERIO%20DE%20INDUSTRIAS%20Y%20PRODUCTIVIDAD\Pol&#237;tica%20Industrial\Libro%20Pol&#237;tica%20Industrial\2018-May-14_Grafico%20actualizados%20PI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AppData\Local\Microsoft\Windows\Temporary%20Internet%20Files\Content.Outlook\F1KHSDZ1\Cartera%20Banca%20P&#250;blica.xlsx" TargetMode="Externa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3.xlsx"/><Relationship Id="rId1" Type="http://schemas.openxmlformats.org/officeDocument/2006/relationships/themeOverride" Target="../theme/themeOverride2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4.xlsx"/><Relationship Id="rId1" Type="http://schemas.openxmlformats.org/officeDocument/2006/relationships/themeOverride" Target="../theme/themeOverride3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setores%20economicos%20BCE\sector%20monetario\Sector%20Monetario%20graf.xlsb" TargetMode="Externa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gespin\Desktop\Info%20PPT%20Microfinanzas.xlsx" TargetMode="Externa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5.xlsx"/><Relationship Id="rId1" Type="http://schemas.openxmlformats.org/officeDocument/2006/relationships/themeOverride" Target="../theme/themeOverride4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Info%20PPT%20Microfinanzas.xlsx" TargetMode="Externa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6.xlsx"/><Relationship Id="rId1" Type="http://schemas.openxmlformats.org/officeDocument/2006/relationships/themeOverride" Target="../theme/themeOverride5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moran\Desktop\mancomunidad%20del%20norte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moran\Desktop\mancomunidad%20del%20norte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.xlsx"/><Relationship Id="rId1" Type="http://schemas.openxmlformats.org/officeDocument/2006/relationships/themeOverride" Target="../theme/themeOverride1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moran\Desktop\mancomunidad%20del%20norte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moran\Desktop\mancomunidad%20del%20norte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moran\Desktop\mancomunidad%20del%20norte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moran\Desktop\mancomunidad%20del%20norte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moran\Desktop\mancomunidad%20del%20norte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moran\Desktop\mancomunidad%20del%20norte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moran\Desktop\mancomunidad%20del%20norte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datos%20zona%201.xlsx" TargetMode="Externa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7.xlsx"/><Relationship Id="rId1" Type="http://schemas.openxmlformats.org/officeDocument/2006/relationships/themeOverride" Target="../theme/themeOverride6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8.xlsx"/><Relationship Id="rId1" Type="http://schemas.openxmlformats.org/officeDocument/2006/relationships/themeOverride" Target="../theme/themeOverride7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Office_Excel2.xlsx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9.xlsx"/><Relationship Id="rId1" Type="http://schemas.openxmlformats.org/officeDocument/2006/relationships/themeOverride" Target="../theme/themeOverride8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0.xlsx"/><Relationship Id="rId1" Type="http://schemas.openxmlformats.org/officeDocument/2006/relationships/themeOverride" Target="../theme/themeOverride9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1.xlsx"/><Relationship Id="rId1" Type="http://schemas.openxmlformats.org/officeDocument/2006/relationships/themeOverride" Target="../theme/themeOverride10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2.xlsx"/><Relationship Id="rId1" Type="http://schemas.openxmlformats.org/officeDocument/2006/relationships/themeOverride" Target="../theme/themeOverride11.xml"/></Relationships>
</file>

<file path=ppt/charts/_rels/chart3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3.xlsx"/><Relationship Id="rId1" Type="http://schemas.openxmlformats.org/officeDocument/2006/relationships/themeOverride" Target="../theme/themeOverride12.xml"/></Relationships>
</file>

<file path=ppt/charts/_rels/chart3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4.xlsx"/><Relationship Id="rId1" Type="http://schemas.openxmlformats.org/officeDocument/2006/relationships/themeOverride" Target="../theme/themeOverride13.xml"/></Relationships>
</file>

<file path=ppt/charts/_rels/chart3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5.xlsx"/><Relationship Id="rId1" Type="http://schemas.openxmlformats.org/officeDocument/2006/relationships/themeOverride" Target="../theme/themeOverride14.xml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6.xlsx"/><Relationship Id="rId1" Type="http://schemas.openxmlformats.org/officeDocument/2006/relationships/themeOverride" Target="../theme/themeOverride15.xml"/></Relationships>
</file>

<file path=ppt/charts/_rels/chart3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7.xlsx"/><Relationship Id="rId1" Type="http://schemas.openxmlformats.org/officeDocument/2006/relationships/themeOverride" Target="../theme/themeOverride16.xml"/></Relationships>
</file>

<file path=ppt/charts/_rels/chart3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8.xlsx"/><Relationship Id="rId1" Type="http://schemas.openxmlformats.org/officeDocument/2006/relationships/themeOverride" Target="../theme/themeOverride17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altamirano\Downloads\IUCP_MIPRO_2017%20(2).xlsx" TargetMode="External"/></Relationships>
</file>

<file path=ppt/charts/_rels/chart4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9.xlsx"/><Relationship Id="rId1" Type="http://schemas.openxmlformats.org/officeDocument/2006/relationships/themeOverride" Target="../theme/themeOverride18.xml"/></Relationships>
</file>

<file path=ppt/charts/_rels/chart4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20.xlsx"/><Relationship Id="rId1" Type="http://schemas.openxmlformats.org/officeDocument/2006/relationships/themeOverride" Target="../theme/themeOverride19.xm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Info%20PPT%20Microfinanzas.xlsx" TargetMode="External"/></Relationships>
</file>

<file path=ppt/charts/_rels/chart4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21.xlsx"/><Relationship Id="rId1" Type="http://schemas.openxmlformats.org/officeDocument/2006/relationships/themeOverride" Target="../theme/themeOverride20.xm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Info%20PPT%20Microfinanzas.xlsx" TargetMode="External"/></Relationships>
</file>

<file path=ppt/charts/_rels/chart4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22.xlsx"/><Relationship Id="rId1" Type="http://schemas.openxmlformats.org/officeDocument/2006/relationships/themeOverride" Target="../theme/themeOverride21.xml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Info%20PPT%20Microfinanzas.xlsx" TargetMode="External"/></Relationships>
</file>

<file path=ppt/charts/_rels/chart4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23.xlsx"/><Relationship Id="rId1" Type="http://schemas.openxmlformats.org/officeDocument/2006/relationships/themeOverride" Target="../theme/themeOverride22.xml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Info%20PPT%20Microfinanzas.xlsx" TargetMode="External"/></Relationships>
</file>

<file path=ppt/charts/_rels/chart4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24.xlsx"/><Relationship Id="rId1" Type="http://schemas.openxmlformats.org/officeDocument/2006/relationships/themeOverride" Target="../theme/themeOverride2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altamirano\Downloads\IUCP_MIPRO_2017%20(2).xlsx" TargetMode="External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Info%20PPT%20Microfinanzas.xlsx" TargetMode="External"/></Relationships>
</file>

<file path=ppt/charts/_rels/chart5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25.xlsx"/><Relationship Id="rId1" Type="http://schemas.openxmlformats.org/officeDocument/2006/relationships/themeOverride" Target="../theme/themeOverride24.xml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IS\Desktop\Copia%20de%20Libro1%20abc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IS\AppData\Local\Microsoft\Windows\INetCache\Content.Outlook\SFVFS9SF\Info%20PPT%20Microfinanza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setores%20economicos%20BCE\sector%20monetario\Sector%20Monetario%20graf.xlsb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setores%20economicos%20BCE\sector%20monetario\Sector%20Monetario%20graf.xlsb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Info%20PPT%20Microfinanza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plotArea>
      <c:layout>
        <c:manualLayout>
          <c:layoutTarget val="inner"/>
          <c:xMode val="edge"/>
          <c:yMode val="edge"/>
          <c:x val="0.26316989191478735"/>
          <c:y val="0.14020724408296942"/>
          <c:w val="0.46945564858858679"/>
          <c:h val="0.67776075186890061"/>
        </c:manualLayout>
      </c:layout>
      <c:radarChart>
        <c:radarStyle val="marker"/>
        <c:ser>
          <c:idx val="0"/>
          <c:order val="0"/>
          <c:tx>
            <c:strRef>
              <c:f>'Gráfico 4'!$F$7</c:f>
              <c:strCache>
                <c:ptCount val="1"/>
                <c:pt idx="0">
                  <c:v>Chile</c:v>
                </c:pt>
              </c:strCache>
            </c:strRef>
          </c:tx>
          <c:spPr>
            <a:ln w="22225">
              <a:solidFill>
                <a:srgbClr val="4BACC6"/>
              </a:solidFill>
              <a:prstDash val="sysDash"/>
            </a:ln>
          </c:spPr>
          <c:marker>
            <c:symbol val="none"/>
          </c:marker>
          <c:cat>
            <c:strRef>
              <c:f>'[2018-May-14_Grafico actualizados PI.xlsx]Gráfico 4'!$A$8:$A$9,'[2018-May-14_Grafico actualizados PI.xlsx]Gráfico 4'!$A$11:$A$12,'[2018-May-14_Grafico actualizados PI.xlsx]Gráfico 4'!$A$19</c:f>
              <c:strCache>
                <c:ptCount val="5"/>
                <c:pt idx="0">
                  <c:v>Instituciones </c:v>
                </c:pt>
                <c:pt idx="1">
                  <c:v>Infraestructura </c:v>
                </c:pt>
                <c:pt idx="2">
                  <c:v>Educación primaria y salud </c:v>
                </c:pt>
                <c:pt idx="3">
                  <c:v>Educación superior y capacitación </c:v>
                </c:pt>
                <c:pt idx="4">
                  <c:v>Innovación </c:v>
                </c:pt>
              </c:strCache>
            </c:strRef>
          </c:cat>
          <c:val>
            <c:numRef>
              <c:f>'[2018-May-14_Grafico actualizados PI.xlsx]Gráfico 4'!$F$8:$F$9,'[2018-May-14_Grafico actualizados PI.xlsx]Gráfico 4'!$F$11:$F$12,'[2018-May-14_Grafico actualizados PI.xlsx]Gráfico 4'!$F$19</c:f>
              <c:numCache>
                <c:formatCode>0.00</c:formatCode>
                <c:ptCount val="5"/>
                <c:pt idx="0" formatCode="0.0">
                  <c:v>4.5</c:v>
                </c:pt>
                <c:pt idx="1">
                  <c:v>4.8</c:v>
                </c:pt>
                <c:pt idx="2">
                  <c:v>5.8</c:v>
                </c:pt>
                <c:pt idx="3">
                  <c:v>5.3</c:v>
                </c:pt>
                <c:pt idx="4">
                  <c:v>3.5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76-4238-B791-3CD5ED8E7F83}"/>
            </c:ext>
          </c:extLst>
        </c:ser>
        <c:ser>
          <c:idx val="1"/>
          <c:order val="1"/>
          <c:tx>
            <c:strRef>
              <c:f>'Gráfico 4'!$G$7</c:f>
              <c:strCache>
                <c:ptCount val="1"/>
                <c:pt idx="0">
                  <c:v>Colombia</c:v>
                </c:pt>
              </c:strCache>
            </c:strRef>
          </c:tx>
          <c:spPr>
            <a:ln w="22225">
              <a:solidFill>
                <a:schemeClr val="accent6">
                  <a:lumMod val="75000"/>
                </a:schemeClr>
              </a:solidFill>
              <a:prstDash val="sysDash"/>
            </a:ln>
          </c:spPr>
          <c:marker>
            <c:symbol val="none"/>
          </c:marker>
          <c:cat>
            <c:strRef>
              <c:f>'[2018-May-14_Grafico actualizados PI.xlsx]Gráfico 4'!$A$8:$A$9,'[2018-May-14_Grafico actualizados PI.xlsx]Gráfico 4'!$A$11:$A$12,'[2018-May-14_Grafico actualizados PI.xlsx]Gráfico 4'!$A$19</c:f>
              <c:strCache>
                <c:ptCount val="5"/>
                <c:pt idx="0">
                  <c:v>Instituciones </c:v>
                </c:pt>
                <c:pt idx="1">
                  <c:v>Infraestructura </c:v>
                </c:pt>
                <c:pt idx="2">
                  <c:v>Educación primaria y salud </c:v>
                </c:pt>
                <c:pt idx="3">
                  <c:v>Educación superior y capacitación </c:v>
                </c:pt>
                <c:pt idx="4">
                  <c:v>Innovación </c:v>
                </c:pt>
              </c:strCache>
            </c:strRef>
          </c:cat>
          <c:val>
            <c:numRef>
              <c:f>'[2018-May-14_Grafico actualizados PI.xlsx]Gráfico 4'!$G$8:$G$9,'[2018-May-14_Grafico actualizados PI.xlsx]Gráfico 4'!$G$11:$G$12,'[2018-May-14_Grafico actualizados PI.xlsx]Gráfico 4'!$G$19</c:f>
              <c:numCache>
                <c:formatCode>0.00</c:formatCode>
                <c:ptCount val="5"/>
                <c:pt idx="0">
                  <c:v>3.2</c:v>
                </c:pt>
                <c:pt idx="1">
                  <c:v>3.8</c:v>
                </c:pt>
                <c:pt idx="2">
                  <c:v>5.5</c:v>
                </c:pt>
                <c:pt idx="3">
                  <c:v>4.5</c:v>
                </c:pt>
                <c:pt idx="4">
                  <c:v>3.3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D76-4238-B791-3CD5ED8E7F83}"/>
            </c:ext>
          </c:extLst>
        </c:ser>
        <c:ser>
          <c:idx val="2"/>
          <c:order val="2"/>
          <c:tx>
            <c:strRef>
              <c:f>'Gráfico 4'!$H$7</c:f>
              <c:strCache>
                <c:ptCount val="1"/>
                <c:pt idx="0">
                  <c:v>Perú</c:v>
                </c:pt>
              </c:strCache>
            </c:strRef>
          </c:tx>
          <c:spPr>
            <a:ln w="22225">
              <a:solidFill>
                <a:schemeClr val="bg1">
                  <a:lumMod val="65000"/>
                </a:schemeClr>
              </a:solidFill>
              <a:prstDash val="sysDash"/>
            </a:ln>
          </c:spPr>
          <c:marker>
            <c:symbol val="none"/>
          </c:marker>
          <c:cat>
            <c:strRef>
              <c:f>'[2018-May-14_Grafico actualizados PI.xlsx]Gráfico 4'!$A$8:$A$9,'[2018-May-14_Grafico actualizados PI.xlsx]Gráfico 4'!$A$11:$A$12,'[2018-May-14_Grafico actualizados PI.xlsx]Gráfico 4'!$A$19</c:f>
              <c:strCache>
                <c:ptCount val="5"/>
                <c:pt idx="0">
                  <c:v>Instituciones </c:v>
                </c:pt>
                <c:pt idx="1">
                  <c:v>Infraestructura </c:v>
                </c:pt>
                <c:pt idx="2">
                  <c:v>Educación primaria y salud </c:v>
                </c:pt>
                <c:pt idx="3">
                  <c:v>Educación superior y capacitación </c:v>
                </c:pt>
                <c:pt idx="4">
                  <c:v>Innovación </c:v>
                </c:pt>
              </c:strCache>
            </c:strRef>
          </c:cat>
          <c:val>
            <c:numRef>
              <c:f>'[2018-May-14_Grafico actualizados PI.xlsx]Gráfico 4'!$H$8:$H$9,'[2018-May-14_Grafico actualizados PI.xlsx]Gráfico 4'!$H$11:$H$12,'[2018-May-14_Grafico actualizados PI.xlsx]Gráfico 4'!$H$19</c:f>
              <c:numCache>
                <c:formatCode>0.00</c:formatCode>
                <c:ptCount val="5"/>
                <c:pt idx="0">
                  <c:v>3.2</c:v>
                </c:pt>
                <c:pt idx="1">
                  <c:v>3.8</c:v>
                </c:pt>
                <c:pt idx="2">
                  <c:v>5.4</c:v>
                </c:pt>
                <c:pt idx="3">
                  <c:v>4.0999999999999996</c:v>
                </c:pt>
                <c:pt idx="4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D76-4238-B791-3CD5ED8E7F83}"/>
            </c:ext>
          </c:extLst>
        </c:ser>
        <c:ser>
          <c:idx val="3"/>
          <c:order val="3"/>
          <c:tx>
            <c:strRef>
              <c:f>'Gráfico 4'!$I$7</c:f>
              <c:strCache>
                <c:ptCount val="1"/>
                <c:pt idx="0">
                  <c:v>Ecuador </c:v>
                </c:pt>
              </c:strCache>
            </c:strRef>
          </c:tx>
          <c:spPr>
            <a:ln w="22225">
              <a:solidFill>
                <a:srgbClr val="FF0000"/>
              </a:solidFill>
            </a:ln>
          </c:spPr>
          <c:marker>
            <c:symbol val="none"/>
          </c:marker>
          <c:cat>
            <c:strRef>
              <c:f>'[2018-May-14_Grafico actualizados PI.xlsx]Gráfico 4'!$A$8:$A$9,'[2018-May-14_Grafico actualizados PI.xlsx]Gráfico 4'!$A$11:$A$12,'[2018-May-14_Grafico actualizados PI.xlsx]Gráfico 4'!$A$19</c:f>
              <c:strCache>
                <c:ptCount val="5"/>
                <c:pt idx="0">
                  <c:v>Instituciones </c:v>
                </c:pt>
                <c:pt idx="1">
                  <c:v>Infraestructura </c:v>
                </c:pt>
                <c:pt idx="2">
                  <c:v>Educación primaria y salud </c:v>
                </c:pt>
                <c:pt idx="3">
                  <c:v>Educación superior y capacitación </c:v>
                </c:pt>
                <c:pt idx="4">
                  <c:v>Innovación </c:v>
                </c:pt>
              </c:strCache>
            </c:strRef>
          </c:cat>
          <c:val>
            <c:numRef>
              <c:f>'[2018-May-14_Grafico actualizados PI.xlsx]Gráfico 4'!$I$8:$I$9,'[2018-May-14_Grafico actualizados PI.xlsx]Gráfico 4'!$I$11:$I$12,'[2018-May-14_Grafico actualizados PI.xlsx]Gráfico 4'!$I$19</c:f>
              <c:numCache>
                <c:formatCode>General</c:formatCode>
                <c:ptCount val="5"/>
                <c:pt idx="0">
                  <c:v>3.1</c:v>
                </c:pt>
                <c:pt idx="1">
                  <c:v>4.0999999999999996</c:v>
                </c:pt>
                <c:pt idx="2">
                  <c:v>5.9</c:v>
                </c:pt>
                <c:pt idx="3">
                  <c:v>4.3</c:v>
                </c:pt>
                <c:pt idx="4">
                  <c:v>2.9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D76-4238-B791-3CD5ED8E7F83}"/>
            </c:ext>
          </c:extLst>
        </c:ser>
        <c:dLbls/>
        <c:axId val="163851648"/>
        <c:axId val="164402688"/>
      </c:radarChart>
      <c:catAx>
        <c:axId val="163851648"/>
        <c:scaling>
          <c:orientation val="minMax"/>
        </c:scaling>
        <c:axPos val="b"/>
        <c:majorGridlines/>
        <c:numFmt formatCode="General" sourceLinked="0"/>
        <c:tickLblPos val="nextTo"/>
        <c:txPr>
          <a:bodyPr/>
          <a:lstStyle/>
          <a:p>
            <a:pPr>
              <a:defRPr lang="es-ES"/>
            </a:pPr>
            <a:endParaRPr lang="es-EC"/>
          </a:p>
        </c:txPr>
        <c:crossAx val="164402688"/>
        <c:crosses val="autoZero"/>
        <c:auto val="1"/>
        <c:lblAlgn val="ctr"/>
        <c:lblOffset val="100"/>
      </c:catAx>
      <c:valAx>
        <c:axId val="164402688"/>
        <c:scaling>
          <c:orientation val="minMax"/>
        </c:scaling>
        <c:delete val="1"/>
        <c:axPos val="l"/>
        <c:majorGridlines/>
        <c:numFmt formatCode="0.0" sourceLinked="1"/>
        <c:majorTickMark val="cross"/>
        <c:tickLblPos val="nextTo"/>
        <c:crossAx val="1638516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4.9180759048867803E-2"/>
          <c:y val="0.92698205738271033"/>
          <c:w val="0.91502975975207002"/>
          <c:h val="7.2382850646514132E-2"/>
        </c:manualLayout>
      </c:layout>
      <c:txPr>
        <a:bodyPr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noFill/>
    <a:ln>
      <a:noFill/>
    </a:ln>
  </c:spPr>
  <c:txPr>
    <a:bodyPr/>
    <a:lstStyle/>
    <a:p>
      <a:pPr>
        <a:defRPr sz="1600">
          <a:latin typeface="+mj-lt"/>
        </a:defRPr>
      </a:pPr>
      <a:endParaRPr lang="es-EC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2.504498243563627E-2"/>
          <c:y val="6.8330537659827051E-2"/>
          <c:w val="0.95551057480527657"/>
          <c:h val="0.71004871919834378"/>
        </c:manualLayout>
      </c:layout>
      <c:lineChart>
        <c:grouping val="standard"/>
        <c:ser>
          <c:idx val="0"/>
          <c:order val="0"/>
          <c:tx>
            <c:strRef>
              <c:f>Total!$C$3</c:f>
              <c:strCache>
                <c:ptCount val="1"/>
                <c:pt idx="0">
                  <c:v>Cartera de Créditos Banca Pública 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lang="es-ES"/>
                </a:pPr>
                <a:endParaRPr lang="es-EC"/>
              </a:p>
            </c:txPr>
            <c:dLblPos val="b"/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Total!$A$28:$B$57</c:f>
              <c:multiLvlStrCache>
                <c:ptCount val="30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  <c:pt idx="29">
                    <c:v>jun</c:v>
                  </c:pt>
                </c:lvl>
                <c:lvl>
                  <c:pt idx="0">
                    <c:v>2016</c:v>
                  </c:pt>
                  <c:pt idx="12">
                    <c:v>2017</c:v>
                  </c:pt>
                  <c:pt idx="24">
                    <c:v>2018</c:v>
                  </c:pt>
                </c:lvl>
              </c:multiLvlStrCache>
            </c:multiLvlStrRef>
          </c:cat>
          <c:val>
            <c:numRef>
              <c:f>Total!$C$28:$C$57</c:f>
              <c:numCache>
                <c:formatCode>_ * #,##0_ ;_ * \-#,##0_ ;_ * "-"??_ ;_ @_ </c:formatCode>
                <c:ptCount val="30"/>
                <c:pt idx="0">
                  <c:v>3475.5519374900032</c:v>
                </c:pt>
                <c:pt idx="1">
                  <c:v>3441.3128447300001</c:v>
                </c:pt>
                <c:pt idx="2">
                  <c:v>3433.1685297299937</c:v>
                </c:pt>
                <c:pt idx="3">
                  <c:v>3426.7217809800004</c:v>
                </c:pt>
                <c:pt idx="4">
                  <c:v>3409.8007400900001</c:v>
                </c:pt>
                <c:pt idx="5">
                  <c:v>3436.8473124500033</c:v>
                </c:pt>
                <c:pt idx="6">
                  <c:v>3458.13365918</c:v>
                </c:pt>
                <c:pt idx="7">
                  <c:v>3504.4186232900006</c:v>
                </c:pt>
                <c:pt idx="8">
                  <c:v>3542.7529932800012</c:v>
                </c:pt>
                <c:pt idx="9">
                  <c:v>3565.3172402600012</c:v>
                </c:pt>
                <c:pt idx="10">
                  <c:v>3577.7834207499959</c:v>
                </c:pt>
                <c:pt idx="11">
                  <c:v>3655.1475905300022</c:v>
                </c:pt>
                <c:pt idx="12">
                  <c:v>3654.1007891799973</c:v>
                </c:pt>
                <c:pt idx="13">
                  <c:v>3626.3811305900058</c:v>
                </c:pt>
                <c:pt idx="14">
                  <c:v>3643.2376685499994</c:v>
                </c:pt>
                <c:pt idx="15">
                  <c:v>3658.4415810099999</c:v>
                </c:pt>
                <c:pt idx="16">
                  <c:v>3688.7617184700011</c:v>
                </c:pt>
                <c:pt idx="17">
                  <c:v>3692.5433280000011</c:v>
                </c:pt>
                <c:pt idx="18">
                  <c:v>3691.3393787900022</c:v>
                </c:pt>
                <c:pt idx="19">
                  <c:v>3764.1892901199958</c:v>
                </c:pt>
                <c:pt idx="20">
                  <c:v>3791.0696163300022</c:v>
                </c:pt>
                <c:pt idx="21">
                  <c:v>3807.1813125200028</c:v>
                </c:pt>
                <c:pt idx="22">
                  <c:v>3843.7577046699998</c:v>
                </c:pt>
                <c:pt idx="23">
                  <c:v>4019.8029533400022</c:v>
                </c:pt>
                <c:pt idx="24">
                  <c:v>4073.1653355800022</c:v>
                </c:pt>
                <c:pt idx="25">
                  <c:v>4120.0208937399993</c:v>
                </c:pt>
                <c:pt idx="26">
                  <c:v>4150.4353619500007</c:v>
                </c:pt>
                <c:pt idx="27">
                  <c:v>4168.5511874400008</c:v>
                </c:pt>
                <c:pt idx="28">
                  <c:v>4193.1908595500054</c:v>
                </c:pt>
                <c:pt idx="29">
                  <c:v>4207.4730860199998</c:v>
                </c:pt>
              </c:numCache>
            </c:numRef>
          </c:val>
        </c:ser>
        <c:dLbls/>
        <c:marker val="1"/>
        <c:axId val="234642816"/>
        <c:axId val="234902656"/>
      </c:lineChart>
      <c:catAx>
        <c:axId val="234642816"/>
        <c:scaling>
          <c:orientation val="minMax"/>
        </c:scaling>
        <c:axPos val="b"/>
        <c:numFmt formatCode="General" sourceLinked="0"/>
        <c:majorTickMark val="none"/>
        <c:tickLblPos val="low"/>
        <c:txPr>
          <a:bodyPr/>
          <a:lstStyle/>
          <a:p>
            <a:pPr>
              <a:defRPr lang="es-ES"/>
            </a:pPr>
            <a:endParaRPr lang="es-EC"/>
          </a:p>
        </c:txPr>
        <c:crossAx val="234902656"/>
        <c:crosses val="autoZero"/>
        <c:auto val="1"/>
        <c:lblAlgn val="ctr"/>
        <c:lblOffset val="100"/>
        <c:tickLblSkip val="1"/>
      </c:catAx>
      <c:valAx>
        <c:axId val="234902656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234642816"/>
        <c:crosses val="autoZero"/>
        <c:crossBetween val="between"/>
      </c:valAx>
    </c:plotArea>
    <c:plotVisOnly val="1"/>
    <c:dispBlanksAs val="gap"/>
  </c:chart>
  <c:spPr>
    <a:ln>
      <a:noFill/>
    </a:ln>
  </c:spPr>
  <c:txPr>
    <a:bodyPr/>
    <a:lstStyle/>
    <a:p>
      <a:pPr>
        <a:defRPr sz="1400"/>
      </a:pPr>
      <a:endParaRPr lang="es-EC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lang="es-ES"/>
            </a:pPr>
            <a:r>
              <a:rPr lang="en-US"/>
              <a:t>2018</a:t>
            </a:r>
          </a:p>
          <a:p>
            <a:pPr>
              <a:defRPr lang="es-ES"/>
            </a:pPr>
            <a:r>
              <a:rPr lang="en-US"/>
              <a:t> Ene- Jun</a:t>
            </a:r>
          </a:p>
        </c:rich>
      </c:tx>
      <c:layout>
        <c:manualLayout>
          <c:xMode val="edge"/>
          <c:yMode val="edge"/>
          <c:x val="0.45603694539663481"/>
          <c:y val="3.1588588170956909E-2"/>
        </c:manualLayout>
      </c:layout>
    </c:title>
    <c:plotArea>
      <c:layout>
        <c:manualLayout>
          <c:layoutTarget val="inner"/>
          <c:xMode val="edge"/>
          <c:yMode val="edge"/>
          <c:x val="0.18071953918411737"/>
          <c:y val="0.19183091583745604"/>
          <c:w val="0.72143042617738673"/>
          <c:h val="0.5377560237932052"/>
        </c:manualLayout>
      </c:layout>
      <c:pieChart>
        <c:varyColors val="1"/>
        <c:ser>
          <c:idx val="1"/>
          <c:order val="1"/>
          <c:tx>
            <c:strRef>
              <c:f>'Por Institucicón Pública'!$B$4</c:f>
              <c:strCache>
                <c:ptCount val="1"/>
                <c:pt idx="0">
                  <c:v>2018-Jun</c:v>
                </c:pt>
              </c:strCache>
            </c:strRef>
          </c:tx>
          <c:dLbls>
            <c:dLbl>
              <c:idx val="0"/>
              <c:layout>
                <c:manualLayout>
                  <c:x val="-0.12814691299956837"/>
                  <c:y val="0.12312681021468144"/>
                </c:manualLayout>
              </c:layout>
              <c:showPercent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2.9280248187251452E-2"/>
                  <c:y val="-0.13547572535560057"/>
                </c:manualLayout>
              </c:layout>
              <c:showPercent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14263990910062446"/>
                  <c:y val="0.10466752042387462"/>
                </c:manualLayout>
              </c:layout>
              <c:showPercent val="1"/>
              <c:extLst>
                <c:ext xmlns:c15="http://schemas.microsoft.com/office/drawing/2012/chart" uri="{CE6537A1-D6FC-4f65-9D91-7224C49458BB}"/>
              </c:extLst>
            </c:dLbl>
            <c:spPr>
              <a:solidFill>
                <a:schemeClr val="bg1"/>
              </a:solidFill>
            </c:spPr>
            <c:txPr>
              <a:bodyPr/>
              <a:lstStyle/>
              <a:p>
                <a:pPr>
                  <a:defRPr lang="es-ES"/>
                </a:pPr>
                <a:endParaRPr lang="es-EC"/>
              </a:p>
            </c:txPr>
            <c:showPercent val="1"/>
            <c:extLst>
              <c:ext xmlns:c15="http://schemas.microsoft.com/office/drawing/2012/chart" uri="{CE6537A1-D6FC-4f65-9D91-7224C49458BB}"/>
            </c:extLst>
          </c:dLbls>
          <c:cat>
            <c:strRef>
              <c:f>'Por Institucicón Pública'!$C$2:$E$2</c:f>
              <c:strCache>
                <c:ptCount val="3"/>
                <c:pt idx="0">
                  <c:v>BAN ECUADOR</c:v>
                </c:pt>
                <c:pt idx="1">
                  <c:v>BEDE</c:v>
                </c:pt>
                <c:pt idx="2">
                  <c:v>CFN</c:v>
                </c:pt>
              </c:strCache>
            </c:strRef>
          </c:cat>
          <c:val>
            <c:numRef>
              <c:f>'Por Institucicón Pública'!$C$4:$E$4</c:f>
              <c:numCache>
                <c:formatCode>_ * #,##0_ ;_ * \-#,##0_ ;_ * "-"??_ ;_ @_ </c:formatCode>
                <c:ptCount val="3"/>
                <c:pt idx="0">
                  <c:v>7906.3380075000005</c:v>
                </c:pt>
                <c:pt idx="1">
                  <c:v>8230.8002492300002</c:v>
                </c:pt>
                <c:pt idx="2">
                  <c:v>8775.6984675499989</c:v>
                </c:pt>
              </c:numCache>
            </c:numRef>
          </c:val>
        </c:ser>
        <c:ser>
          <c:idx val="2"/>
          <c:order val="2"/>
          <c:tx>
            <c:strRef>
              <c:f>'Por Institucicón Pública'!$B$3</c:f>
              <c:strCache>
                <c:ptCount val="1"/>
                <c:pt idx="0">
                  <c:v>2017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s-ES"/>
                </a:pPr>
                <a:endParaRPr lang="es-EC"/>
              </a:p>
            </c:txPr>
            <c:showPercent val="1"/>
            <c:extLst>
              <c:ext xmlns:c15="http://schemas.microsoft.com/office/drawing/2012/chart" uri="{CE6537A1-D6FC-4f65-9D91-7224C49458BB}"/>
            </c:extLst>
          </c:dLbls>
          <c:cat>
            <c:strRef>
              <c:f>'Por Institucicón Pública'!$C$2:$E$2</c:f>
              <c:strCache>
                <c:ptCount val="3"/>
                <c:pt idx="0">
                  <c:v>BAN ECUADOR</c:v>
                </c:pt>
                <c:pt idx="1">
                  <c:v>BEDE</c:v>
                </c:pt>
                <c:pt idx="2">
                  <c:v>CFN</c:v>
                </c:pt>
              </c:strCache>
            </c:strRef>
          </c:cat>
          <c:val>
            <c:numRef>
              <c:f>'Por Institucicón Pública'!$C$3:$E$3</c:f>
              <c:numCache>
                <c:formatCode>_ * #,##0_ ;_ * \-#,##0_ ;_ * "-"??_ ;_ @_ </c:formatCode>
                <c:ptCount val="3"/>
                <c:pt idx="0">
                  <c:v>13177.581480790002</c:v>
                </c:pt>
                <c:pt idx="1">
                  <c:v>14501.301501029999</c:v>
                </c:pt>
                <c:pt idx="2">
                  <c:v>17201.92348975005</c:v>
                </c:pt>
              </c:numCache>
            </c:numRef>
          </c:val>
        </c:ser>
        <c:ser>
          <c:idx val="0"/>
          <c:order val="0"/>
          <c:tx>
            <c:strRef>
              <c:f>'Por Institucicón Pública'!$B$3</c:f>
              <c:strCache>
                <c:ptCount val="1"/>
                <c:pt idx="0">
                  <c:v>2017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s-ES"/>
                </a:pPr>
                <a:endParaRPr lang="es-EC"/>
              </a:p>
            </c:txPr>
            <c:showPercent val="1"/>
            <c:extLst>
              <c:ext xmlns:c15="http://schemas.microsoft.com/office/drawing/2012/chart" uri="{CE6537A1-D6FC-4f65-9D91-7224C49458BB}"/>
            </c:extLst>
          </c:dLbls>
          <c:cat>
            <c:strRef>
              <c:f>'Por Institucicón Pública'!$C$2:$E$2</c:f>
              <c:strCache>
                <c:ptCount val="3"/>
                <c:pt idx="0">
                  <c:v>BAN ECUADOR</c:v>
                </c:pt>
                <c:pt idx="1">
                  <c:v>BEDE</c:v>
                </c:pt>
                <c:pt idx="2">
                  <c:v>CFN</c:v>
                </c:pt>
              </c:strCache>
            </c:strRef>
          </c:cat>
          <c:val>
            <c:numRef>
              <c:f>'Por Institucicón Pública'!$C$3:$E$3</c:f>
              <c:numCache>
                <c:formatCode>_ * #,##0_ ;_ * \-#,##0_ ;_ * "-"??_ ;_ @_ </c:formatCode>
                <c:ptCount val="3"/>
                <c:pt idx="0">
                  <c:v>13177.581480790002</c:v>
                </c:pt>
                <c:pt idx="1">
                  <c:v>14501.301501029999</c:v>
                </c:pt>
                <c:pt idx="2">
                  <c:v>17201.92348975005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t"/>
      <c:layout>
        <c:manualLayout>
          <c:xMode val="edge"/>
          <c:yMode val="edge"/>
          <c:x val="0.37274540061229366"/>
          <c:y val="0.77273230132420667"/>
          <c:w val="0.40581787940651282"/>
          <c:h val="0.17372079755662923"/>
        </c:manualLayout>
      </c:layout>
      <c:txPr>
        <a:bodyPr/>
        <a:lstStyle/>
        <a:p>
          <a:pPr>
            <a:defRPr lang="es-ES" sz="1400"/>
          </a:pPr>
          <a:endParaRPr lang="es-EC"/>
        </a:p>
      </c:txPr>
    </c:legend>
    <c:plotVisOnly val="1"/>
    <c:dispBlanksAs val="zero"/>
  </c:chart>
  <c:txPr>
    <a:bodyPr/>
    <a:lstStyle/>
    <a:p>
      <a:pPr>
        <a:defRPr sz="2000"/>
      </a:pPr>
      <a:endParaRPr lang="es-EC"/>
    </a:p>
  </c:txPr>
  <c:externalData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18304060200544"/>
          <c:y val="3.4137025147119811E-2"/>
          <c:w val="0.8408169593979945"/>
          <c:h val="0.5407984849701849"/>
        </c:manualLayout>
      </c:layout>
      <c:barChart>
        <c:barDir val="col"/>
        <c:grouping val="clustered"/>
        <c:ser>
          <c:idx val="0"/>
          <c:order val="0"/>
          <c:tx>
            <c:strRef>
              <c:f>'Por segmento'!$W$6</c:f>
              <c:strCache>
                <c:ptCount val="1"/>
                <c:pt idx="0">
                  <c:v>Comercial  Prioritario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cat>
            <c:multiLvlStrRef>
              <c:f>'Por segmento'!$U$7:$V$18</c:f>
              <c:multiLvlStrCache>
                <c:ptCount val="12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ene</c:v>
                  </c:pt>
                  <c:pt idx="7">
                    <c:v>feb</c:v>
                  </c:pt>
                  <c:pt idx="8">
                    <c:v>mar</c:v>
                  </c:pt>
                  <c:pt idx="9">
                    <c:v>abr</c:v>
                  </c:pt>
                  <c:pt idx="10">
                    <c:v>may</c:v>
                  </c:pt>
                  <c:pt idx="11">
                    <c:v>jun</c:v>
                  </c:pt>
                </c:lvl>
                <c:lvl>
                  <c:pt idx="0">
                    <c:v>2017</c:v>
                  </c:pt>
                  <c:pt idx="6">
                    <c:v>2018</c:v>
                  </c:pt>
                </c:lvl>
              </c:multiLvlStrCache>
            </c:multiLvlStrRef>
          </c:cat>
          <c:val>
            <c:numRef>
              <c:f>'Por segmento'!$W$7:$W$18</c:f>
              <c:numCache>
                <c:formatCode>_ * #,##0_ ;_ * \-#,##0_ ;_ * "-"??_ ;_ @_ </c:formatCode>
                <c:ptCount val="12"/>
                <c:pt idx="0">
                  <c:v>1562.0643173499998</c:v>
                </c:pt>
                <c:pt idx="1">
                  <c:v>1538.6045040400002</c:v>
                </c:pt>
                <c:pt idx="2">
                  <c:v>1515.5732165199965</c:v>
                </c:pt>
                <c:pt idx="3">
                  <c:v>1513.0345267099999</c:v>
                </c:pt>
                <c:pt idx="4">
                  <c:v>1512.2040832600005</c:v>
                </c:pt>
                <c:pt idx="5">
                  <c:v>1476.7574727700003</c:v>
                </c:pt>
                <c:pt idx="6">
                  <c:v>1538.5699866899997</c:v>
                </c:pt>
                <c:pt idx="7">
                  <c:v>1563.63550721</c:v>
                </c:pt>
                <c:pt idx="8">
                  <c:v>1560.3961219600001</c:v>
                </c:pt>
                <c:pt idx="9">
                  <c:v>1547.24360501</c:v>
                </c:pt>
                <c:pt idx="10">
                  <c:v>1542.563882529998</c:v>
                </c:pt>
                <c:pt idx="11">
                  <c:v>1522.0355537500029</c:v>
                </c:pt>
              </c:numCache>
            </c:numRef>
          </c:val>
        </c:ser>
        <c:ser>
          <c:idx val="2"/>
          <c:order val="1"/>
          <c:tx>
            <c:strRef>
              <c:f>'Por segmento'!$Z$6</c:f>
              <c:strCache>
                <c:ptCount val="1"/>
                <c:pt idx="0">
                  <c:v>Microempresa</c:v>
                </c:pt>
              </c:strCache>
            </c:strRef>
          </c:tx>
          <c:cat>
            <c:multiLvlStrRef>
              <c:f>'Por segmento'!$U$7:$V$18</c:f>
              <c:multiLvlStrCache>
                <c:ptCount val="12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ene</c:v>
                  </c:pt>
                  <c:pt idx="7">
                    <c:v>feb</c:v>
                  </c:pt>
                  <c:pt idx="8">
                    <c:v>mar</c:v>
                  </c:pt>
                  <c:pt idx="9">
                    <c:v>abr</c:v>
                  </c:pt>
                  <c:pt idx="10">
                    <c:v>may</c:v>
                  </c:pt>
                  <c:pt idx="11">
                    <c:v>jun</c:v>
                  </c:pt>
                </c:lvl>
                <c:lvl>
                  <c:pt idx="0">
                    <c:v>2017</c:v>
                  </c:pt>
                  <c:pt idx="6">
                    <c:v>2018</c:v>
                  </c:pt>
                </c:lvl>
              </c:multiLvlStrCache>
            </c:multiLvlStrRef>
          </c:cat>
          <c:val>
            <c:numRef>
              <c:f>'Por segmento'!$Z$7:$Z$18</c:f>
              <c:numCache>
                <c:formatCode>_ * #,##0_ ;_ * \-#,##0_ ;_ * "-"??_ ;_ @_ </c:formatCode>
                <c:ptCount val="12"/>
                <c:pt idx="0">
                  <c:v>961.45577972000001</c:v>
                </c:pt>
                <c:pt idx="1">
                  <c:v>965.47817197000109</c:v>
                </c:pt>
                <c:pt idx="2">
                  <c:v>982.85960542999919</c:v>
                </c:pt>
                <c:pt idx="3">
                  <c:v>1001.11280963</c:v>
                </c:pt>
                <c:pt idx="4">
                  <c:v>1018.16418236</c:v>
                </c:pt>
                <c:pt idx="5">
                  <c:v>1039.699298379998</c:v>
                </c:pt>
                <c:pt idx="6">
                  <c:v>1202.9839011500001</c:v>
                </c:pt>
                <c:pt idx="7">
                  <c:v>1211.9996326199998</c:v>
                </c:pt>
                <c:pt idx="8">
                  <c:v>1238.0543147499998</c:v>
                </c:pt>
                <c:pt idx="9">
                  <c:v>1263.6223213199976</c:v>
                </c:pt>
                <c:pt idx="10">
                  <c:v>1289.6783864699999</c:v>
                </c:pt>
                <c:pt idx="11">
                  <c:v>1312.7751732700001</c:v>
                </c:pt>
              </c:numCache>
            </c:numRef>
          </c:val>
        </c:ser>
        <c:ser>
          <c:idx val="3"/>
          <c:order val="2"/>
          <c:tx>
            <c:strRef>
              <c:f>'Por segmento'!$AB$6</c:f>
              <c:strCache>
                <c:ptCount val="1"/>
                <c:pt idx="0">
                  <c:v>Productivo </c:v>
                </c:pt>
              </c:strCache>
            </c:strRef>
          </c:tx>
          <c:spPr>
            <a:solidFill>
              <a:schemeClr val="accent6"/>
            </a:solidFill>
          </c:spPr>
          <c:cat>
            <c:multiLvlStrRef>
              <c:f>'Por segmento'!$U$7:$V$18</c:f>
              <c:multiLvlStrCache>
                <c:ptCount val="12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ene</c:v>
                  </c:pt>
                  <c:pt idx="7">
                    <c:v>feb</c:v>
                  </c:pt>
                  <c:pt idx="8">
                    <c:v>mar</c:v>
                  </c:pt>
                  <c:pt idx="9">
                    <c:v>abr</c:v>
                  </c:pt>
                  <c:pt idx="10">
                    <c:v>may</c:v>
                  </c:pt>
                  <c:pt idx="11">
                    <c:v>jun</c:v>
                  </c:pt>
                </c:lvl>
                <c:lvl>
                  <c:pt idx="0">
                    <c:v>2017</c:v>
                  </c:pt>
                  <c:pt idx="6">
                    <c:v>2018</c:v>
                  </c:pt>
                </c:lvl>
              </c:multiLvlStrCache>
            </c:multiLvlStrRef>
          </c:cat>
          <c:val>
            <c:numRef>
              <c:f>'Por segmento'!$AB$7:$AB$18</c:f>
              <c:numCache>
                <c:formatCode>_ * #,##0_ ;_ * \-#,##0_ ;_ * "-"??_ ;_ @_ </c:formatCode>
                <c:ptCount val="12"/>
                <c:pt idx="0">
                  <c:v>190.24515892999995</c:v>
                </c:pt>
                <c:pt idx="1">
                  <c:v>192.82266664000022</c:v>
                </c:pt>
                <c:pt idx="2">
                  <c:v>207.63195525999996</c:v>
                </c:pt>
                <c:pt idx="3">
                  <c:v>211.25059806000002</c:v>
                </c:pt>
                <c:pt idx="4">
                  <c:v>236.02563812</c:v>
                </c:pt>
                <c:pt idx="5">
                  <c:v>247.4877304500003</c:v>
                </c:pt>
                <c:pt idx="6">
                  <c:v>314.95423391000003</c:v>
                </c:pt>
                <c:pt idx="7">
                  <c:v>349.73689566999963</c:v>
                </c:pt>
                <c:pt idx="8">
                  <c:v>355.96388108000008</c:v>
                </c:pt>
                <c:pt idx="9">
                  <c:v>363.59281904999955</c:v>
                </c:pt>
                <c:pt idx="10">
                  <c:v>381.03635310999954</c:v>
                </c:pt>
                <c:pt idx="11">
                  <c:v>399.64117124999962</c:v>
                </c:pt>
              </c:numCache>
            </c:numRef>
          </c:val>
        </c:ser>
        <c:ser>
          <c:idx val="4"/>
          <c:order val="3"/>
          <c:tx>
            <c:strRef>
              <c:f>'Por segmento'!$AD$6</c:f>
              <c:strCache>
                <c:ptCount val="1"/>
                <c:pt idx="0">
                  <c:v>Inversión Pública</c:v>
                </c:pt>
              </c:strCache>
            </c:strRef>
          </c:tx>
          <c:cat>
            <c:multiLvlStrRef>
              <c:f>'Por segmento'!$U$7:$V$18</c:f>
              <c:multiLvlStrCache>
                <c:ptCount val="12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ene</c:v>
                  </c:pt>
                  <c:pt idx="7">
                    <c:v>feb</c:v>
                  </c:pt>
                  <c:pt idx="8">
                    <c:v>mar</c:v>
                  </c:pt>
                  <c:pt idx="9">
                    <c:v>abr</c:v>
                  </c:pt>
                  <c:pt idx="10">
                    <c:v>may</c:v>
                  </c:pt>
                  <c:pt idx="11">
                    <c:v>jun</c:v>
                  </c:pt>
                </c:lvl>
                <c:lvl>
                  <c:pt idx="0">
                    <c:v>2017</c:v>
                  </c:pt>
                  <c:pt idx="6">
                    <c:v>2018</c:v>
                  </c:pt>
                </c:lvl>
              </c:multiLvlStrCache>
            </c:multiLvlStrRef>
          </c:cat>
          <c:val>
            <c:numRef>
              <c:f>'Por segmento'!$AD$7:$AD$18</c:f>
              <c:numCache>
                <c:formatCode>_ * #,##0_ ;_ * \-#,##0_ ;_ * "-"??_ ;_ @_ </c:formatCode>
                <c:ptCount val="12"/>
                <c:pt idx="0">
                  <c:v>1175.8486780200001</c:v>
                </c:pt>
                <c:pt idx="1">
                  <c:v>1167.3350410300002</c:v>
                </c:pt>
                <c:pt idx="2">
                  <c:v>1176.1720137</c:v>
                </c:pt>
                <c:pt idx="3">
                  <c:v>1174.49437874</c:v>
                </c:pt>
                <c:pt idx="4">
                  <c:v>1165.8588684300003</c:v>
                </c:pt>
                <c:pt idx="5">
                  <c:v>1169.8255693200019</c:v>
                </c:pt>
                <c:pt idx="6">
                  <c:v>1214.5356237300011</c:v>
                </c:pt>
                <c:pt idx="7">
                  <c:v>1198.2466188799999</c:v>
                </c:pt>
                <c:pt idx="8">
                  <c:v>1201.9729839800011</c:v>
                </c:pt>
                <c:pt idx="9">
                  <c:v>1203.4084578300001</c:v>
                </c:pt>
                <c:pt idx="10">
                  <c:v>1193.4071358000001</c:v>
                </c:pt>
                <c:pt idx="11">
                  <c:v>1190.31153124</c:v>
                </c:pt>
              </c:numCache>
            </c:numRef>
          </c:val>
        </c:ser>
        <c:dLbls/>
        <c:axId val="172182144"/>
        <c:axId val="172212608"/>
      </c:barChart>
      <c:catAx>
        <c:axId val="172182144"/>
        <c:scaling>
          <c:orientation val="minMax"/>
        </c:scaling>
        <c:axPos val="b"/>
        <c:numFmt formatCode="General" sourceLinked="0"/>
        <c:majorTickMark val="none"/>
        <c:tickLblPos val="nextTo"/>
        <c:txPr>
          <a:bodyPr/>
          <a:lstStyle/>
          <a:p>
            <a:pPr>
              <a:defRPr lang="es-ES"/>
            </a:pPr>
            <a:endParaRPr lang="es-EC"/>
          </a:p>
        </c:txPr>
        <c:crossAx val="172212608"/>
        <c:crosses val="autoZero"/>
        <c:auto val="1"/>
        <c:lblAlgn val="ctr"/>
        <c:lblOffset val="100"/>
      </c:catAx>
      <c:valAx>
        <c:axId val="172212608"/>
        <c:scaling>
          <c:orientation val="minMax"/>
        </c:scaling>
        <c:axPos val="l"/>
        <c:numFmt formatCode="_ * #,##0_ ;_ * \-#,##0_ ;_ * &quot;-&quot;??_ ;_ @_ " sourceLinked="1"/>
        <c:majorTickMark val="none"/>
        <c:tickLblPos val="nextTo"/>
        <c:txPr>
          <a:bodyPr/>
          <a:lstStyle/>
          <a:p>
            <a:pPr>
              <a:defRPr lang="es-ES"/>
            </a:pPr>
            <a:endParaRPr lang="es-EC"/>
          </a:p>
        </c:txPr>
        <c:crossAx val="172182144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lang="es-ES"/>
            </a:pPr>
            <a:endParaRPr lang="es-EC"/>
          </a:p>
        </c:txPr>
      </c:dTable>
    </c:plotArea>
    <c:plotVisOnly val="1"/>
    <c:dispBlanksAs val="gap"/>
  </c:chart>
  <c:txPr>
    <a:bodyPr/>
    <a:lstStyle/>
    <a:p>
      <a:pPr>
        <a:defRPr sz="1600"/>
      </a:pPr>
      <a:endParaRPr lang="es-EC"/>
    </a:p>
  </c:txPr>
  <c:externalData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1.7373342990092154E-2"/>
          <c:y val="2.5428331875182269E-2"/>
          <c:w val="0.97476492362914746"/>
          <c:h val="0.78166720586649407"/>
        </c:manualLayout>
      </c:layout>
      <c:barChart>
        <c:barDir val="col"/>
        <c:grouping val="clustered"/>
        <c:ser>
          <c:idx val="0"/>
          <c:order val="0"/>
          <c:tx>
            <c:strRef>
              <c:f>'montos bursatiles'!$A$1</c:f>
              <c:strCache>
                <c:ptCount val="1"/>
                <c:pt idx="0">
                  <c:v>MONTOS BURSATILES NACIONALES NEGOCIADOS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dLbl>
              <c:idx val="3"/>
              <c:layout>
                <c:manualLayout>
                  <c:x val="-1.418359717243848E-3"/>
                  <c:y val="9.3878678561562762E-2"/>
                </c:manualLayout>
              </c:layout>
              <c:dLblPos val="outEnd"/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BBE3-4637-BDB5-F21F3E21D822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2.8367194344876413E-3"/>
                  <c:y val="-7.5044797903472934E-3"/>
                </c:manualLayout>
              </c:layout>
              <c:dLblPos val="outEnd"/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BBE3-4637-BDB5-F21F3E21D822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1.0401184437751421E-16"/>
                  <c:y val="3.7522398951735795E-3"/>
                </c:manualLayout>
              </c:layout>
              <c:dLblPos val="outEnd"/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BBE3-4637-BDB5-F21F3E21D822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'montos bursatiles'!$A$4:$A$15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ene 18 - jun 18</c:v>
                </c:pt>
              </c:strCache>
            </c:strRef>
          </c:cat>
          <c:val>
            <c:numRef>
              <c:f>'montos bursatiles'!$B$4:$B$15</c:f>
              <c:numCache>
                <c:formatCode>#,##0</c:formatCode>
                <c:ptCount val="12"/>
                <c:pt idx="0">
                  <c:v>3469.7641948499995</c:v>
                </c:pt>
                <c:pt idx="1">
                  <c:v>5183.4166609262902</c:v>
                </c:pt>
                <c:pt idx="2">
                  <c:v>6425.8042725900004</c:v>
                </c:pt>
                <c:pt idx="3">
                  <c:v>5105.9212030200024</c:v>
                </c:pt>
                <c:pt idx="4">
                  <c:v>3767.931973381862</c:v>
                </c:pt>
                <c:pt idx="5">
                  <c:v>3753.4248586729204</c:v>
                </c:pt>
                <c:pt idx="6">
                  <c:v>3720.9053733400024</c:v>
                </c:pt>
                <c:pt idx="7">
                  <c:v>7544.1382249100034</c:v>
                </c:pt>
                <c:pt idx="8">
                  <c:v>5046.9230118900005</c:v>
                </c:pt>
                <c:pt idx="9">
                  <c:v>8336.4691879799957</c:v>
                </c:pt>
                <c:pt idx="10">
                  <c:v>6616.8611259800036</c:v>
                </c:pt>
                <c:pt idx="11">
                  <c:v>3370.7623197000007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BE3-4637-BDB5-F21F3E21D822}"/>
            </c:ext>
          </c:extLst>
        </c:ser>
        <c:dLbls>
          <c:showVal val="1"/>
        </c:dLbls>
        <c:gapWidth val="50"/>
        <c:axId val="242612480"/>
        <c:axId val="243055616"/>
      </c:barChart>
      <c:lineChart>
        <c:grouping val="standard"/>
        <c:ser>
          <c:idx val="1"/>
          <c:order val="1"/>
          <c:tx>
            <c:strRef>
              <c:f>'montos bursatiles'!$E$3</c:f>
              <c:strCache>
                <c:ptCount val="1"/>
                <c:pt idx="0">
                  <c:v>TOTAL NEGOCIADO / PIB (%)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4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-3.1916667457746552E-2"/>
                  <c:y val="5.652764174677094E-2"/>
                </c:manualLayout>
              </c:layout>
              <c:dLblPos val="r"/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BBE3-4637-BDB5-F21F3E21D822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3.1916667457746614E-2"/>
                  <c:y val="5.6527641746771023E-2"/>
                </c:manualLayout>
              </c:layout>
              <c:dLblPos val="r"/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BBE3-4637-BDB5-F21F3E21D822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4.1845185478453388E-2"/>
                  <c:y val="4.6362912506333717E-2"/>
                </c:manualLayout>
              </c:layout>
              <c:dLblPos val="r"/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BBE3-4637-BDB5-F21F3E21D822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-2.7197996874024587E-2"/>
                  <c:y val="1.9005242795034495E-2"/>
                </c:manualLayout>
              </c:layout>
              <c:dLblPos val="r"/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BBE3-4637-BDB5-F21F3E21D822}"/>
                </c:ext>
                <c:ext xmlns:c15="http://schemas.microsoft.com/office/drawing/2012/chart" uri="{CE6537A1-D6FC-4f65-9D91-7224C49458BB}"/>
              </c:extLst>
            </c:dLbl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300" b="1" i="0" u="none" strike="noStrike" kern="1200" baseline="0">
                    <a:solidFill>
                      <a:schemeClr val="accent4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'montos bursatiles'!$A$4:$A$15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ene 18 - jun 18</c:v>
                </c:pt>
              </c:strCache>
            </c:strRef>
          </c:cat>
          <c:val>
            <c:numRef>
              <c:f>'montos bursatiles'!$E$4:$E$15</c:f>
              <c:numCache>
                <c:formatCode>0.0%</c:formatCode>
                <c:ptCount val="12"/>
                <c:pt idx="0">
                  <c:v>6.8024219029384464E-2</c:v>
                </c:pt>
                <c:pt idx="1">
                  <c:v>8.3924797912626248E-2</c:v>
                </c:pt>
                <c:pt idx="2">
                  <c:v>0.10278049497225562</c:v>
                </c:pt>
                <c:pt idx="3">
                  <c:v>7.3408011822006555E-2</c:v>
                </c:pt>
                <c:pt idx="4">
                  <c:v>4.7528891646876813E-2</c:v>
                </c:pt>
                <c:pt idx="5">
                  <c:v>4.2689159225812075E-2</c:v>
                </c:pt>
                <c:pt idx="6">
                  <c:v>3.9114040904319872E-2</c:v>
                </c:pt>
                <c:pt idx="7">
                  <c:v>7.3750821664415309E-2</c:v>
                </c:pt>
                <c:pt idx="8">
                  <c:v>5.0380153976257669E-2</c:v>
                </c:pt>
                <c:pt idx="9">
                  <c:v>8.2846075447498724E-2</c:v>
                </c:pt>
                <c:pt idx="10">
                  <c:v>6.4206076137428944E-2</c:v>
                </c:pt>
                <c:pt idx="11">
                  <c:v>2.6707682833855932E-2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BBE3-4637-BDB5-F21F3E21D822}"/>
            </c:ext>
          </c:extLst>
        </c:ser>
        <c:dLbls/>
        <c:marker val="1"/>
        <c:axId val="245136000"/>
        <c:axId val="244674944"/>
      </c:lineChart>
      <c:catAx>
        <c:axId val="2426124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43055616"/>
        <c:crosses val="autoZero"/>
        <c:auto val="1"/>
        <c:lblAlgn val="ctr"/>
        <c:lblOffset val="100"/>
      </c:catAx>
      <c:valAx>
        <c:axId val="243055616"/>
        <c:scaling>
          <c:orientation val="minMax"/>
        </c:scaling>
        <c:axPos val="l"/>
        <c:numFmt formatCode="#,##0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42612480"/>
        <c:crosses val="autoZero"/>
        <c:crossBetween val="between"/>
      </c:valAx>
      <c:valAx>
        <c:axId val="244674944"/>
        <c:scaling>
          <c:orientation val="minMax"/>
        </c:scaling>
        <c:axPos val="r"/>
        <c:numFmt formatCode="0.0%" sourceLinked="1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45136000"/>
        <c:crosses val="max"/>
        <c:crossBetween val="between"/>
      </c:valAx>
      <c:catAx>
        <c:axId val="245136000"/>
        <c:scaling>
          <c:orientation val="minMax"/>
        </c:scaling>
        <c:delete val="1"/>
        <c:axPos val="b"/>
        <c:numFmt formatCode="General" sourceLinked="1"/>
        <c:tickLblPos val="nextTo"/>
        <c:crossAx val="244674944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5658199878155076E-2"/>
          <c:y val="0.91775474237327781"/>
          <c:w val="0.80868360024369046"/>
          <c:h val="5.9731818255681232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plotArea>
      <c:layout/>
      <c:lineChart>
        <c:grouping val="standard"/>
        <c:ser>
          <c:idx val="0"/>
          <c:order val="0"/>
          <c:tx>
            <c:strRef>
              <c:f>VCmesmic!$H$2</c:f>
              <c:strCache>
                <c:ptCount val="1"/>
                <c:pt idx="0">
                  <c:v>Napo</c:v>
                </c:pt>
              </c:strCache>
            </c:strRef>
          </c:tx>
          <c:spPr>
            <a:ln w="381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VCmesmic!$H$87:$H$163</c:f>
              <c:numCache>
                <c:formatCode>#,###,,</c:formatCode>
                <c:ptCount val="77"/>
                <c:pt idx="0">
                  <c:v>1851297.21</c:v>
                </c:pt>
                <c:pt idx="1">
                  <c:v>2251111.2599999998</c:v>
                </c:pt>
                <c:pt idx="2">
                  <c:v>2315719.77</c:v>
                </c:pt>
                <c:pt idx="3">
                  <c:v>2268729.64</c:v>
                </c:pt>
                <c:pt idx="4">
                  <c:v>2088478.75</c:v>
                </c:pt>
                <c:pt idx="5">
                  <c:v>2112285.4699999997</c:v>
                </c:pt>
                <c:pt idx="6">
                  <c:v>2235128.65</c:v>
                </c:pt>
                <c:pt idx="7">
                  <c:v>3594720.4699999997</c:v>
                </c:pt>
                <c:pt idx="8">
                  <c:v>2965964.08</c:v>
                </c:pt>
                <c:pt idx="9">
                  <c:v>3234359.3899999997</c:v>
                </c:pt>
                <c:pt idx="10">
                  <c:v>3548857.16</c:v>
                </c:pt>
                <c:pt idx="11">
                  <c:v>2398182.3299999987</c:v>
                </c:pt>
                <c:pt idx="12">
                  <c:v>1502257.86</c:v>
                </c:pt>
                <c:pt idx="13">
                  <c:v>1731854.7</c:v>
                </c:pt>
                <c:pt idx="14">
                  <c:v>1508286.48</c:v>
                </c:pt>
                <c:pt idx="15">
                  <c:v>1714344.05</c:v>
                </c:pt>
                <c:pt idx="16">
                  <c:v>2011964.6800000011</c:v>
                </c:pt>
                <c:pt idx="17">
                  <c:v>2076558.56</c:v>
                </c:pt>
                <c:pt idx="18">
                  <c:v>1887829.53</c:v>
                </c:pt>
                <c:pt idx="19">
                  <c:v>1937154.47</c:v>
                </c:pt>
                <c:pt idx="20">
                  <c:v>1666925.87</c:v>
                </c:pt>
                <c:pt idx="21">
                  <c:v>1682574.6400000001</c:v>
                </c:pt>
                <c:pt idx="22">
                  <c:v>1352877.6</c:v>
                </c:pt>
                <c:pt idx="23">
                  <c:v>1038950.25</c:v>
                </c:pt>
                <c:pt idx="24">
                  <c:v>828351.33000000042</c:v>
                </c:pt>
                <c:pt idx="25">
                  <c:v>1303262.8900000008</c:v>
                </c:pt>
                <c:pt idx="26">
                  <c:v>1083862</c:v>
                </c:pt>
                <c:pt idx="27">
                  <c:v>1516618.1</c:v>
                </c:pt>
                <c:pt idx="28">
                  <c:v>1311918.33</c:v>
                </c:pt>
                <c:pt idx="29">
                  <c:v>2083851.41</c:v>
                </c:pt>
                <c:pt idx="30">
                  <c:v>1073896.51</c:v>
                </c:pt>
                <c:pt idx="31">
                  <c:v>1185974.05</c:v>
                </c:pt>
                <c:pt idx="32">
                  <c:v>1347850.01</c:v>
                </c:pt>
                <c:pt idx="33">
                  <c:v>2260653.5</c:v>
                </c:pt>
                <c:pt idx="34">
                  <c:v>1389985.03</c:v>
                </c:pt>
                <c:pt idx="35">
                  <c:v>1610259.56</c:v>
                </c:pt>
                <c:pt idx="36">
                  <c:v>1138905.07</c:v>
                </c:pt>
                <c:pt idx="37">
                  <c:v>1202947.53</c:v>
                </c:pt>
                <c:pt idx="38">
                  <c:v>1666602.1300000001</c:v>
                </c:pt>
                <c:pt idx="39">
                  <c:v>1400183.8</c:v>
                </c:pt>
                <c:pt idx="40">
                  <c:v>1199121</c:v>
                </c:pt>
                <c:pt idx="41">
                  <c:v>1539097.96</c:v>
                </c:pt>
                <c:pt idx="42">
                  <c:v>2468669.8299999987</c:v>
                </c:pt>
                <c:pt idx="43">
                  <c:v>1138023.5900000001</c:v>
                </c:pt>
                <c:pt idx="44">
                  <c:v>1198888.25</c:v>
                </c:pt>
                <c:pt idx="45">
                  <c:v>1150217.21</c:v>
                </c:pt>
                <c:pt idx="46">
                  <c:v>590336.55000000005</c:v>
                </c:pt>
                <c:pt idx="47">
                  <c:v>653513.1</c:v>
                </c:pt>
                <c:pt idx="48">
                  <c:v>777642.81</c:v>
                </c:pt>
                <c:pt idx="49">
                  <c:v>1090033.4099999999</c:v>
                </c:pt>
                <c:pt idx="50">
                  <c:v>1110676.74</c:v>
                </c:pt>
                <c:pt idx="51">
                  <c:v>715203.74</c:v>
                </c:pt>
                <c:pt idx="52">
                  <c:v>561816.71</c:v>
                </c:pt>
                <c:pt idx="53">
                  <c:v>1501197.25</c:v>
                </c:pt>
                <c:pt idx="54">
                  <c:v>1714520.06</c:v>
                </c:pt>
                <c:pt idx="55">
                  <c:v>1646347.75</c:v>
                </c:pt>
                <c:pt idx="56">
                  <c:v>1844859.47</c:v>
                </c:pt>
                <c:pt idx="57">
                  <c:v>2359181.9899999998</c:v>
                </c:pt>
                <c:pt idx="58">
                  <c:v>1832671.44</c:v>
                </c:pt>
                <c:pt idx="59">
                  <c:v>1682242.91</c:v>
                </c:pt>
                <c:pt idx="60">
                  <c:v>1647080.33</c:v>
                </c:pt>
                <c:pt idx="61">
                  <c:v>1274161.73</c:v>
                </c:pt>
                <c:pt idx="62">
                  <c:v>1667789.01</c:v>
                </c:pt>
                <c:pt idx="63">
                  <c:v>1642159.71</c:v>
                </c:pt>
                <c:pt idx="64">
                  <c:v>1657706.6800000011</c:v>
                </c:pt>
                <c:pt idx="65">
                  <c:v>1932583.6700000011</c:v>
                </c:pt>
                <c:pt idx="66">
                  <c:v>1776175.58</c:v>
                </c:pt>
                <c:pt idx="67">
                  <c:v>1801161.08</c:v>
                </c:pt>
                <c:pt idx="68">
                  <c:v>1760938.75</c:v>
                </c:pt>
                <c:pt idx="69">
                  <c:v>2090044.21</c:v>
                </c:pt>
                <c:pt idx="70">
                  <c:v>2037358.21</c:v>
                </c:pt>
                <c:pt idx="71">
                  <c:v>1950997.56</c:v>
                </c:pt>
                <c:pt idx="72">
                  <c:v>1768205.09</c:v>
                </c:pt>
                <c:pt idx="73">
                  <c:v>1070041.72</c:v>
                </c:pt>
                <c:pt idx="74">
                  <c:v>2006879.71</c:v>
                </c:pt>
                <c:pt idx="75">
                  <c:v>2112885.4299999997</c:v>
                </c:pt>
                <c:pt idx="76">
                  <c:v>2189796.0099999998</c:v>
                </c:pt>
              </c:numCache>
            </c:numRef>
          </c:val>
        </c:ser>
        <c:ser>
          <c:idx val="1"/>
          <c:order val="1"/>
          <c:tx>
            <c:strRef>
              <c:f>VCmesmic!$I$2</c:f>
              <c:strCache>
                <c:ptCount val="1"/>
                <c:pt idx="0">
                  <c:v>Orellana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VCmesmic!$I$87:$I$163</c:f>
              <c:numCache>
                <c:formatCode>#,###,,</c:formatCode>
                <c:ptCount val="77"/>
                <c:pt idx="0">
                  <c:v>646401.1</c:v>
                </c:pt>
                <c:pt idx="1">
                  <c:v>746627.85000000044</c:v>
                </c:pt>
                <c:pt idx="2">
                  <c:v>1270886.55</c:v>
                </c:pt>
                <c:pt idx="3">
                  <c:v>1031045.3200000004</c:v>
                </c:pt>
                <c:pt idx="4">
                  <c:v>1014998.22</c:v>
                </c:pt>
                <c:pt idx="5">
                  <c:v>1304840.0900000001</c:v>
                </c:pt>
                <c:pt idx="6">
                  <c:v>1481114.05</c:v>
                </c:pt>
                <c:pt idx="7">
                  <c:v>3950631.3699999987</c:v>
                </c:pt>
                <c:pt idx="8">
                  <c:v>4238828.55</c:v>
                </c:pt>
                <c:pt idx="9">
                  <c:v>4033909.82</c:v>
                </c:pt>
                <c:pt idx="10">
                  <c:v>3636143.86</c:v>
                </c:pt>
                <c:pt idx="11">
                  <c:v>2528311.14</c:v>
                </c:pt>
                <c:pt idx="12">
                  <c:v>2846515.06</c:v>
                </c:pt>
                <c:pt idx="13">
                  <c:v>3068064.42</c:v>
                </c:pt>
                <c:pt idx="14">
                  <c:v>3226932.56</c:v>
                </c:pt>
                <c:pt idx="15">
                  <c:v>3592279.44</c:v>
                </c:pt>
                <c:pt idx="16">
                  <c:v>4051203.36</c:v>
                </c:pt>
                <c:pt idx="17">
                  <c:v>4267568.53</c:v>
                </c:pt>
                <c:pt idx="18">
                  <c:v>3702638.94</c:v>
                </c:pt>
                <c:pt idx="19">
                  <c:v>3318360</c:v>
                </c:pt>
                <c:pt idx="20">
                  <c:v>3865962.68</c:v>
                </c:pt>
                <c:pt idx="21">
                  <c:v>3586754.4699999997</c:v>
                </c:pt>
                <c:pt idx="22">
                  <c:v>3274287.16</c:v>
                </c:pt>
                <c:pt idx="23">
                  <c:v>2559586.2999999998</c:v>
                </c:pt>
                <c:pt idx="24">
                  <c:v>2564976.67</c:v>
                </c:pt>
                <c:pt idx="25">
                  <c:v>2036809.23</c:v>
                </c:pt>
                <c:pt idx="26">
                  <c:v>2907922</c:v>
                </c:pt>
                <c:pt idx="27">
                  <c:v>3342522.02</c:v>
                </c:pt>
                <c:pt idx="28">
                  <c:v>2747600.51</c:v>
                </c:pt>
                <c:pt idx="29">
                  <c:v>4392395.1900000004</c:v>
                </c:pt>
                <c:pt idx="30">
                  <c:v>4037989.42</c:v>
                </c:pt>
                <c:pt idx="31">
                  <c:v>3284827.72</c:v>
                </c:pt>
                <c:pt idx="32">
                  <c:v>4074476.8699999987</c:v>
                </c:pt>
                <c:pt idx="33">
                  <c:v>4427159.6900000004</c:v>
                </c:pt>
                <c:pt idx="34">
                  <c:v>4349051.8199999994</c:v>
                </c:pt>
                <c:pt idx="35">
                  <c:v>4072996.5</c:v>
                </c:pt>
                <c:pt idx="36">
                  <c:v>2876695.09</c:v>
                </c:pt>
                <c:pt idx="37">
                  <c:v>3000370.94</c:v>
                </c:pt>
                <c:pt idx="38">
                  <c:v>3482650.23</c:v>
                </c:pt>
                <c:pt idx="39">
                  <c:v>3022086.2</c:v>
                </c:pt>
                <c:pt idx="40">
                  <c:v>3021060.86</c:v>
                </c:pt>
                <c:pt idx="41">
                  <c:v>2922928.4899999998</c:v>
                </c:pt>
                <c:pt idx="42">
                  <c:v>2884526.8099999987</c:v>
                </c:pt>
                <c:pt idx="43">
                  <c:v>1983210.51</c:v>
                </c:pt>
                <c:pt idx="44">
                  <c:v>2878118.32</c:v>
                </c:pt>
                <c:pt idx="45">
                  <c:v>2250734.2200000002</c:v>
                </c:pt>
                <c:pt idx="46">
                  <c:v>1552216.79</c:v>
                </c:pt>
                <c:pt idx="47">
                  <c:v>1807901.43</c:v>
                </c:pt>
                <c:pt idx="48">
                  <c:v>1943398.48</c:v>
                </c:pt>
                <c:pt idx="49">
                  <c:v>1866905.74</c:v>
                </c:pt>
                <c:pt idx="50">
                  <c:v>2406923.2799999998</c:v>
                </c:pt>
                <c:pt idx="51">
                  <c:v>1776764.02</c:v>
                </c:pt>
                <c:pt idx="52">
                  <c:v>1897418.01</c:v>
                </c:pt>
                <c:pt idx="53">
                  <c:v>3245383.66</c:v>
                </c:pt>
                <c:pt idx="54">
                  <c:v>2589278.2400000002</c:v>
                </c:pt>
                <c:pt idx="55">
                  <c:v>3164190.92</c:v>
                </c:pt>
                <c:pt idx="56">
                  <c:v>3162027.3699999987</c:v>
                </c:pt>
                <c:pt idx="57">
                  <c:v>3773656.27</c:v>
                </c:pt>
                <c:pt idx="58">
                  <c:v>3380688.7800000012</c:v>
                </c:pt>
                <c:pt idx="59">
                  <c:v>4073100.74</c:v>
                </c:pt>
                <c:pt idx="60">
                  <c:v>2741097.9099999997</c:v>
                </c:pt>
                <c:pt idx="61">
                  <c:v>2471810.7999999998</c:v>
                </c:pt>
                <c:pt idx="62">
                  <c:v>2790809.4299999997</c:v>
                </c:pt>
                <c:pt idx="63">
                  <c:v>2518461.0699999998</c:v>
                </c:pt>
                <c:pt idx="64">
                  <c:v>3083302.12</c:v>
                </c:pt>
                <c:pt idx="65">
                  <c:v>3176517.05</c:v>
                </c:pt>
                <c:pt idx="66">
                  <c:v>3086465.48</c:v>
                </c:pt>
                <c:pt idx="67">
                  <c:v>3403257.17</c:v>
                </c:pt>
                <c:pt idx="68">
                  <c:v>2934211.3099999987</c:v>
                </c:pt>
                <c:pt idx="69">
                  <c:v>2784892.42</c:v>
                </c:pt>
                <c:pt idx="70">
                  <c:v>3825593.44</c:v>
                </c:pt>
                <c:pt idx="71">
                  <c:v>3619983.61</c:v>
                </c:pt>
                <c:pt idx="72">
                  <c:v>3118665.12</c:v>
                </c:pt>
                <c:pt idx="73">
                  <c:v>1961386.81</c:v>
                </c:pt>
                <c:pt idx="74">
                  <c:v>3226912.51</c:v>
                </c:pt>
                <c:pt idx="75">
                  <c:v>3173255.1</c:v>
                </c:pt>
                <c:pt idx="76">
                  <c:v>3459918.8</c:v>
                </c:pt>
              </c:numCache>
            </c:numRef>
          </c:val>
        </c:ser>
        <c:dLbls/>
        <c:marker val="1"/>
        <c:axId val="74581888"/>
        <c:axId val="74583424"/>
      </c:lineChart>
      <c:lineChart>
        <c:grouping val="standard"/>
        <c:ser>
          <c:idx val="2"/>
          <c:order val="2"/>
          <c:tx>
            <c:strRef>
              <c:f>VCmesmic!$J$2</c:f>
              <c:strCache>
                <c:ptCount val="1"/>
                <c:pt idx="0">
                  <c:v>Pichincha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VCmesmic!$J$87:$J$163</c:f>
              <c:numCache>
                <c:formatCode>#,###,,</c:formatCode>
                <c:ptCount val="77"/>
                <c:pt idx="0">
                  <c:v>48546401.880000003</c:v>
                </c:pt>
                <c:pt idx="1">
                  <c:v>51997155.040000007</c:v>
                </c:pt>
                <c:pt idx="2">
                  <c:v>62766157.220000058</c:v>
                </c:pt>
                <c:pt idx="3">
                  <c:v>52666287.470000006</c:v>
                </c:pt>
                <c:pt idx="4">
                  <c:v>59119357.290000059</c:v>
                </c:pt>
                <c:pt idx="5">
                  <c:v>56765539.600000001</c:v>
                </c:pt>
                <c:pt idx="6">
                  <c:v>59684321.810000002</c:v>
                </c:pt>
                <c:pt idx="7">
                  <c:v>194429608.78999999</c:v>
                </c:pt>
                <c:pt idx="8">
                  <c:v>134706065.15000001</c:v>
                </c:pt>
                <c:pt idx="9">
                  <c:v>146465875.86000001</c:v>
                </c:pt>
                <c:pt idx="10">
                  <c:v>142055309.00999999</c:v>
                </c:pt>
                <c:pt idx="11">
                  <c:v>115475370.83</c:v>
                </c:pt>
                <c:pt idx="12">
                  <c:v>119038074.69</c:v>
                </c:pt>
                <c:pt idx="13">
                  <c:v>101258142.90000002</c:v>
                </c:pt>
                <c:pt idx="14">
                  <c:v>122228664.54000002</c:v>
                </c:pt>
                <c:pt idx="15">
                  <c:v>135114812.75</c:v>
                </c:pt>
                <c:pt idx="16">
                  <c:v>126529815.53</c:v>
                </c:pt>
                <c:pt idx="17">
                  <c:v>109520846</c:v>
                </c:pt>
                <c:pt idx="18">
                  <c:v>119007177.26000002</c:v>
                </c:pt>
                <c:pt idx="19">
                  <c:v>131443548.7</c:v>
                </c:pt>
                <c:pt idx="20">
                  <c:v>135149594.34999999</c:v>
                </c:pt>
                <c:pt idx="21">
                  <c:v>122676956.86</c:v>
                </c:pt>
                <c:pt idx="22">
                  <c:v>110166349.59</c:v>
                </c:pt>
                <c:pt idx="23">
                  <c:v>98127509.340000004</c:v>
                </c:pt>
                <c:pt idx="24">
                  <c:v>98686208.5</c:v>
                </c:pt>
                <c:pt idx="25">
                  <c:v>108828798.48999999</c:v>
                </c:pt>
                <c:pt idx="26">
                  <c:v>104623384</c:v>
                </c:pt>
                <c:pt idx="27">
                  <c:v>162434960.44999999</c:v>
                </c:pt>
                <c:pt idx="28">
                  <c:v>168867804.26999998</c:v>
                </c:pt>
                <c:pt idx="29">
                  <c:v>144343948.58000001</c:v>
                </c:pt>
                <c:pt idx="30">
                  <c:v>179385946.96000001</c:v>
                </c:pt>
                <c:pt idx="31">
                  <c:v>158823333.19</c:v>
                </c:pt>
                <c:pt idx="32">
                  <c:v>193493976.99000001</c:v>
                </c:pt>
                <c:pt idx="33">
                  <c:v>178813472.44</c:v>
                </c:pt>
                <c:pt idx="34">
                  <c:v>177757249.86000001</c:v>
                </c:pt>
                <c:pt idx="35">
                  <c:v>169094796.22</c:v>
                </c:pt>
                <c:pt idx="36">
                  <c:v>147253444.13999999</c:v>
                </c:pt>
                <c:pt idx="37">
                  <c:v>154674271.36000001</c:v>
                </c:pt>
                <c:pt idx="38">
                  <c:v>194574222.66999999</c:v>
                </c:pt>
                <c:pt idx="39">
                  <c:v>189685733</c:v>
                </c:pt>
                <c:pt idx="40">
                  <c:v>151295339.70999998</c:v>
                </c:pt>
                <c:pt idx="41">
                  <c:v>153016450.96000001</c:v>
                </c:pt>
                <c:pt idx="42">
                  <c:v>154259397.06999999</c:v>
                </c:pt>
                <c:pt idx="43">
                  <c:v>86026419.169999972</c:v>
                </c:pt>
                <c:pt idx="44">
                  <c:v>107903142.16</c:v>
                </c:pt>
                <c:pt idx="45">
                  <c:v>87370313.579999998</c:v>
                </c:pt>
                <c:pt idx="46">
                  <c:v>84968052.590000004</c:v>
                </c:pt>
                <c:pt idx="47">
                  <c:v>96756099.510000005</c:v>
                </c:pt>
                <c:pt idx="48">
                  <c:v>67840019.260000005</c:v>
                </c:pt>
                <c:pt idx="49">
                  <c:v>85553057.700000003</c:v>
                </c:pt>
                <c:pt idx="50">
                  <c:v>111017729.84</c:v>
                </c:pt>
                <c:pt idx="51">
                  <c:v>109132914.44000012</c:v>
                </c:pt>
                <c:pt idx="52">
                  <c:v>98226150.5</c:v>
                </c:pt>
                <c:pt idx="53">
                  <c:v>110687688.26000002</c:v>
                </c:pt>
                <c:pt idx="54">
                  <c:v>97805786.409999996</c:v>
                </c:pt>
                <c:pt idx="55">
                  <c:v>101893883.13</c:v>
                </c:pt>
                <c:pt idx="56">
                  <c:v>105480767.48</c:v>
                </c:pt>
                <c:pt idx="57">
                  <c:v>103207928.51000002</c:v>
                </c:pt>
                <c:pt idx="58">
                  <c:v>101221900.95</c:v>
                </c:pt>
                <c:pt idx="59">
                  <c:v>102505934.7</c:v>
                </c:pt>
                <c:pt idx="60">
                  <c:v>82125726</c:v>
                </c:pt>
                <c:pt idx="61">
                  <c:v>99523368.720000014</c:v>
                </c:pt>
                <c:pt idx="62">
                  <c:v>134452727.91</c:v>
                </c:pt>
                <c:pt idx="63">
                  <c:v>99007942.040000007</c:v>
                </c:pt>
                <c:pt idx="64">
                  <c:v>92841677.940000027</c:v>
                </c:pt>
                <c:pt idx="65">
                  <c:v>103633629.56999999</c:v>
                </c:pt>
                <c:pt idx="66">
                  <c:v>93774436.879999891</c:v>
                </c:pt>
                <c:pt idx="67">
                  <c:v>123856728.83</c:v>
                </c:pt>
                <c:pt idx="68">
                  <c:v>111990901</c:v>
                </c:pt>
                <c:pt idx="69">
                  <c:v>116415275.97</c:v>
                </c:pt>
                <c:pt idx="70">
                  <c:v>110527161.27</c:v>
                </c:pt>
                <c:pt idx="71">
                  <c:v>104231544.28</c:v>
                </c:pt>
                <c:pt idx="72">
                  <c:v>102582841.83</c:v>
                </c:pt>
                <c:pt idx="73">
                  <c:v>46056018.010000005</c:v>
                </c:pt>
                <c:pt idx="74">
                  <c:v>104905873.15000001</c:v>
                </c:pt>
                <c:pt idx="75">
                  <c:v>112024810.51000002</c:v>
                </c:pt>
                <c:pt idx="76">
                  <c:v>134929588.02000001</c:v>
                </c:pt>
              </c:numCache>
            </c:numRef>
          </c:val>
        </c:ser>
        <c:dLbls/>
        <c:marker val="1"/>
        <c:axId val="74599040"/>
        <c:axId val="74597504"/>
      </c:lineChart>
      <c:catAx>
        <c:axId val="7458188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4583424"/>
        <c:crosses val="autoZero"/>
        <c:auto val="1"/>
        <c:lblAlgn val="ctr"/>
        <c:lblOffset val="100"/>
      </c:catAx>
      <c:valAx>
        <c:axId val="74583424"/>
        <c:scaling>
          <c:orientation val="minMax"/>
          <c:max val="9000000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,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4581888"/>
        <c:crosses val="autoZero"/>
        <c:crossBetween val="between"/>
      </c:valAx>
      <c:valAx>
        <c:axId val="74597504"/>
        <c:scaling>
          <c:orientation val="minMax"/>
          <c:max val="200000000"/>
        </c:scaling>
        <c:axPos val="r"/>
        <c:numFmt formatCode="#,###,," sourceLinked="1"/>
        <c:tickLblPos val="nextTo"/>
        <c:txPr>
          <a:bodyPr/>
          <a:lstStyle/>
          <a:p>
            <a:pPr>
              <a:defRPr lang="es-ES"/>
            </a:pPr>
            <a:endParaRPr lang="es-EC"/>
          </a:p>
        </c:txPr>
        <c:crossAx val="74599040"/>
        <c:crosses val="max"/>
        <c:crossBetween val="between"/>
      </c:valAx>
      <c:catAx>
        <c:axId val="74599040"/>
        <c:scaling>
          <c:orientation val="minMax"/>
        </c:scaling>
        <c:delete val="1"/>
        <c:axPos val="b"/>
        <c:numFmt formatCode="General" sourceLinked="1"/>
        <c:tickLblPos val="nextTo"/>
        <c:crossAx val="74597504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/>
  <c:userShapes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2125559095329548"/>
          <c:y val="0.27855404385153165"/>
          <c:w val="0.37341827576717368"/>
          <c:h val="0.73628181651712388"/>
        </c:manualLayout>
      </c:layout>
      <c:radarChart>
        <c:radarStyle val="marker"/>
        <c:ser>
          <c:idx val="15"/>
          <c:order val="0"/>
          <c:tx>
            <c:strRef>
              <c:f>IUCP!$B$22</c:f>
              <c:strCache>
                <c:ptCount val="1"/>
                <c:pt idx="0">
                  <c:v>Napo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IUCP!$S$22:$AA$22</c:f>
              <c:numCache>
                <c:formatCode>#,##0.00</c:formatCode>
                <c:ptCount val="9"/>
                <c:pt idx="0">
                  <c:v>52.407500685269483</c:v>
                </c:pt>
                <c:pt idx="1">
                  <c:v>33.530604521232121</c:v>
                </c:pt>
                <c:pt idx="2">
                  <c:v>28.816603419225864</c:v>
                </c:pt>
                <c:pt idx="3" formatCode="#.###00">
                  <c:v>0.41037772826977803</c:v>
                </c:pt>
                <c:pt idx="4">
                  <c:v>32.692870703915311</c:v>
                </c:pt>
                <c:pt idx="5" formatCode="#.###00">
                  <c:v>4.1641326887498318</c:v>
                </c:pt>
                <c:pt idx="6">
                  <c:v>15.26350412189344</c:v>
                </c:pt>
                <c:pt idx="7">
                  <c:v>26.980665093731005</c:v>
                </c:pt>
                <c:pt idx="8">
                  <c:v>19.752461178941427</c:v>
                </c:pt>
              </c:numCache>
              <c:extLst xmlns:c15="http://schemas.microsoft.com/office/drawing/2012/chart"/>
            </c:numRef>
          </c:val>
        </c:ser>
        <c:ser>
          <c:idx val="16"/>
          <c:order val="1"/>
          <c:tx>
            <c:strRef>
              <c:f>IUCP!$B$23</c:f>
              <c:strCache>
                <c:ptCount val="1"/>
                <c:pt idx="0">
                  <c:v>Orellana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IUCP!$S$23:$AA$23</c:f>
              <c:numCache>
                <c:formatCode>#,##0.00</c:formatCode>
                <c:ptCount val="9"/>
                <c:pt idx="0">
                  <c:v>21.3809912987813</c:v>
                </c:pt>
                <c:pt idx="1">
                  <c:v>39.500569084725555</c:v>
                </c:pt>
                <c:pt idx="2">
                  <c:v>27.709127725185276</c:v>
                </c:pt>
                <c:pt idx="3">
                  <c:v>4.0538388198231949</c:v>
                </c:pt>
                <c:pt idx="4">
                  <c:v>37.050339241645716</c:v>
                </c:pt>
                <c:pt idx="5">
                  <c:v>21.314028853877996</c:v>
                </c:pt>
                <c:pt idx="6">
                  <c:v>12.883892935863628</c:v>
                </c:pt>
                <c:pt idx="7">
                  <c:v>32.046851718006614</c:v>
                </c:pt>
                <c:pt idx="8">
                  <c:v>30.686242278600403</c:v>
                </c:pt>
              </c:numCache>
              <c:extLst xmlns:c15="http://schemas.microsoft.com/office/drawing/2012/chart"/>
            </c:numRef>
          </c:val>
        </c:ser>
        <c:ser>
          <c:idx val="18"/>
          <c:order val="2"/>
          <c:tx>
            <c:strRef>
              <c:f>IUCP!$B$25</c:f>
              <c:strCache>
                <c:ptCount val="1"/>
                <c:pt idx="0">
                  <c:v>Pichincha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IUCP!$S$25:$AA$25</c:f>
              <c:numCache>
                <c:formatCode>#,##0.00</c:formatCode>
                <c:ptCount val="9"/>
                <c:pt idx="0">
                  <c:v>85.941699169929677</c:v>
                </c:pt>
                <c:pt idx="1">
                  <c:v>82.850277757627495</c:v>
                </c:pt>
                <c:pt idx="2">
                  <c:v>92.072879714133137</c:v>
                </c:pt>
                <c:pt idx="3">
                  <c:v>90.557910981326231</c:v>
                </c:pt>
                <c:pt idx="4">
                  <c:v>99.670043714858409</c:v>
                </c:pt>
                <c:pt idx="5">
                  <c:v>88.836758715125058</c:v>
                </c:pt>
                <c:pt idx="6">
                  <c:v>94.539086822624554</c:v>
                </c:pt>
                <c:pt idx="7">
                  <c:v>74.993088653351151</c:v>
                </c:pt>
                <c:pt idx="8">
                  <c:v>66.089451383949282</c:v>
                </c:pt>
              </c:numCache>
              <c:extLst xmlns:c15="http://schemas.microsoft.com/office/drawing/2012/chart"/>
            </c:numRef>
          </c:val>
        </c:ser>
        <c:dLbls/>
        <c:axId val="74658560"/>
        <c:axId val="74660096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IUCP!$B$7</c15:sqref>
                        </c15:formulaRef>
                      </c:ext>
                    </c:extLst>
                    <c:strCache>
                      <c:ptCount val="1"/>
                      <c:pt idx="0">
                        <c:v>Azuay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IUCP!$S$7:$AA$7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66.799164363823763</c:v>
                      </c:pt>
                      <c:pt idx="1">
                        <c:v>66.120382792506703</c:v>
                      </c:pt>
                      <c:pt idx="2">
                        <c:v>56.489902866979463</c:v>
                      </c:pt>
                      <c:pt idx="3">
                        <c:v>48.592758078542253</c:v>
                      </c:pt>
                      <c:pt idx="4">
                        <c:v>83.326092991515225</c:v>
                      </c:pt>
                      <c:pt idx="5">
                        <c:v>68.616965416282227</c:v>
                      </c:pt>
                      <c:pt idx="6">
                        <c:v>45.308945692759409</c:v>
                      </c:pt>
                      <c:pt idx="7">
                        <c:v>41.334517055516777</c:v>
                      </c:pt>
                      <c:pt idx="8">
                        <c:v>70.194965034442333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IUCP!$B$8</c15:sqref>
                        </c15:formulaRef>
                      </c:ext>
                    </c:extLst>
                    <c:strCache>
                      <c:ptCount val="1"/>
                      <c:pt idx="0">
                        <c:v>Bolívar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IUCP!$S$8:$AA$8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23.564353001653629</c:v>
                      </c:pt>
                      <c:pt idx="1">
                        <c:v>16.526702570929729</c:v>
                      </c:pt>
                      <c:pt idx="2">
                        <c:v>29.505229774079027</c:v>
                      </c:pt>
                      <c:pt idx="3">
                        <c:v>13.459554929322387</c:v>
                      </c:pt>
                      <c:pt idx="4">
                        <c:v>26.909784629616858</c:v>
                      </c:pt>
                      <c:pt idx="5">
                        <c:v>10.199480033301771</c:v>
                      </c:pt>
                      <c:pt idx="6">
                        <c:v>4.1742765060328875</c:v>
                      </c:pt>
                      <c:pt idx="7">
                        <c:v>25.034559158435076</c:v>
                      </c:pt>
                      <c:pt idx="8">
                        <c:v>55.158530198529697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IUCP!$B$9</c15:sqref>
                        </c15:formulaRef>
                      </c:ext>
                    </c:extLst>
                    <c:strCache>
                      <c:ptCount val="1"/>
                      <c:pt idx="0">
                        <c:v>Cañar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IUCP!$S$9:$AA$9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12.986229023932077</c:v>
                      </c:pt>
                      <c:pt idx="1">
                        <c:v>39.313845689331309</c:v>
                      </c:pt>
                      <c:pt idx="2">
                        <c:v>45.346066624658583</c:v>
                      </c:pt>
                      <c:pt idx="3">
                        <c:v>1.6700959665841904</c:v>
                      </c:pt>
                      <c:pt idx="4">
                        <c:v>51.644090944608088</c:v>
                      </c:pt>
                      <c:pt idx="5">
                        <c:v>31.693788728469787</c:v>
                      </c:pt>
                      <c:pt idx="6">
                        <c:v>17.776024595001289</c:v>
                      </c:pt>
                      <c:pt idx="7">
                        <c:v>28.584266452595951</c:v>
                      </c:pt>
                      <c:pt idx="8">
                        <c:v>58.143667439794584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IUCP!$B$10</c15:sqref>
                        </c15:formulaRef>
                      </c:ext>
                    </c:extLst>
                    <c:strCache>
                      <c:ptCount val="1"/>
                      <c:pt idx="0">
                        <c:v>Carchi</c:v>
                      </c:pt>
                    </c:strCache>
                  </c:strRef>
                </c:tx>
                <c:spPr>
                  <a:ln w="22225" cap="rnd">
                    <a:solidFill>
                      <a:schemeClr val="accent5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IUCP!$S$10:$AA$10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40.948774073266272</c:v>
                      </c:pt>
                      <c:pt idx="1">
                        <c:v>37.818424777694155</c:v>
                      </c:pt>
                      <c:pt idx="2">
                        <c:v>35.599320149422148</c:v>
                      </c:pt>
                      <c:pt idx="3">
                        <c:v>3.440532234935354</c:v>
                      </c:pt>
                      <c:pt idx="4">
                        <c:v>73.050017135745463</c:v>
                      </c:pt>
                      <c:pt idx="5">
                        <c:v>15.151177842125293</c:v>
                      </c:pt>
                      <c:pt idx="6">
                        <c:v>23.576146228170789</c:v>
                      </c:pt>
                      <c:pt idx="7">
                        <c:v>27.24492547758107</c:v>
                      </c:pt>
                      <c:pt idx="8">
                        <c:v>50.113558280199129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IUCP!$B$11</c15:sqref>
                        </c15:formulaRef>
                      </c:ext>
                    </c:extLst>
                    <c:strCache>
                      <c:ptCount val="1"/>
                      <c:pt idx="0">
                        <c:v>Chimborazo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IUCP!$S$11:$AA$11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56.682760143435232</c:v>
                      </c:pt>
                      <c:pt idx="1">
                        <c:v>20.626954655157988</c:v>
                      </c:pt>
                      <c:pt idx="2">
                        <c:v>20.597463123333991</c:v>
                      </c:pt>
                      <c:pt idx="3">
                        <c:v>20.743579107457425</c:v>
                      </c:pt>
                      <c:pt idx="4">
                        <c:v>33.858251545459424</c:v>
                      </c:pt>
                      <c:pt idx="5">
                        <c:v>19.659196303693879</c:v>
                      </c:pt>
                      <c:pt idx="6">
                        <c:v>15.765418343302319</c:v>
                      </c:pt>
                      <c:pt idx="7">
                        <c:v>28.559052191848199</c:v>
                      </c:pt>
                      <c:pt idx="8">
                        <c:v>36.838958255611033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IUCP!$B$12</c15:sqref>
                        </c15:formulaRef>
                      </c:ext>
                    </c:extLst>
                    <c:strCache>
                      <c:ptCount val="1"/>
                      <c:pt idx="0">
                        <c:v>Cotopaxi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IUCP!$S$12:$AA$12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48.156595327809661</c:v>
                      </c:pt>
                      <c:pt idx="1">
                        <c:v>37.552902068367317</c:v>
                      </c:pt>
                      <c:pt idx="2">
                        <c:v>26.578845306234349</c:v>
                      </c:pt>
                      <c:pt idx="3">
                        <c:v>4.5870348068306894</c:v>
                      </c:pt>
                      <c:pt idx="4">
                        <c:v>40.870901231637987</c:v>
                      </c:pt>
                      <c:pt idx="5">
                        <c:v>18.640748758579278</c:v>
                      </c:pt>
                      <c:pt idx="6">
                        <c:v>32.91533536268804</c:v>
                      </c:pt>
                      <c:pt idx="7">
                        <c:v>31.779693832896811</c:v>
                      </c:pt>
                      <c:pt idx="8">
                        <c:v>54.62728750873476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IUCP!$B$13</c15:sqref>
                        </c15:formulaRef>
                      </c:ext>
                    </c:extLst>
                    <c:strCache>
                      <c:ptCount val="1"/>
                      <c:pt idx="0">
                        <c:v>El Oro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IUCP!$S$13:$AA$13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56.166576615716785</c:v>
                      </c:pt>
                      <c:pt idx="1">
                        <c:v>57.518343887056957</c:v>
                      </c:pt>
                      <c:pt idx="2">
                        <c:v>38.651746616714291</c:v>
                      </c:pt>
                      <c:pt idx="3">
                        <c:v>8.0078043334545566</c:v>
                      </c:pt>
                      <c:pt idx="4">
                        <c:v>65.352311105906381</c:v>
                      </c:pt>
                      <c:pt idx="5">
                        <c:v>36.895841818385279</c:v>
                      </c:pt>
                      <c:pt idx="6">
                        <c:v>47.677176737269406</c:v>
                      </c:pt>
                      <c:pt idx="7">
                        <c:v>32.184769402829097</c:v>
                      </c:pt>
                      <c:pt idx="8">
                        <c:v>63.969650910936835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IUCP!$B$14</c15:sqref>
                        </c15:formulaRef>
                      </c:ext>
                    </c:extLst>
                    <c:strCache>
                      <c:ptCount val="1"/>
                      <c:pt idx="0">
                        <c:v>Esmeraldas</c:v>
                      </c:pt>
                    </c:strCache>
                  </c:strRef>
                </c:tx>
                <c:spPr>
                  <a:ln w="2222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IUCP!$S$14:$AA$14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2.7519784188523277</c:v>
                      </c:pt>
                      <c:pt idx="1">
                        <c:v>13.2296762296442</c:v>
                      </c:pt>
                      <c:pt idx="2">
                        <c:v>36.470264226231535</c:v>
                      </c:pt>
                      <c:pt idx="3" formatCode="#.###00">
                        <c:v>0.42831312647771241</c:v>
                      </c:pt>
                      <c:pt idx="4">
                        <c:v>23.249995247040943</c:v>
                      </c:pt>
                      <c:pt idx="5">
                        <c:v>14.670778642395423</c:v>
                      </c:pt>
                      <c:pt idx="6">
                        <c:v>26.900437923692529</c:v>
                      </c:pt>
                      <c:pt idx="7">
                        <c:v>27.616404546435241</c:v>
                      </c:pt>
                      <c:pt idx="8">
                        <c:v>29.662761577541922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IUCP!$B$15</c15:sqref>
                        </c15:formulaRef>
                      </c:ext>
                    </c:extLst>
                    <c:strCache>
                      <c:ptCount val="1"/>
                      <c:pt idx="0">
                        <c:v>Galápagos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IUCP!$S$15:$AA$15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99.431612141893638</c:v>
                      </c:pt>
                      <c:pt idx="1">
                        <c:v>96.001537531166178</c:v>
                      </c:pt>
                      <c:pt idx="2">
                        <c:v>85.428431025985091</c:v>
                      </c:pt>
                      <c:pt idx="3">
                        <c:v>62.557874782771187</c:v>
                      </c:pt>
                      <c:pt idx="4">
                        <c:v>63.66003685419394</c:v>
                      </c:pt>
                      <c:pt idx="5">
                        <c:v>59.121762109931453</c:v>
                      </c:pt>
                      <c:pt idx="6">
                        <c:v>75.270802241136735</c:v>
                      </c:pt>
                      <c:pt idx="7">
                        <c:v>68.814263357341787</c:v>
                      </c:pt>
                      <c:pt idx="8">
                        <c:v>99.28314182376586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IUCP!$B$16</c15:sqref>
                        </c15:formulaRef>
                      </c:ext>
                    </c:extLst>
                    <c:strCache>
                      <c:ptCount val="1"/>
                      <c:pt idx="0">
                        <c:v>Guayas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IUCP!$S$16:$AA$16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27.362711249652605</c:v>
                      </c:pt>
                      <c:pt idx="1">
                        <c:v>56.060835736158097</c:v>
                      </c:pt>
                      <c:pt idx="2">
                        <c:v>51.697710942069214</c:v>
                      </c:pt>
                      <c:pt idx="3">
                        <c:v>34.607119249518696</c:v>
                      </c:pt>
                      <c:pt idx="4">
                        <c:v>61.892704021096129</c:v>
                      </c:pt>
                      <c:pt idx="5">
                        <c:v>58.076467498987896</c:v>
                      </c:pt>
                      <c:pt idx="6">
                        <c:v>71.068924611856019</c:v>
                      </c:pt>
                      <c:pt idx="7">
                        <c:v>41.685116987361212</c:v>
                      </c:pt>
                      <c:pt idx="8">
                        <c:v>64.797440311328643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IUCP!$B$17</c15:sqref>
                        </c15:formulaRef>
                      </c:ext>
                    </c:extLst>
                    <c:strCache>
                      <c:ptCount val="1"/>
                      <c:pt idx="0">
                        <c:v>Imbabura</c:v>
                      </c:pt>
                    </c:strCache>
                  </c:strRef>
                </c:tx>
                <c:spPr>
                  <a:ln w="2222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IUCP!$S$17:$AA$17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49.384543036570356</c:v>
                      </c:pt>
                      <c:pt idx="1">
                        <c:v>53.085896873076393</c:v>
                      </c:pt>
                      <c:pt idx="2">
                        <c:v>50.818122468289445</c:v>
                      </c:pt>
                      <c:pt idx="3">
                        <c:v>23.533913401163886</c:v>
                      </c:pt>
                      <c:pt idx="4">
                        <c:v>76.439917610568969</c:v>
                      </c:pt>
                      <c:pt idx="5">
                        <c:v>35.408663277707966</c:v>
                      </c:pt>
                      <c:pt idx="6">
                        <c:v>27.236118371704599</c:v>
                      </c:pt>
                      <c:pt idx="7">
                        <c:v>33.993260943227504</c:v>
                      </c:pt>
                      <c:pt idx="8">
                        <c:v>62.582835689927165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IUCP!$B$18</c15:sqref>
                        </c15:formulaRef>
                      </c:ext>
                    </c:extLst>
                    <c:strCache>
                      <c:ptCount val="1"/>
                      <c:pt idx="0">
                        <c:v>Loja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IUCP!$S$18:$AA$18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65.928945993351988</c:v>
                      </c:pt>
                      <c:pt idx="1">
                        <c:v>51.702439435372995</c:v>
                      </c:pt>
                      <c:pt idx="2">
                        <c:v>52.485728333187915</c:v>
                      </c:pt>
                      <c:pt idx="3">
                        <c:v>37.993093450653518</c:v>
                      </c:pt>
                      <c:pt idx="4">
                        <c:v>65.994186773477566</c:v>
                      </c:pt>
                      <c:pt idx="5">
                        <c:v>30.938624995616571</c:v>
                      </c:pt>
                      <c:pt idx="6">
                        <c:v>14.533925758025731</c:v>
                      </c:pt>
                      <c:pt idx="7">
                        <c:v>26.017643264831271</c:v>
                      </c:pt>
                      <c:pt idx="8">
                        <c:v>48.648527750299756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IUCP!$B$19</c15:sqref>
                        </c15:formulaRef>
                      </c:ext>
                    </c:extLst>
                    <c:strCache>
                      <c:ptCount val="1"/>
                      <c:pt idx="0">
                        <c:v>Los Ríos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IUCP!$S$19:$AA$19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15.99765596838359</c:v>
                      </c:pt>
                      <c:pt idx="1">
                        <c:v>14.127878945218376</c:v>
                      </c:pt>
                      <c:pt idx="2">
                        <c:v>14.216497764391907</c:v>
                      </c:pt>
                      <c:pt idx="3">
                        <c:v>4.7595876528309766</c:v>
                      </c:pt>
                      <c:pt idx="4">
                        <c:v>21.040619404076423</c:v>
                      </c:pt>
                      <c:pt idx="5">
                        <c:v>25.328883657217496</c:v>
                      </c:pt>
                      <c:pt idx="6">
                        <c:v>30.412953489987654</c:v>
                      </c:pt>
                      <c:pt idx="7">
                        <c:v>25.781111137018694</c:v>
                      </c:pt>
                      <c:pt idx="8">
                        <c:v>59.722197817625769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IUCP!$B$20</c15:sqref>
                        </c15:formulaRef>
                      </c:ext>
                    </c:extLst>
                    <c:strCache>
                      <c:ptCount val="1"/>
                      <c:pt idx="0">
                        <c:v>Manabí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IUCP!$S$20:$AA$20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29.530864358107962</c:v>
                      </c:pt>
                      <c:pt idx="1">
                        <c:v>28.528210305702554</c:v>
                      </c:pt>
                      <c:pt idx="2">
                        <c:v>35.49686223775106</c:v>
                      </c:pt>
                      <c:pt idx="3">
                        <c:v>11.885191092927093</c:v>
                      </c:pt>
                      <c:pt idx="4">
                        <c:v>28.002044378235787</c:v>
                      </c:pt>
                      <c:pt idx="5">
                        <c:v>29.138127403208873</c:v>
                      </c:pt>
                      <c:pt idx="6">
                        <c:v>30.318756193921089</c:v>
                      </c:pt>
                      <c:pt idx="7">
                        <c:v>24.662372707678564</c:v>
                      </c:pt>
                      <c:pt idx="8">
                        <c:v>67.457124395725998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IUCP!$B$21</c15:sqref>
                        </c15:formulaRef>
                      </c:ext>
                    </c:extLst>
                    <c:strCache>
                      <c:ptCount val="1"/>
                      <c:pt idx="0">
                        <c:v>Morona Santiago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IUCP!$S$21:$AA$21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18.981852094883084</c:v>
                      </c:pt>
                      <c:pt idx="1">
                        <c:v>8.2373912138431162</c:v>
                      </c:pt>
                      <c:pt idx="2">
                        <c:v>16.259163027742584</c:v>
                      </c:pt>
                      <c:pt idx="3">
                        <c:v>0</c:v>
                      </c:pt>
                      <c:pt idx="4">
                        <c:v>21.797923436147251</c:v>
                      </c:pt>
                      <c:pt idx="5">
                        <c:v>7.7501103587951174</c:v>
                      </c:pt>
                      <c:pt idx="6">
                        <c:v>7.1954267887088337</c:v>
                      </c:pt>
                      <c:pt idx="7">
                        <c:v>26.751947212615537</c:v>
                      </c:pt>
                      <c:pt idx="8">
                        <c:v>3.9596484767397215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IUCP!$B$24</c15:sqref>
                        </c15:formulaRef>
                      </c:ext>
                    </c:extLst>
                    <c:strCache>
                      <c:ptCount val="1"/>
                      <c:pt idx="0">
                        <c:v>Pastaza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IUCP!$S$24:$AA$24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31.421477930947031</c:v>
                      </c:pt>
                      <c:pt idx="1">
                        <c:v>12.5592737147003</c:v>
                      </c:pt>
                      <c:pt idx="2">
                        <c:v>16.521477135976887</c:v>
                      </c:pt>
                      <c:pt idx="3">
                        <c:v>12.927717264884041</c:v>
                      </c:pt>
                      <c:pt idx="4">
                        <c:v>23.431763489055637</c:v>
                      </c:pt>
                      <c:pt idx="5">
                        <c:v>19.114904959549861</c:v>
                      </c:pt>
                      <c:pt idx="6">
                        <c:v>13.904730123147628</c:v>
                      </c:pt>
                      <c:pt idx="7">
                        <c:v>28.93205170244957</c:v>
                      </c:pt>
                      <c:pt idx="8">
                        <c:v>3.1246995556532475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IUCP!$B$26</c15:sqref>
                        </c15:formulaRef>
                      </c:ext>
                    </c:extLst>
                    <c:strCache>
                      <c:ptCount val="1"/>
                      <c:pt idx="0">
                        <c:v>Santa Elena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IUCP!$S$26:$AA$26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19.352203091753182</c:v>
                      </c:pt>
                      <c:pt idx="1">
                        <c:v>30.708371092443951</c:v>
                      </c:pt>
                      <c:pt idx="2">
                        <c:v>33.864635466651819</c:v>
                      </c:pt>
                      <c:pt idx="3">
                        <c:v>5.6352784334878194</c:v>
                      </c:pt>
                      <c:pt idx="4">
                        <c:v>38.46996748413045</c:v>
                      </c:pt>
                      <c:pt idx="5">
                        <c:v>18.805749854189436</c:v>
                      </c:pt>
                      <c:pt idx="6">
                        <c:v>17.398137981756175</c:v>
                      </c:pt>
                      <c:pt idx="7">
                        <c:v>25.875065895377325</c:v>
                      </c:pt>
                      <c:pt idx="8">
                        <c:v>67.610680020254648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IUCP!$B$27</c15:sqref>
                        </c15:formulaRef>
                      </c:ext>
                    </c:extLst>
                    <c:strCache>
                      <c:ptCount val="1"/>
                      <c:pt idx="0">
                        <c:v>Santo Domingo de los Tsáchilas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IUCP!$S$27:$AA$27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45.690741608652068</c:v>
                      </c:pt>
                      <c:pt idx="1">
                        <c:v>53.923168008140941</c:v>
                      </c:pt>
                      <c:pt idx="2">
                        <c:v>33.151273335510488</c:v>
                      </c:pt>
                      <c:pt idx="3">
                        <c:v>4.7482274202019914</c:v>
                      </c:pt>
                      <c:pt idx="4">
                        <c:v>55.091718597170043</c:v>
                      </c:pt>
                      <c:pt idx="5">
                        <c:v>33.680023663830212</c:v>
                      </c:pt>
                      <c:pt idx="6">
                        <c:v>33.123987185021541</c:v>
                      </c:pt>
                      <c:pt idx="7">
                        <c:v>30.398184637961002</c:v>
                      </c:pt>
                      <c:pt idx="8">
                        <c:v>68.732258213890276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IUCP!$B$28</c15:sqref>
                        </c15:formulaRef>
                      </c:ext>
                    </c:extLst>
                    <c:strCache>
                      <c:ptCount val="1"/>
                      <c:pt idx="0">
                        <c:v>Sucumbíos</c:v>
                      </c:pt>
                    </c:strCache>
                  </c:strRef>
                </c:tx>
                <c:spPr>
                  <a:ln w="2222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IUCP!$S$28:$AA$28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23.84233619757671</c:v>
                      </c:pt>
                      <c:pt idx="1">
                        <c:v>33.865054797454214</c:v>
                      </c:pt>
                      <c:pt idx="2">
                        <c:v>32.965404382374388</c:v>
                      </c:pt>
                      <c:pt idx="3">
                        <c:v>1.7743412288835279</c:v>
                      </c:pt>
                      <c:pt idx="4">
                        <c:v>29.283911189842847</c:v>
                      </c:pt>
                      <c:pt idx="5">
                        <c:v>15.538985281316627</c:v>
                      </c:pt>
                      <c:pt idx="6">
                        <c:v>16.171295786216543</c:v>
                      </c:pt>
                      <c:pt idx="7">
                        <c:v>27.67968574479071</c:v>
                      </c:pt>
                      <c:pt idx="8">
                        <c:v>35.148322835410099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IUCP!$B$29</c15:sqref>
                        </c15:formulaRef>
                      </c:ext>
                    </c:extLst>
                    <c:strCache>
                      <c:ptCount val="1"/>
                      <c:pt idx="0">
                        <c:v>Tungurahua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IUCP!$S$29:$AA$29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64.907315298638082</c:v>
                      </c:pt>
                      <c:pt idx="1">
                        <c:v>53.647842600072927</c:v>
                      </c:pt>
                      <c:pt idx="2">
                        <c:v>29.906221722086912</c:v>
                      </c:pt>
                      <c:pt idx="3">
                        <c:v>16.831449647276933</c:v>
                      </c:pt>
                      <c:pt idx="4">
                        <c:v>75.943991585226428</c:v>
                      </c:pt>
                      <c:pt idx="5">
                        <c:v>37.847781301777694</c:v>
                      </c:pt>
                      <c:pt idx="6">
                        <c:v>27.906181599161176</c:v>
                      </c:pt>
                      <c:pt idx="7">
                        <c:v>37.188843053893322</c:v>
                      </c:pt>
                      <c:pt idx="8">
                        <c:v>59.05179201765624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IUCP!$B$30</c15:sqref>
                        </c15:formulaRef>
                      </c:ext>
                    </c:extLst>
                    <c:strCache>
                      <c:ptCount val="1"/>
                      <c:pt idx="0">
                        <c:v>Zamora Chinchipe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IUCP!$S$30:$AA$30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32.601242075094916</c:v>
                      </c:pt>
                      <c:pt idx="1">
                        <c:v>33.886204617230561</c:v>
                      </c:pt>
                      <c:pt idx="2">
                        <c:v>32.068580399579673</c:v>
                      </c:pt>
                      <c:pt idx="3" formatCode="#.###00">
                        <c:v>0.28500662145716366</c:v>
                      </c:pt>
                      <c:pt idx="4">
                        <c:v>43.661991884850067</c:v>
                      </c:pt>
                      <c:pt idx="5">
                        <c:v>14.186335533112398</c:v>
                      </c:pt>
                      <c:pt idx="6">
                        <c:v>5.1254963692477897</c:v>
                      </c:pt>
                      <c:pt idx="7">
                        <c:v>47.76754135232239</c:v>
                      </c:pt>
                      <c:pt idx="8">
                        <c:v>42.582913590574563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7465856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4660096"/>
        <c:crosses val="autoZero"/>
        <c:auto val="1"/>
        <c:lblAlgn val="ctr"/>
        <c:lblOffset val="100"/>
      </c:catAx>
      <c:valAx>
        <c:axId val="7466009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4658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092771771176321"/>
          <c:y val="0.91379359247454228"/>
          <c:w val="0.55135739330108269"/>
          <c:h val="5.5183116645303093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s-EC"/>
    </a:p>
  </c:txPr>
  <c:externalData r:id="rId2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plotArea>
      <c:layout>
        <c:manualLayout>
          <c:layoutTarget val="inner"/>
          <c:xMode val="edge"/>
          <c:yMode val="edge"/>
          <c:x val="8.3808164051256739E-2"/>
          <c:y val="2.2040140225342758E-2"/>
          <c:w val="0.91619183594874365"/>
          <c:h val="0.75539792627182101"/>
        </c:manualLayout>
      </c:layout>
      <c:lineChart>
        <c:grouping val="standard"/>
        <c:ser>
          <c:idx val="0"/>
          <c:order val="0"/>
          <c:tx>
            <c:strRef>
              <c:f>VCmesmic!$D$2</c:f>
              <c:strCache>
                <c:ptCount val="1"/>
                <c:pt idx="0">
                  <c:v>Carchi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VCmesmic!$D$87:$D$163</c:f>
              <c:numCache>
                <c:formatCode>#,###,,</c:formatCode>
                <c:ptCount val="77"/>
                <c:pt idx="0">
                  <c:v>4573223.3199999994</c:v>
                </c:pt>
                <c:pt idx="1">
                  <c:v>5197656.99</c:v>
                </c:pt>
                <c:pt idx="2">
                  <c:v>5653436.4400000004</c:v>
                </c:pt>
                <c:pt idx="3">
                  <c:v>5150147.1000000006</c:v>
                </c:pt>
                <c:pt idx="4">
                  <c:v>5870562.9400000004</c:v>
                </c:pt>
                <c:pt idx="5">
                  <c:v>5725471.54</c:v>
                </c:pt>
                <c:pt idx="6">
                  <c:v>5213060.26</c:v>
                </c:pt>
                <c:pt idx="7">
                  <c:v>16562501.949999988</c:v>
                </c:pt>
                <c:pt idx="8">
                  <c:v>8688818.8800000008</c:v>
                </c:pt>
                <c:pt idx="9">
                  <c:v>9395879.8800000008</c:v>
                </c:pt>
                <c:pt idx="10">
                  <c:v>7669859.8500000006</c:v>
                </c:pt>
                <c:pt idx="11">
                  <c:v>6883700.6800000006</c:v>
                </c:pt>
                <c:pt idx="12">
                  <c:v>4503947.74</c:v>
                </c:pt>
                <c:pt idx="13">
                  <c:v>4879446.6000000006</c:v>
                </c:pt>
                <c:pt idx="14">
                  <c:v>5785955.3599999994</c:v>
                </c:pt>
                <c:pt idx="15">
                  <c:v>5690325.4800000004</c:v>
                </c:pt>
                <c:pt idx="16">
                  <c:v>6853084.0200000005</c:v>
                </c:pt>
                <c:pt idx="17">
                  <c:v>5469301.2600000007</c:v>
                </c:pt>
                <c:pt idx="18">
                  <c:v>5501478.9500000002</c:v>
                </c:pt>
                <c:pt idx="19">
                  <c:v>7047417.4000000004</c:v>
                </c:pt>
                <c:pt idx="20">
                  <c:v>6707303.8100000005</c:v>
                </c:pt>
                <c:pt idx="21">
                  <c:v>5947569.7400000002</c:v>
                </c:pt>
                <c:pt idx="22">
                  <c:v>6199014.3599999994</c:v>
                </c:pt>
                <c:pt idx="23">
                  <c:v>5445321.0700000003</c:v>
                </c:pt>
                <c:pt idx="24">
                  <c:v>4586136.29</c:v>
                </c:pt>
                <c:pt idx="25">
                  <c:v>5632294.5200000005</c:v>
                </c:pt>
                <c:pt idx="26">
                  <c:v>5579498</c:v>
                </c:pt>
                <c:pt idx="27">
                  <c:v>5151315.8</c:v>
                </c:pt>
                <c:pt idx="28">
                  <c:v>4888239.58</c:v>
                </c:pt>
                <c:pt idx="29">
                  <c:v>5578980.8900000006</c:v>
                </c:pt>
                <c:pt idx="30">
                  <c:v>4323548.51</c:v>
                </c:pt>
                <c:pt idx="31">
                  <c:v>4997626.25</c:v>
                </c:pt>
                <c:pt idx="32">
                  <c:v>5608516.2600000007</c:v>
                </c:pt>
                <c:pt idx="33">
                  <c:v>8379684.5</c:v>
                </c:pt>
                <c:pt idx="34">
                  <c:v>4552424.68</c:v>
                </c:pt>
                <c:pt idx="35">
                  <c:v>6324427.5600000005</c:v>
                </c:pt>
                <c:pt idx="36">
                  <c:v>4731702.7</c:v>
                </c:pt>
                <c:pt idx="37">
                  <c:v>5309337.29</c:v>
                </c:pt>
                <c:pt idx="38">
                  <c:v>5673156.7700000014</c:v>
                </c:pt>
                <c:pt idx="39">
                  <c:v>6052874.6199999992</c:v>
                </c:pt>
                <c:pt idx="40">
                  <c:v>5727584.7800000003</c:v>
                </c:pt>
                <c:pt idx="41">
                  <c:v>6395751.4300000034</c:v>
                </c:pt>
                <c:pt idx="42">
                  <c:v>5596209.1199999992</c:v>
                </c:pt>
                <c:pt idx="43">
                  <c:v>5440133.7400000002</c:v>
                </c:pt>
                <c:pt idx="44">
                  <c:v>4944911.07</c:v>
                </c:pt>
                <c:pt idx="45">
                  <c:v>4958626.91</c:v>
                </c:pt>
                <c:pt idx="46">
                  <c:v>6486386.3199999994</c:v>
                </c:pt>
                <c:pt idx="47">
                  <c:v>8136459.7400000002</c:v>
                </c:pt>
                <c:pt idx="48">
                  <c:v>6756552.6299999999</c:v>
                </c:pt>
                <c:pt idx="49">
                  <c:v>5634136.7000000002</c:v>
                </c:pt>
                <c:pt idx="50">
                  <c:v>5875084.7600000007</c:v>
                </c:pt>
                <c:pt idx="51">
                  <c:v>5122573.9400000004</c:v>
                </c:pt>
                <c:pt idx="52">
                  <c:v>5009560.95</c:v>
                </c:pt>
                <c:pt idx="53">
                  <c:v>6784007.7000000002</c:v>
                </c:pt>
                <c:pt idx="54">
                  <c:v>6013268.6599999992</c:v>
                </c:pt>
                <c:pt idx="55">
                  <c:v>6348017.2400000002</c:v>
                </c:pt>
                <c:pt idx="56">
                  <c:v>5412057.1699999999</c:v>
                </c:pt>
                <c:pt idx="57">
                  <c:v>5633038.6400000006</c:v>
                </c:pt>
                <c:pt idx="58">
                  <c:v>5724257.1900000004</c:v>
                </c:pt>
                <c:pt idx="59">
                  <c:v>6514429.4900000002</c:v>
                </c:pt>
                <c:pt idx="60">
                  <c:v>6061716.9300000034</c:v>
                </c:pt>
                <c:pt idx="61">
                  <c:v>5598617.4900000002</c:v>
                </c:pt>
                <c:pt idx="62">
                  <c:v>6468549.6599999992</c:v>
                </c:pt>
                <c:pt idx="63">
                  <c:v>6171141.1499999994</c:v>
                </c:pt>
                <c:pt idx="64">
                  <c:v>6526802.5300000003</c:v>
                </c:pt>
                <c:pt idx="65">
                  <c:v>7375255.5200000005</c:v>
                </c:pt>
                <c:pt idx="66">
                  <c:v>7116639.1800000006</c:v>
                </c:pt>
                <c:pt idx="67">
                  <c:v>7105190</c:v>
                </c:pt>
                <c:pt idx="68">
                  <c:v>9051267.6999999881</c:v>
                </c:pt>
                <c:pt idx="69">
                  <c:v>7052290.7700000014</c:v>
                </c:pt>
                <c:pt idx="70">
                  <c:v>6463896.6000000006</c:v>
                </c:pt>
                <c:pt idx="71">
                  <c:v>6629953.2300000004</c:v>
                </c:pt>
                <c:pt idx="72">
                  <c:v>6073560.3800000008</c:v>
                </c:pt>
                <c:pt idx="73">
                  <c:v>4061760.25</c:v>
                </c:pt>
                <c:pt idx="74">
                  <c:v>6563537.8500000006</c:v>
                </c:pt>
                <c:pt idx="75">
                  <c:v>6793220.1599999992</c:v>
                </c:pt>
                <c:pt idx="76">
                  <c:v>7789833.8500000006</c:v>
                </c:pt>
              </c:numCache>
            </c:numRef>
          </c:val>
        </c:ser>
        <c:ser>
          <c:idx val="1"/>
          <c:order val="1"/>
          <c:tx>
            <c:strRef>
              <c:f>VCmesmic!$E$2</c:f>
              <c:strCache>
                <c:ptCount val="1"/>
                <c:pt idx="0">
                  <c:v>Esmeraldas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VCmesmic!$E$87:$E$163</c:f>
              <c:numCache>
                <c:formatCode>#,###,,</c:formatCode>
                <c:ptCount val="77"/>
                <c:pt idx="0">
                  <c:v>2578062.69</c:v>
                </c:pt>
                <c:pt idx="1">
                  <c:v>2971076.04</c:v>
                </c:pt>
                <c:pt idx="2">
                  <c:v>2979261.67</c:v>
                </c:pt>
                <c:pt idx="3">
                  <c:v>3088204.51</c:v>
                </c:pt>
                <c:pt idx="4">
                  <c:v>3422773.42</c:v>
                </c:pt>
                <c:pt idx="5">
                  <c:v>3291168.57</c:v>
                </c:pt>
                <c:pt idx="6">
                  <c:v>3839101.66</c:v>
                </c:pt>
                <c:pt idx="7">
                  <c:v>10148719.17</c:v>
                </c:pt>
                <c:pt idx="8">
                  <c:v>8441014.6899999883</c:v>
                </c:pt>
                <c:pt idx="9">
                  <c:v>9439250.9399999883</c:v>
                </c:pt>
                <c:pt idx="10">
                  <c:v>9442003.0899999887</c:v>
                </c:pt>
                <c:pt idx="11">
                  <c:v>7884160.0700000003</c:v>
                </c:pt>
                <c:pt idx="12">
                  <c:v>6607509.5300000003</c:v>
                </c:pt>
                <c:pt idx="13">
                  <c:v>6291162.4400000004</c:v>
                </c:pt>
                <c:pt idx="14">
                  <c:v>7391066.3199999994</c:v>
                </c:pt>
                <c:pt idx="15">
                  <c:v>8416204.2099999897</c:v>
                </c:pt>
                <c:pt idx="16">
                  <c:v>9383398.9499999881</c:v>
                </c:pt>
                <c:pt idx="17">
                  <c:v>10466036.75</c:v>
                </c:pt>
                <c:pt idx="18">
                  <c:v>8643983.5399999879</c:v>
                </c:pt>
                <c:pt idx="19">
                  <c:v>8784490.5399999879</c:v>
                </c:pt>
                <c:pt idx="20">
                  <c:v>8524360.8200000003</c:v>
                </c:pt>
                <c:pt idx="21">
                  <c:v>7117893.1299999999</c:v>
                </c:pt>
                <c:pt idx="22">
                  <c:v>8021765.29</c:v>
                </c:pt>
                <c:pt idx="23">
                  <c:v>6333374.9200000009</c:v>
                </c:pt>
                <c:pt idx="24">
                  <c:v>6107471.5800000001</c:v>
                </c:pt>
                <c:pt idx="25">
                  <c:v>6473026.6800000006</c:v>
                </c:pt>
                <c:pt idx="26">
                  <c:v>5572694</c:v>
                </c:pt>
                <c:pt idx="27">
                  <c:v>7736244.7300000004</c:v>
                </c:pt>
                <c:pt idx="28">
                  <c:v>8272668.29</c:v>
                </c:pt>
                <c:pt idx="29">
                  <c:v>6539761.9100000001</c:v>
                </c:pt>
                <c:pt idx="30">
                  <c:v>7665235.46</c:v>
                </c:pt>
                <c:pt idx="31">
                  <c:v>7023057.3700000001</c:v>
                </c:pt>
                <c:pt idx="32">
                  <c:v>13002398.119999988</c:v>
                </c:pt>
                <c:pt idx="33">
                  <c:v>10875723.18</c:v>
                </c:pt>
                <c:pt idx="34">
                  <c:v>8300697.7700000014</c:v>
                </c:pt>
                <c:pt idx="35">
                  <c:v>7933849.9300000034</c:v>
                </c:pt>
                <c:pt idx="36">
                  <c:v>7764505.3900000006</c:v>
                </c:pt>
                <c:pt idx="37">
                  <c:v>7457680.5200000005</c:v>
                </c:pt>
                <c:pt idx="38">
                  <c:v>9116674.2399999835</c:v>
                </c:pt>
                <c:pt idx="39">
                  <c:v>6764956.8400000008</c:v>
                </c:pt>
                <c:pt idx="40">
                  <c:v>7270843.6299999999</c:v>
                </c:pt>
                <c:pt idx="41">
                  <c:v>6997361.04</c:v>
                </c:pt>
                <c:pt idx="42">
                  <c:v>6414610.54</c:v>
                </c:pt>
                <c:pt idx="43">
                  <c:v>5468450.1299999999</c:v>
                </c:pt>
                <c:pt idx="44">
                  <c:v>4870977.63</c:v>
                </c:pt>
                <c:pt idx="45">
                  <c:v>5758788.9800000004</c:v>
                </c:pt>
                <c:pt idx="46">
                  <c:v>6405924.9700000044</c:v>
                </c:pt>
                <c:pt idx="47">
                  <c:v>5722357.0700000003</c:v>
                </c:pt>
                <c:pt idx="48">
                  <c:v>3832284.18</c:v>
                </c:pt>
                <c:pt idx="49">
                  <c:v>4290526.68</c:v>
                </c:pt>
                <c:pt idx="50">
                  <c:v>8105766.9000000004</c:v>
                </c:pt>
                <c:pt idx="51">
                  <c:v>4794865.37</c:v>
                </c:pt>
                <c:pt idx="52">
                  <c:v>3682863.17</c:v>
                </c:pt>
                <c:pt idx="53">
                  <c:v>5883459.3900000006</c:v>
                </c:pt>
                <c:pt idx="54">
                  <c:v>7471418.8100000005</c:v>
                </c:pt>
                <c:pt idx="55">
                  <c:v>8765731.2299999855</c:v>
                </c:pt>
                <c:pt idx="56">
                  <c:v>7892316.1199999992</c:v>
                </c:pt>
                <c:pt idx="57">
                  <c:v>8441811.6500000004</c:v>
                </c:pt>
                <c:pt idx="58">
                  <c:v>7708003.3400000008</c:v>
                </c:pt>
                <c:pt idx="59">
                  <c:v>8478859.8800000008</c:v>
                </c:pt>
                <c:pt idx="60">
                  <c:v>7375010.2300000004</c:v>
                </c:pt>
                <c:pt idx="61">
                  <c:v>6940479.5600000005</c:v>
                </c:pt>
                <c:pt idx="62">
                  <c:v>7268830.6099999994</c:v>
                </c:pt>
                <c:pt idx="63">
                  <c:v>8516821.9299999885</c:v>
                </c:pt>
                <c:pt idx="64">
                  <c:v>7820757.5100000007</c:v>
                </c:pt>
                <c:pt idx="65">
                  <c:v>8647067.4499999881</c:v>
                </c:pt>
                <c:pt idx="66">
                  <c:v>8101995.4100000001</c:v>
                </c:pt>
                <c:pt idx="67">
                  <c:v>9100156.6600000001</c:v>
                </c:pt>
                <c:pt idx="68">
                  <c:v>7521408.4900000002</c:v>
                </c:pt>
                <c:pt idx="69">
                  <c:v>9286073.0800000001</c:v>
                </c:pt>
                <c:pt idx="70">
                  <c:v>8147988.0600000005</c:v>
                </c:pt>
                <c:pt idx="71">
                  <c:v>9497022.5700000003</c:v>
                </c:pt>
                <c:pt idx="72">
                  <c:v>9672486.4399999883</c:v>
                </c:pt>
                <c:pt idx="73">
                  <c:v>4143108.53</c:v>
                </c:pt>
                <c:pt idx="74">
                  <c:v>11649370.02</c:v>
                </c:pt>
                <c:pt idx="75">
                  <c:v>11299357.710000001</c:v>
                </c:pt>
                <c:pt idx="76">
                  <c:v>8105975.9000000004</c:v>
                </c:pt>
              </c:numCache>
            </c:numRef>
          </c:val>
        </c:ser>
        <c:ser>
          <c:idx val="2"/>
          <c:order val="2"/>
          <c:tx>
            <c:strRef>
              <c:f>VCmesmic!$F$2</c:f>
              <c:strCache>
                <c:ptCount val="1"/>
                <c:pt idx="0">
                  <c:v>Imbabura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VCmesmic!$F$87:$F$163</c:f>
              <c:numCache>
                <c:formatCode>#,###,,</c:formatCode>
                <c:ptCount val="77"/>
                <c:pt idx="0">
                  <c:v>7369771.2300000004</c:v>
                </c:pt>
                <c:pt idx="1">
                  <c:v>7699865.9800000004</c:v>
                </c:pt>
                <c:pt idx="2">
                  <c:v>9105154.4000000004</c:v>
                </c:pt>
                <c:pt idx="3">
                  <c:v>8126487.46</c:v>
                </c:pt>
                <c:pt idx="4">
                  <c:v>8136756.1900000004</c:v>
                </c:pt>
                <c:pt idx="5">
                  <c:v>8832593</c:v>
                </c:pt>
                <c:pt idx="6">
                  <c:v>8554863.6999999881</c:v>
                </c:pt>
                <c:pt idx="7">
                  <c:v>21149752.77</c:v>
                </c:pt>
                <c:pt idx="8">
                  <c:v>13442627.77</c:v>
                </c:pt>
                <c:pt idx="9">
                  <c:v>15156825.84</c:v>
                </c:pt>
                <c:pt idx="10">
                  <c:v>13942845.66</c:v>
                </c:pt>
                <c:pt idx="11">
                  <c:v>14600498.050000004</c:v>
                </c:pt>
                <c:pt idx="12">
                  <c:v>9461226.9499999881</c:v>
                </c:pt>
                <c:pt idx="13">
                  <c:v>9840578.5299999882</c:v>
                </c:pt>
                <c:pt idx="14">
                  <c:v>11667617.77</c:v>
                </c:pt>
                <c:pt idx="15">
                  <c:v>12299191.470000004</c:v>
                </c:pt>
                <c:pt idx="16">
                  <c:v>12673942.640000001</c:v>
                </c:pt>
                <c:pt idx="17">
                  <c:v>14178060.119999988</c:v>
                </c:pt>
                <c:pt idx="18">
                  <c:v>11536848.1</c:v>
                </c:pt>
                <c:pt idx="19">
                  <c:v>13634604.4</c:v>
                </c:pt>
                <c:pt idx="20">
                  <c:v>12473954.449999988</c:v>
                </c:pt>
                <c:pt idx="21">
                  <c:v>13936656.800000004</c:v>
                </c:pt>
                <c:pt idx="22">
                  <c:v>12029755.800000004</c:v>
                </c:pt>
                <c:pt idx="23">
                  <c:v>15387104.689999988</c:v>
                </c:pt>
                <c:pt idx="24">
                  <c:v>10217805.17</c:v>
                </c:pt>
                <c:pt idx="25">
                  <c:v>14654550.619999988</c:v>
                </c:pt>
                <c:pt idx="26">
                  <c:v>11988014</c:v>
                </c:pt>
                <c:pt idx="27">
                  <c:v>11860419.1</c:v>
                </c:pt>
                <c:pt idx="28">
                  <c:v>12473693.34</c:v>
                </c:pt>
                <c:pt idx="29">
                  <c:v>11728707.239999987</c:v>
                </c:pt>
                <c:pt idx="30">
                  <c:v>13733179.640000001</c:v>
                </c:pt>
                <c:pt idx="31">
                  <c:v>12656793.48</c:v>
                </c:pt>
                <c:pt idx="32">
                  <c:v>12445406.029999988</c:v>
                </c:pt>
                <c:pt idx="33">
                  <c:v>16877643.34</c:v>
                </c:pt>
                <c:pt idx="34">
                  <c:v>13481241.49</c:v>
                </c:pt>
                <c:pt idx="35">
                  <c:v>11599100.710000001</c:v>
                </c:pt>
                <c:pt idx="36">
                  <c:v>10626168.1</c:v>
                </c:pt>
                <c:pt idx="37">
                  <c:v>11148851.710000001</c:v>
                </c:pt>
                <c:pt idx="38">
                  <c:v>16012612.17</c:v>
                </c:pt>
                <c:pt idx="39">
                  <c:v>13324923.229999989</c:v>
                </c:pt>
                <c:pt idx="40">
                  <c:v>12417949.189999988</c:v>
                </c:pt>
                <c:pt idx="41">
                  <c:v>12886038.310000002</c:v>
                </c:pt>
                <c:pt idx="42">
                  <c:v>12639896</c:v>
                </c:pt>
                <c:pt idx="43">
                  <c:v>11934175.18</c:v>
                </c:pt>
                <c:pt idx="44">
                  <c:v>11148854.199999988</c:v>
                </c:pt>
                <c:pt idx="45">
                  <c:v>9649853.1099999882</c:v>
                </c:pt>
                <c:pt idx="46">
                  <c:v>7369120.1199999992</c:v>
                </c:pt>
                <c:pt idx="47">
                  <c:v>7800139.3800000008</c:v>
                </c:pt>
                <c:pt idx="48">
                  <c:v>8133863.2700000014</c:v>
                </c:pt>
                <c:pt idx="49">
                  <c:v>8831693.2399999835</c:v>
                </c:pt>
                <c:pt idx="50">
                  <c:v>9786333.5800000001</c:v>
                </c:pt>
                <c:pt idx="51">
                  <c:v>8772453.8399999887</c:v>
                </c:pt>
                <c:pt idx="52">
                  <c:v>9553547.9499999881</c:v>
                </c:pt>
                <c:pt idx="53">
                  <c:v>12418602.850000011</c:v>
                </c:pt>
                <c:pt idx="54">
                  <c:v>11720419.039999988</c:v>
                </c:pt>
                <c:pt idx="55">
                  <c:v>10578927.76</c:v>
                </c:pt>
                <c:pt idx="56">
                  <c:v>11494999.119999988</c:v>
                </c:pt>
                <c:pt idx="57">
                  <c:v>11538672.57</c:v>
                </c:pt>
                <c:pt idx="58">
                  <c:v>10943128.710000001</c:v>
                </c:pt>
                <c:pt idx="59">
                  <c:v>11349124.82</c:v>
                </c:pt>
                <c:pt idx="60">
                  <c:v>9774131.6399999876</c:v>
                </c:pt>
                <c:pt idx="61">
                  <c:v>9388120.3900000006</c:v>
                </c:pt>
                <c:pt idx="62">
                  <c:v>11787195.869999999</c:v>
                </c:pt>
                <c:pt idx="63">
                  <c:v>11234024.15</c:v>
                </c:pt>
                <c:pt idx="64">
                  <c:v>11651477.220000001</c:v>
                </c:pt>
                <c:pt idx="65">
                  <c:v>11050069.720000001</c:v>
                </c:pt>
                <c:pt idx="66">
                  <c:v>11265310.9</c:v>
                </c:pt>
                <c:pt idx="67">
                  <c:v>10857065.810000002</c:v>
                </c:pt>
                <c:pt idx="68">
                  <c:v>12028897.77</c:v>
                </c:pt>
                <c:pt idx="69">
                  <c:v>12979861.689999988</c:v>
                </c:pt>
                <c:pt idx="70">
                  <c:v>13305698.239999987</c:v>
                </c:pt>
                <c:pt idx="71">
                  <c:v>11112344.470000004</c:v>
                </c:pt>
                <c:pt idx="72">
                  <c:v>11458749.689999988</c:v>
                </c:pt>
                <c:pt idx="73">
                  <c:v>5989520.1199999992</c:v>
                </c:pt>
                <c:pt idx="74">
                  <c:v>12638574.720000001</c:v>
                </c:pt>
                <c:pt idx="75">
                  <c:v>11413516.050000004</c:v>
                </c:pt>
                <c:pt idx="76">
                  <c:v>13579528.859999999</c:v>
                </c:pt>
              </c:numCache>
            </c:numRef>
          </c:val>
        </c:ser>
        <c:ser>
          <c:idx val="3"/>
          <c:order val="3"/>
          <c:tx>
            <c:strRef>
              <c:f>VCmesmic!$G$2</c:f>
              <c:strCache>
                <c:ptCount val="1"/>
                <c:pt idx="0">
                  <c:v>Sucumbíos</c:v>
                </c:pt>
              </c:strCache>
            </c:strRef>
          </c:tx>
          <c:spPr>
            <a:ln w="3810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VCmesmic!$G$87:$G$163</c:f>
              <c:numCache>
                <c:formatCode>#,###,,</c:formatCode>
                <c:ptCount val="77"/>
                <c:pt idx="0">
                  <c:v>1138258.6200000001</c:v>
                </c:pt>
                <c:pt idx="1">
                  <c:v>1028996.6699999993</c:v>
                </c:pt>
                <c:pt idx="2">
                  <c:v>1430814.6500000001</c:v>
                </c:pt>
                <c:pt idx="3">
                  <c:v>1265196.07</c:v>
                </c:pt>
                <c:pt idx="4">
                  <c:v>1739576.53</c:v>
                </c:pt>
                <c:pt idx="5">
                  <c:v>1180940.3</c:v>
                </c:pt>
                <c:pt idx="6">
                  <c:v>1732163.5</c:v>
                </c:pt>
                <c:pt idx="7">
                  <c:v>4323073.58</c:v>
                </c:pt>
                <c:pt idx="8">
                  <c:v>2973902.56</c:v>
                </c:pt>
                <c:pt idx="9">
                  <c:v>3498006.62</c:v>
                </c:pt>
                <c:pt idx="10">
                  <c:v>3772016.94</c:v>
                </c:pt>
                <c:pt idx="11">
                  <c:v>3110548.56</c:v>
                </c:pt>
                <c:pt idx="12">
                  <c:v>3224704.4299999997</c:v>
                </c:pt>
                <c:pt idx="13">
                  <c:v>2683512.0299999998</c:v>
                </c:pt>
                <c:pt idx="14">
                  <c:v>3259641.04</c:v>
                </c:pt>
                <c:pt idx="15">
                  <c:v>3889616.14</c:v>
                </c:pt>
                <c:pt idx="16">
                  <c:v>4156373.8499999987</c:v>
                </c:pt>
                <c:pt idx="17">
                  <c:v>4094121.7600000002</c:v>
                </c:pt>
                <c:pt idx="18">
                  <c:v>3497516.2</c:v>
                </c:pt>
                <c:pt idx="19">
                  <c:v>4452505.08</c:v>
                </c:pt>
                <c:pt idx="20">
                  <c:v>4619244.1900000004</c:v>
                </c:pt>
                <c:pt idx="21">
                  <c:v>3909698.63</c:v>
                </c:pt>
                <c:pt idx="22">
                  <c:v>4403117.1099999994</c:v>
                </c:pt>
                <c:pt idx="23">
                  <c:v>3062239.12</c:v>
                </c:pt>
                <c:pt idx="24">
                  <c:v>2464644.73</c:v>
                </c:pt>
                <c:pt idx="25">
                  <c:v>2658127.13</c:v>
                </c:pt>
                <c:pt idx="26">
                  <c:v>3783442</c:v>
                </c:pt>
                <c:pt idx="27">
                  <c:v>3552164.08</c:v>
                </c:pt>
                <c:pt idx="28">
                  <c:v>4186069.02</c:v>
                </c:pt>
                <c:pt idx="29">
                  <c:v>4454862.95</c:v>
                </c:pt>
                <c:pt idx="30">
                  <c:v>4630711.5600000005</c:v>
                </c:pt>
                <c:pt idx="31">
                  <c:v>4346588.6099999994</c:v>
                </c:pt>
                <c:pt idx="32">
                  <c:v>4374789.03</c:v>
                </c:pt>
                <c:pt idx="33">
                  <c:v>6749033.4000000004</c:v>
                </c:pt>
                <c:pt idx="34">
                  <c:v>4687016.33</c:v>
                </c:pt>
                <c:pt idx="35">
                  <c:v>4166072.23</c:v>
                </c:pt>
                <c:pt idx="36">
                  <c:v>3149233.2800000012</c:v>
                </c:pt>
                <c:pt idx="37">
                  <c:v>2761523.61</c:v>
                </c:pt>
                <c:pt idx="38">
                  <c:v>4217324.8900000006</c:v>
                </c:pt>
                <c:pt idx="39">
                  <c:v>3682051.8699999987</c:v>
                </c:pt>
                <c:pt idx="40">
                  <c:v>4206572.1900000004</c:v>
                </c:pt>
                <c:pt idx="41">
                  <c:v>4132169.44</c:v>
                </c:pt>
                <c:pt idx="42">
                  <c:v>4688198.58</c:v>
                </c:pt>
                <c:pt idx="43">
                  <c:v>2881335.23</c:v>
                </c:pt>
                <c:pt idx="44">
                  <c:v>3022081.06</c:v>
                </c:pt>
                <c:pt idx="45">
                  <c:v>2206912.7799999998</c:v>
                </c:pt>
                <c:pt idx="46">
                  <c:v>2198946.0499999998</c:v>
                </c:pt>
                <c:pt idx="47">
                  <c:v>2271321.2200000002</c:v>
                </c:pt>
                <c:pt idx="48">
                  <c:v>1853199.35</c:v>
                </c:pt>
                <c:pt idx="49">
                  <c:v>2042631.59</c:v>
                </c:pt>
                <c:pt idx="50">
                  <c:v>2980382.01</c:v>
                </c:pt>
                <c:pt idx="51">
                  <c:v>2253018.98</c:v>
                </c:pt>
                <c:pt idx="52">
                  <c:v>2286883.27</c:v>
                </c:pt>
                <c:pt idx="53">
                  <c:v>3038955.17</c:v>
                </c:pt>
                <c:pt idx="54">
                  <c:v>3609111.29</c:v>
                </c:pt>
                <c:pt idx="55">
                  <c:v>3692742.9499999997</c:v>
                </c:pt>
                <c:pt idx="56">
                  <c:v>4201691.92</c:v>
                </c:pt>
                <c:pt idx="57">
                  <c:v>4982707.7</c:v>
                </c:pt>
                <c:pt idx="58">
                  <c:v>4791925.58</c:v>
                </c:pt>
                <c:pt idx="59">
                  <c:v>5344448.53</c:v>
                </c:pt>
                <c:pt idx="60">
                  <c:v>3745352.8299999987</c:v>
                </c:pt>
                <c:pt idx="61">
                  <c:v>3217015.34</c:v>
                </c:pt>
                <c:pt idx="62">
                  <c:v>4416461.4400000004</c:v>
                </c:pt>
                <c:pt idx="63">
                  <c:v>4896650.6099999994</c:v>
                </c:pt>
                <c:pt idx="64">
                  <c:v>4744772.8100000005</c:v>
                </c:pt>
                <c:pt idx="65">
                  <c:v>5193327.0600000005</c:v>
                </c:pt>
                <c:pt idx="66">
                  <c:v>5634833.1000000006</c:v>
                </c:pt>
                <c:pt idx="67">
                  <c:v>5497707.6400000006</c:v>
                </c:pt>
                <c:pt idx="68">
                  <c:v>5381158.0500000007</c:v>
                </c:pt>
                <c:pt idx="69">
                  <c:v>5300778.9000000004</c:v>
                </c:pt>
                <c:pt idx="70">
                  <c:v>5890338.0800000001</c:v>
                </c:pt>
                <c:pt idx="71">
                  <c:v>6296463.0700000003</c:v>
                </c:pt>
                <c:pt idx="72">
                  <c:v>4651519.25</c:v>
                </c:pt>
                <c:pt idx="73">
                  <c:v>2512499.0299999998</c:v>
                </c:pt>
                <c:pt idx="74">
                  <c:v>7321083.3300000001</c:v>
                </c:pt>
                <c:pt idx="75">
                  <c:v>5059927.03</c:v>
                </c:pt>
                <c:pt idx="76">
                  <c:v>6977922.3700000001</c:v>
                </c:pt>
              </c:numCache>
            </c:numRef>
          </c:val>
        </c:ser>
        <c:dLbls/>
        <c:marker val="1"/>
        <c:axId val="75860608"/>
        <c:axId val="75932032"/>
      </c:lineChart>
      <c:catAx>
        <c:axId val="7586060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5932032"/>
        <c:crosses val="autoZero"/>
        <c:auto val="1"/>
        <c:lblAlgn val="ctr"/>
        <c:lblOffset val="100"/>
      </c:catAx>
      <c:valAx>
        <c:axId val="7593203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,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5860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9523782947845834"/>
          <c:y val="0.17376383799290174"/>
          <c:w val="0.38113312964479867"/>
          <c:h val="0.680798582777705"/>
        </c:manualLayout>
      </c:layout>
      <c:radarChart>
        <c:radarStyle val="marker"/>
        <c:ser>
          <c:idx val="3"/>
          <c:order val="0"/>
          <c:tx>
            <c:strRef>
              <c:f>IUCP!$A$10</c:f>
              <c:strCache>
                <c:ptCount val="1"/>
                <c:pt idx="0">
                  <c:v>Carchi</c:v>
                </c:pt>
              </c:strCache>
            </c:strRef>
          </c:tx>
          <c:spPr>
            <a:ln w="2222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IUCP!$R$6:$Z$6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</c:strRef>
          </c:cat>
          <c:val>
            <c:numRef>
              <c:f>IUCP!$R$10:$Z$10</c:f>
              <c:numCache>
                <c:formatCode>#,##0.00</c:formatCode>
                <c:ptCount val="9"/>
                <c:pt idx="0">
                  <c:v>40.948774073266144</c:v>
                </c:pt>
                <c:pt idx="1">
                  <c:v>37.818424777694013</c:v>
                </c:pt>
                <c:pt idx="2">
                  <c:v>35.599320149422162</c:v>
                </c:pt>
                <c:pt idx="3">
                  <c:v>3.440532234935358</c:v>
                </c:pt>
                <c:pt idx="4">
                  <c:v>73.050017135745449</c:v>
                </c:pt>
                <c:pt idx="5">
                  <c:v>15.151177842125296</c:v>
                </c:pt>
                <c:pt idx="6">
                  <c:v>23.576146228170789</c:v>
                </c:pt>
                <c:pt idx="7">
                  <c:v>27.24492547758107</c:v>
                </c:pt>
                <c:pt idx="8">
                  <c:v>50.113558280199193</c:v>
                </c:pt>
              </c:numCache>
            </c:numRef>
          </c:val>
        </c:ser>
        <c:ser>
          <c:idx val="7"/>
          <c:order val="1"/>
          <c:tx>
            <c:strRef>
              <c:f>IUCP!$A$14</c:f>
              <c:strCache>
                <c:ptCount val="1"/>
                <c:pt idx="0">
                  <c:v>Esmeraldas</c:v>
                </c:pt>
              </c:strCache>
            </c:strRef>
          </c:tx>
          <c:spPr>
            <a:ln w="22225" cap="rnd">
              <a:solidFill>
                <a:srgbClr val="70AD47"/>
              </a:solidFill>
              <a:round/>
            </a:ln>
            <a:effectLst/>
          </c:spPr>
          <c:marker>
            <c:symbol val="none"/>
          </c:marker>
          <c:cat>
            <c:strRef>
              <c:f>IUCP!$R$6:$Z$6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</c:strRef>
          </c:cat>
          <c:val>
            <c:numRef>
              <c:f>IUCP!$R$14:$Z$14</c:f>
              <c:numCache>
                <c:formatCode>#,##0.00</c:formatCode>
                <c:ptCount val="9"/>
                <c:pt idx="0">
                  <c:v>2.7519784188523282</c:v>
                </c:pt>
                <c:pt idx="1">
                  <c:v>13.229676229644218</c:v>
                </c:pt>
                <c:pt idx="2">
                  <c:v>36.470264226231471</c:v>
                </c:pt>
                <c:pt idx="3" formatCode="#,###.00">
                  <c:v>0.42831312647771241</c:v>
                </c:pt>
                <c:pt idx="4">
                  <c:v>23.249995247040943</c:v>
                </c:pt>
                <c:pt idx="5">
                  <c:v>14.670778642395407</c:v>
                </c:pt>
                <c:pt idx="6">
                  <c:v>26.900437923692532</c:v>
                </c:pt>
                <c:pt idx="7">
                  <c:v>27.616404546435227</c:v>
                </c:pt>
                <c:pt idx="8">
                  <c:v>29.662761577541868</c:v>
                </c:pt>
              </c:numCache>
            </c:numRef>
          </c:val>
        </c:ser>
        <c:ser>
          <c:idx val="10"/>
          <c:order val="2"/>
          <c:tx>
            <c:strRef>
              <c:f>IUCP!$A$17</c:f>
              <c:strCache>
                <c:ptCount val="1"/>
                <c:pt idx="0">
                  <c:v>Imbabura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IUCP!$R$6:$Z$6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</c:strRef>
          </c:cat>
          <c:val>
            <c:numRef>
              <c:f>IUCP!$R$17:$Z$17</c:f>
              <c:numCache>
                <c:formatCode>#,##0.00</c:formatCode>
                <c:ptCount val="9"/>
                <c:pt idx="0">
                  <c:v>49.384543036570356</c:v>
                </c:pt>
                <c:pt idx="1">
                  <c:v>53.085896873076344</c:v>
                </c:pt>
                <c:pt idx="2">
                  <c:v>50.818122468289445</c:v>
                </c:pt>
                <c:pt idx="3">
                  <c:v>23.533913401163886</c:v>
                </c:pt>
                <c:pt idx="4">
                  <c:v>76.439917610568969</c:v>
                </c:pt>
                <c:pt idx="5">
                  <c:v>35.408663277707944</c:v>
                </c:pt>
                <c:pt idx="6">
                  <c:v>27.236118371704599</c:v>
                </c:pt>
                <c:pt idx="7">
                  <c:v>33.993260943227504</c:v>
                </c:pt>
                <c:pt idx="8">
                  <c:v>62.582835689927165</c:v>
                </c:pt>
              </c:numCache>
            </c:numRef>
          </c:val>
        </c:ser>
        <c:ser>
          <c:idx val="21"/>
          <c:order val="3"/>
          <c:tx>
            <c:strRef>
              <c:f>IUCP!$A$28</c:f>
              <c:strCache>
                <c:ptCount val="1"/>
                <c:pt idx="0">
                  <c:v>Sucumbíos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IUCP!$R$6:$Z$6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</c:strRef>
          </c:cat>
          <c:val>
            <c:numRef>
              <c:f>IUCP!$R$28:$Z$28</c:f>
              <c:numCache>
                <c:formatCode>#,##0.00</c:formatCode>
                <c:ptCount val="9"/>
                <c:pt idx="0">
                  <c:v>23.842336197576689</c:v>
                </c:pt>
                <c:pt idx="1">
                  <c:v>33.865054797454214</c:v>
                </c:pt>
                <c:pt idx="2">
                  <c:v>32.965404382374388</c:v>
                </c:pt>
                <c:pt idx="3">
                  <c:v>1.7743412288835281</c:v>
                </c:pt>
                <c:pt idx="4">
                  <c:v>29.283911189842847</c:v>
                </c:pt>
                <c:pt idx="5">
                  <c:v>15.538985281316618</c:v>
                </c:pt>
                <c:pt idx="6">
                  <c:v>16.171295786216614</c:v>
                </c:pt>
                <c:pt idx="7">
                  <c:v>27.679685744790731</c:v>
                </c:pt>
                <c:pt idx="8">
                  <c:v>35.148322835410113</c:v>
                </c:pt>
              </c:numCache>
            </c:numRef>
          </c:val>
        </c:ser>
        <c:dLbls/>
        <c:axId val="77217152"/>
        <c:axId val="77255808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IUCP!$A$7</c15:sqref>
                        </c15:formulaRef>
                      </c:ext>
                    </c:extLst>
                    <c:strCache>
                      <c:ptCount val="1"/>
                      <c:pt idx="0">
                        <c:v>Azuay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IUCP!$R$7:$Z$7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66.799164363823763</c:v>
                      </c:pt>
                      <c:pt idx="1">
                        <c:v>66.120382792506703</c:v>
                      </c:pt>
                      <c:pt idx="2">
                        <c:v>56.489902866979463</c:v>
                      </c:pt>
                      <c:pt idx="3">
                        <c:v>48.592758078542253</c:v>
                      </c:pt>
                      <c:pt idx="4">
                        <c:v>83.326092991515225</c:v>
                      </c:pt>
                      <c:pt idx="5">
                        <c:v>68.616965416282227</c:v>
                      </c:pt>
                      <c:pt idx="6">
                        <c:v>45.308945692759409</c:v>
                      </c:pt>
                      <c:pt idx="7">
                        <c:v>41.334517055516777</c:v>
                      </c:pt>
                      <c:pt idx="8">
                        <c:v>70.194965034442333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IUCP!$A$8</c15:sqref>
                        </c15:formulaRef>
                      </c:ext>
                    </c:extLst>
                    <c:strCache>
                      <c:ptCount val="1"/>
                      <c:pt idx="0">
                        <c:v>Bolívar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IUCP!$R$8:$Z$8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23.564353001653629</c:v>
                      </c:pt>
                      <c:pt idx="1">
                        <c:v>16.526702570929729</c:v>
                      </c:pt>
                      <c:pt idx="2">
                        <c:v>29.505229774079027</c:v>
                      </c:pt>
                      <c:pt idx="3">
                        <c:v>13.459554929322387</c:v>
                      </c:pt>
                      <c:pt idx="4">
                        <c:v>26.909784629616858</c:v>
                      </c:pt>
                      <c:pt idx="5">
                        <c:v>10.199480033301771</c:v>
                      </c:pt>
                      <c:pt idx="6">
                        <c:v>4.1742765060328875</c:v>
                      </c:pt>
                      <c:pt idx="7">
                        <c:v>25.034559158435076</c:v>
                      </c:pt>
                      <c:pt idx="8">
                        <c:v>55.158530198529697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IUCP!$A$9</c15:sqref>
                        </c15:formulaRef>
                      </c:ext>
                    </c:extLst>
                    <c:strCache>
                      <c:ptCount val="1"/>
                      <c:pt idx="0">
                        <c:v>Cañar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IUCP!$R$9:$Z$9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12.986229023932077</c:v>
                      </c:pt>
                      <c:pt idx="1">
                        <c:v>39.313845689331309</c:v>
                      </c:pt>
                      <c:pt idx="2">
                        <c:v>45.346066624658583</c:v>
                      </c:pt>
                      <c:pt idx="3">
                        <c:v>1.6700959665841904</c:v>
                      </c:pt>
                      <c:pt idx="4">
                        <c:v>51.644090944608088</c:v>
                      </c:pt>
                      <c:pt idx="5">
                        <c:v>31.693788728469787</c:v>
                      </c:pt>
                      <c:pt idx="6">
                        <c:v>17.776024595001289</c:v>
                      </c:pt>
                      <c:pt idx="7">
                        <c:v>28.584266452595951</c:v>
                      </c:pt>
                      <c:pt idx="8">
                        <c:v>58.143667439794584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IUCP!$A$11</c15:sqref>
                        </c15:formulaRef>
                      </c:ext>
                    </c:extLst>
                    <c:strCache>
                      <c:ptCount val="1"/>
                      <c:pt idx="0">
                        <c:v>Chimborazo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IUCP!$R$11:$Z$11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56.682760143435232</c:v>
                      </c:pt>
                      <c:pt idx="1">
                        <c:v>20.626954655157988</c:v>
                      </c:pt>
                      <c:pt idx="2">
                        <c:v>20.597463123333991</c:v>
                      </c:pt>
                      <c:pt idx="3">
                        <c:v>20.743579107457425</c:v>
                      </c:pt>
                      <c:pt idx="4">
                        <c:v>33.858251545459424</c:v>
                      </c:pt>
                      <c:pt idx="5">
                        <c:v>19.659196303693879</c:v>
                      </c:pt>
                      <c:pt idx="6">
                        <c:v>15.765418343302319</c:v>
                      </c:pt>
                      <c:pt idx="7">
                        <c:v>28.559052191848199</c:v>
                      </c:pt>
                      <c:pt idx="8">
                        <c:v>36.838958255611033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IUCP!$A$12</c15:sqref>
                        </c15:formulaRef>
                      </c:ext>
                    </c:extLst>
                    <c:strCache>
                      <c:ptCount val="1"/>
                      <c:pt idx="0">
                        <c:v>Cotopaxi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IUCP!$R$12:$Z$12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48.156595327809661</c:v>
                      </c:pt>
                      <c:pt idx="1">
                        <c:v>37.552902068367317</c:v>
                      </c:pt>
                      <c:pt idx="2">
                        <c:v>26.578845306234349</c:v>
                      </c:pt>
                      <c:pt idx="3">
                        <c:v>4.5870348068306894</c:v>
                      </c:pt>
                      <c:pt idx="4">
                        <c:v>40.870901231637987</c:v>
                      </c:pt>
                      <c:pt idx="5">
                        <c:v>18.640748758579278</c:v>
                      </c:pt>
                      <c:pt idx="6">
                        <c:v>32.91533536268804</c:v>
                      </c:pt>
                      <c:pt idx="7">
                        <c:v>31.779693832896811</c:v>
                      </c:pt>
                      <c:pt idx="8">
                        <c:v>54.62728750873476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IUCP!$A$13</c15:sqref>
                        </c15:formulaRef>
                      </c:ext>
                    </c:extLst>
                    <c:strCache>
                      <c:ptCount val="1"/>
                      <c:pt idx="0">
                        <c:v>El Oro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IUCP!$R$13:$Z$13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56.166576615716785</c:v>
                      </c:pt>
                      <c:pt idx="1">
                        <c:v>57.518343887056957</c:v>
                      </c:pt>
                      <c:pt idx="2">
                        <c:v>38.651746616714291</c:v>
                      </c:pt>
                      <c:pt idx="3">
                        <c:v>8.0078043334545566</c:v>
                      </c:pt>
                      <c:pt idx="4">
                        <c:v>65.352311105906381</c:v>
                      </c:pt>
                      <c:pt idx="5">
                        <c:v>36.895841818385279</c:v>
                      </c:pt>
                      <c:pt idx="6">
                        <c:v>47.677176737269406</c:v>
                      </c:pt>
                      <c:pt idx="7">
                        <c:v>32.184769402829097</c:v>
                      </c:pt>
                      <c:pt idx="8">
                        <c:v>63.969650910936835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IUCP!$A$15</c15:sqref>
                        </c15:formulaRef>
                      </c:ext>
                    </c:extLst>
                    <c:strCache>
                      <c:ptCount val="1"/>
                      <c:pt idx="0">
                        <c:v>Galápagos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IUCP!$R$15:$Z$15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99.431612141893638</c:v>
                      </c:pt>
                      <c:pt idx="1">
                        <c:v>96.001537531166178</c:v>
                      </c:pt>
                      <c:pt idx="2">
                        <c:v>85.428431025985091</c:v>
                      </c:pt>
                      <c:pt idx="3">
                        <c:v>62.557874782771187</c:v>
                      </c:pt>
                      <c:pt idx="4">
                        <c:v>63.66003685419394</c:v>
                      </c:pt>
                      <c:pt idx="5">
                        <c:v>59.121762109931453</c:v>
                      </c:pt>
                      <c:pt idx="6">
                        <c:v>75.270802241136735</c:v>
                      </c:pt>
                      <c:pt idx="7">
                        <c:v>68.814263357341787</c:v>
                      </c:pt>
                      <c:pt idx="8">
                        <c:v>99.28314182376586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IUCP!$A$16</c15:sqref>
                        </c15:formulaRef>
                      </c:ext>
                    </c:extLst>
                    <c:strCache>
                      <c:ptCount val="1"/>
                      <c:pt idx="0">
                        <c:v>Guayas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IUCP!$R$16:$Z$16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27.362711249652605</c:v>
                      </c:pt>
                      <c:pt idx="1">
                        <c:v>56.060835736158097</c:v>
                      </c:pt>
                      <c:pt idx="2">
                        <c:v>51.697710942069214</c:v>
                      </c:pt>
                      <c:pt idx="3">
                        <c:v>34.607119249518696</c:v>
                      </c:pt>
                      <c:pt idx="4">
                        <c:v>61.892704021096129</c:v>
                      </c:pt>
                      <c:pt idx="5">
                        <c:v>58.076467498987896</c:v>
                      </c:pt>
                      <c:pt idx="6">
                        <c:v>71.068924611856019</c:v>
                      </c:pt>
                      <c:pt idx="7">
                        <c:v>41.685116987361212</c:v>
                      </c:pt>
                      <c:pt idx="8">
                        <c:v>64.797440311328643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IUCP!$A$18</c15:sqref>
                        </c15:formulaRef>
                      </c:ext>
                    </c:extLst>
                    <c:strCache>
                      <c:ptCount val="1"/>
                      <c:pt idx="0">
                        <c:v>Loja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IUCP!$R$18:$Z$18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65.928945993351988</c:v>
                      </c:pt>
                      <c:pt idx="1">
                        <c:v>51.702439435372995</c:v>
                      </c:pt>
                      <c:pt idx="2">
                        <c:v>52.485728333187915</c:v>
                      </c:pt>
                      <c:pt idx="3">
                        <c:v>37.993093450653518</c:v>
                      </c:pt>
                      <c:pt idx="4">
                        <c:v>65.994186773477566</c:v>
                      </c:pt>
                      <c:pt idx="5">
                        <c:v>30.938624995616571</c:v>
                      </c:pt>
                      <c:pt idx="6">
                        <c:v>14.533925758025731</c:v>
                      </c:pt>
                      <c:pt idx="7">
                        <c:v>26.017643264831271</c:v>
                      </c:pt>
                      <c:pt idx="8">
                        <c:v>48.648527750299756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IUCP!$A$19</c15:sqref>
                        </c15:formulaRef>
                      </c:ext>
                    </c:extLst>
                    <c:strCache>
                      <c:ptCount val="1"/>
                      <c:pt idx="0">
                        <c:v>Los Ríos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IUCP!$R$19:$Z$19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15.99765596838359</c:v>
                      </c:pt>
                      <c:pt idx="1">
                        <c:v>14.127878945218376</c:v>
                      </c:pt>
                      <c:pt idx="2">
                        <c:v>14.216497764391907</c:v>
                      </c:pt>
                      <c:pt idx="3">
                        <c:v>4.7595876528309766</c:v>
                      </c:pt>
                      <c:pt idx="4">
                        <c:v>21.040619404076423</c:v>
                      </c:pt>
                      <c:pt idx="5">
                        <c:v>25.328883657217496</c:v>
                      </c:pt>
                      <c:pt idx="6">
                        <c:v>30.412953489987654</c:v>
                      </c:pt>
                      <c:pt idx="7">
                        <c:v>25.781111137018694</c:v>
                      </c:pt>
                      <c:pt idx="8">
                        <c:v>59.722197817625769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IUCP!$A$20</c15:sqref>
                        </c15:formulaRef>
                      </c:ext>
                    </c:extLst>
                    <c:strCache>
                      <c:ptCount val="1"/>
                      <c:pt idx="0">
                        <c:v>Manabí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IUCP!$R$20:$Z$20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29.530864358107962</c:v>
                      </c:pt>
                      <c:pt idx="1">
                        <c:v>28.528210305702554</c:v>
                      </c:pt>
                      <c:pt idx="2">
                        <c:v>35.49686223775106</c:v>
                      </c:pt>
                      <c:pt idx="3">
                        <c:v>11.885191092927093</c:v>
                      </c:pt>
                      <c:pt idx="4">
                        <c:v>28.002044378235787</c:v>
                      </c:pt>
                      <c:pt idx="5">
                        <c:v>29.138127403208873</c:v>
                      </c:pt>
                      <c:pt idx="6">
                        <c:v>30.318756193921089</c:v>
                      </c:pt>
                      <c:pt idx="7">
                        <c:v>24.662372707678564</c:v>
                      </c:pt>
                      <c:pt idx="8">
                        <c:v>67.457124395725998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IUCP!$A$21</c15:sqref>
                        </c15:formulaRef>
                      </c:ext>
                    </c:extLst>
                    <c:strCache>
                      <c:ptCount val="1"/>
                      <c:pt idx="0">
                        <c:v>Morona Santiago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IUCP!$R$21:$Z$21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18.981852094883084</c:v>
                      </c:pt>
                      <c:pt idx="1">
                        <c:v>8.2373912138431162</c:v>
                      </c:pt>
                      <c:pt idx="2">
                        <c:v>16.259163027742584</c:v>
                      </c:pt>
                      <c:pt idx="3">
                        <c:v>0</c:v>
                      </c:pt>
                      <c:pt idx="4">
                        <c:v>21.797923436147251</c:v>
                      </c:pt>
                      <c:pt idx="5">
                        <c:v>7.7501103587951174</c:v>
                      </c:pt>
                      <c:pt idx="6">
                        <c:v>7.1954267887088337</c:v>
                      </c:pt>
                      <c:pt idx="7">
                        <c:v>26.751947212615537</c:v>
                      </c:pt>
                      <c:pt idx="8">
                        <c:v>3.9596484767397215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IUCP!$A$22</c15:sqref>
                        </c15:formulaRef>
                      </c:ext>
                    </c:extLst>
                    <c:strCache>
                      <c:ptCount val="1"/>
                      <c:pt idx="0">
                        <c:v>Napo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IUCP!$R$22:$Z$22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52.407500685269589</c:v>
                      </c:pt>
                      <c:pt idx="1">
                        <c:v>33.530604521232284</c:v>
                      </c:pt>
                      <c:pt idx="2">
                        <c:v>28.816603419225864</c:v>
                      </c:pt>
                      <c:pt idx="3" formatCode="#,###.00">
                        <c:v>0.4103777282697772</c:v>
                      </c:pt>
                      <c:pt idx="4">
                        <c:v>32.692870703915311</c:v>
                      </c:pt>
                      <c:pt idx="5" formatCode="#,###.00">
                        <c:v>4.1641326887498415</c:v>
                      </c:pt>
                      <c:pt idx="6">
                        <c:v>15.26350412189344</c:v>
                      </c:pt>
                      <c:pt idx="7">
                        <c:v>26.980665093731059</c:v>
                      </c:pt>
                      <c:pt idx="8">
                        <c:v>19.752461178941445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IUCP!$A$23</c15:sqref>
                        </c15:formulaRef>
                      </c:ext>
                    </c:extLst>
                    <c:strCache>
                      <c:ptCount val="1"/>
                      <c:pt idx="0">
                        <c:v>Orellana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IUCP!$R$23:$Z$23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21.380991298781339</c:v>
                      </c:pt>
                      <c:pt idx="1">
                        <c:v>39.500569084725555</c:v>
                      </c:pt>
                      <c:pt idx="2">
                        <c:v>27.709127725185276</c:v>
                      </c:pt>
                      <c:pt idx="3">
                        <c:v>4.0538388198231949</c:v>
                      </c:pt>
                      <c:pt idx="4">
                        <c:v>37.050339241645716</c:v>
                      </c:pt>
                      <c:pt idx="5">
                        <c:v>21.314028853877996</c:v>
                      </c:pt>
                      <c:pt idx="6">
                        <c:v>12.883892935863596</c:v>
                      </c:pt>
                      <c:pt idx="7">
                        <c:v>32.046851718006693</c:v>
                      </c:pt>
                      <c:pt idx="8">
                        <c:v>30.686242278600446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IUCP!$A$24</c15:sqref>
                        </c15:formulaRef>
                      </c:ext>
                    </c:extLst>
                    <c:strCache>
                      <c:ptCount val="1"/>
                      <c:pt idx="0">
                        <c:v>Pastaza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IUCP!$R$24:$Z$24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31.421477930947031</c:v>
                      </c:pt>
                      <c:pt idx="1">
                        <c:v>12.5592737147003</c:v>
                      </c:pt>
                      <c:pt idx="2">
                        <c:v>16.521477135976887</c:v>
                      </c:pt>
                      <c:pt idx="3">
                        <c:v>12.927717264884041</c:v>
                      </c:pt>
                      <c:pt idx="4">
                        <c:v>23.431763489055637</c:v>
                      </c:pt>
                      <c:pt idx="5">
                        <c:v>19.114904959549861</c:v>
                      </c:pt>
                      <c:pt idx="6">
                        <c:v>13.904730123147628</c:v>
                      </c:pt>
                      <c:pt idx="7">
                        <c:v>28.93205170244957</c:v>
                      </c:pt>
                      <c:pt idx="8">
                        <c:v>3.1246995556532475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IUCP!$A$25</c15:sqref>
                        </c15:formulaRef>
                      </c:ext>
                    </c:extLst>
                    <c:strCache>
                      <c:ptCount val="1"/>
                      <c:pt idx="0">
                        <c:v>Pichincha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IUCP!$R$25:$Z$25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85.941699169929464</c:v>
                      </c:pt>
                      <c:pt idx="1">
                        <c:v>82.850277757627765</c:v>
                      </c:pt>
                      <c:pt idx="2">
                        <c:v>92.072879714133421</c:v>
                      </c:pt>
                      <c:pt idx="3">
                        <c:v>90.557910981326046</c:v>
                      </c:pt>
                      <c:pt idx="4">
                        <c:v>99.670043714858693</c:v>
                      </c:pt>
                      <c:pt idx="5">
                        <c:v>88.836758715125171</c:v>
                      </c:pt>
                      <c:pt idx="6">
                        <c:v>94.539086822624924</c:v>
                      </c:pt>
                      <c:pt idx="7">
                        <c:v>74.993088653351151</c:v>
                      </c:pt>
                      <c:pt idx="8">
                        <c:v>66.089451383949296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IUCP!$A$26</c15:sqref>
                        </c15:formulaRef>
                      </c:ext>
                    </c:extLst>
                    <c:strCache>
                      <c:ptCount val="1"/>
                      <c:pt idx="0">
                        <c:v>Santa Elena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IUCP!$R$26:$Z$26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19.352203091753182</c:v>
                      </c:pt>
                      <c:pt idx="1">
                        <c:v>30.708371092443951</c:v>
                      </c:pt>
                      <c:pt idx="2">
                        <c:v>33.864635466651819</c:v>
                      </c:pt>
                      <c:pt idx="3">
                        <c:v>5.6352784334878194</c:v>
                      </c:pt>
                      <c:pt idx="4">
                        <c:v>38.46996748413045</c:v>
                      </c:pt>
                      <c:pt idx="5">
                        <c:v>18.805749854189436</c:v>
                      </c:pt>
                      <c:pt idx="6">
                        <c:v>17.398137981756175</c:v>
                      </c:pt>
                      <c:pt idx="7">
                        <c:v>25.875065895377325</c:v>
                      </c:pt>
                      <c:pt idx="8">
                        <c:v>67.610680020254648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IUCP!$A$27</c15:sqref>
                        </c15:formulaRef>
                      </c:ext>
                    </c:extLst>
                    <c:strCache>
                      <c:ptCount val="1"/>
                      <c:pt idx="0">
                        <c:v>Santo Domingo de los Tsáchilas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IUCP!$R$27:$Z$27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45.690741608652068</c:v>
                      </c:pt>
                      <c:pt idx="1">
                        <c:v>53.923168008140941</c:v>
                      </c:pt>
                      <c:pt idx="2">
                        <c:v>33.151273335510488</c:v>
                      </c:pt>
                      <c:pt idx="3">
                        <c:v>4.7482274202019914</c:v>
                      </c:pt>
                      <c:pt idx="4">
                        <c:v>55.091718597170043</c:v>
                      </c:pt>
                      <c:pt idx="5">
                        <c:v>33.680023663830212</c:v>
                      </c:pt>
                      <c:pt idx="6">
                        <c:v>33.123987185021541</c:v>
                      </c:pt>
                      <c:pt idx="7">
                        <c:v>30.398184637961002</c:v>
                      </c:pt>
                      <c:pt idx="8">
                        <c:v>68.732258213890276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IUCP!$A$29</c15:sqref>
                        </c15:formulaRef>
                      </c:ext>
                    </c:extLst>
                    <c:strCache>
                      <c:ptCount val="1"/>
                      <c:pt idx="0">
                        <c:v>Tungurahua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IUCP!$R$29:$Z$29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64.907315298638082</c:v>
                      </c:pt>
                      <c:pt idx="1">
                        <c:v>53.647842600072927</c:v>
                      </c:pt>
                      <c:pt idx="2">
                        <c:v>29.906221722086912</c:v>
                      </c:pt>
                      <c:pt idx="3">
                        <c:v>16.831449647276933</c:v>
                      </c:pt>
                      <c:pt idx="4">
                        <c:v>75.943991585226428</c:v>
                      </c:pt>
                      <c:pt idx="5">
                        <c:v>37.847781301777694</c:v>
                      </c:pt>
                      <c:pt idx="6">
                        <c:v>27.906181599161176</c:v>
                      </c:pt>
                      <c:pt idx="7">
                        <c:v>37.188843053893322</c:v>
                      </c:pt>
                      <c:pt idx="8">
                        <c:v>59.05179201765624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IUCP!$A$30</c15:sqref>
                        </c15:formulaRef>
                      </c:ext>
                    </c:extLst>
                    <c:strCache>
                      <c:ptCount val="1"/>
                      <c:pt idx="0">
                        <c:v>Zamora Chinchipe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IUCP!$R$30:$Z$30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32.601242075094916</c:v>
                      </c:pt>
                      <c:pt idx="1">
                        <c:v>33.886204617230561</c:v>
                      </c:pt>
                      <c:pt idx="2">
                        <c:v>32.068580399579673</c:v>
                      </c:pt>
                      <c:pt idx="3" formatCode="#,###.00">
                        <c:v>0.28500662145716366</c:v>
                      </c:pt>
                      <c:pt idx="4">
                        <c:v>43.661991884850067</c:v>
                      </c:pt>
                      <c:pt idx="5">
                        <c:v>14.186335533112398</c:v>
                      </c:pt>
                      <c:pt idx="6">
                        <c:v>5.1254963692477897</c:v>
                      </c:pt>
                      <c:pt idx="7">
                        <c:v>47.76754135232239</c:v>
                      </c:pt>
                      <c:pt idx="8">
                        <c:v>42.582913590574563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7721715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7255808"/>
        <c:crosses val="autoZero"/>
        <c:auto val="1"/>
        <c:lblAlgn val="ctr"/>
        <c:lblOffset val="100"/>
      </c:catAx>
      <c:valAx>
        <c:axId val="7725580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721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91317246553726439"/>
          <c:w val="0.97979483814523305"/>
          <c:h val="5.5183116645303093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s-EC"/>
    </a:p>
  </c:txPr>
  <c:externalData r:id="rId2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0.20902777777777801"/>
          <c:y val="6.944444444444497E-3"/>
          <c:w val="0.59583333333333488"/>
          <c:h val="0.99305555555555602"/>
        </c:manualLayout>
      </c:layout>
      <c:pieChart>
        <c:varyColors val="1"/>
        <c:ser>
          <c:idx val="0"/>
          <c:order val="0"/>
          <c:dPt>
            <c:idx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6D3-482A-AFB9-1376D0924E5E}"/>
              </c:ext>
            </c:extLst>
          </c:dPt>
          <c:dPt>
            <c:idx val="1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6D3-482A-AFB9-1376D0924E5E}"/>
              </c:ext>
            </c:extLst>
          </c:dPt>
          <c:dPt>
            <c:idx val="2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6D3-482A-AFB9-1376D0924E5E}"/>
              </c:ext>
            </c:extLst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6D3-482A-AFB9-1376D0924E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CatName val="1"/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Hoja2!$B$1:$B$4</c:f>
              <c:strCache>
                <c:ptCount val="4"/>
                <c:pt idx="0">
                  <c:v>Sucumbíos</c:v>
                </c:pt>
                <c:pt idx="1">
                  <c:v>Esmeraldas</c:v>
                </c:pt>
                <c:pt idx="2">
                  <c:v>Carchi</c:v>
                </c:pt>
                <c:pt idx="3">
                  <c:v>Imbabura</c:v>
                </c:pt>
              </c:strCache>
            </c:strRef>
          </c:cat>
          <c:val>
            <c:numRef>
              <c:f>Hoja2!$C$1:$C$4</c:f>
              <c:numCache>
                <c:formatCode>_ * #,##0_ ;_ * \-#,##0_ ;_ * "-"??_ ;_ @_ </c:formatCode>
                <c:ptCount val="4"/>
                <c:pt idx="0">
                  <c:v>220483</c:v>
                </c:pt>
                <c:pt idx="1">
                  <c:v>626626</c:v>
                </c:pt>
                <c:pt idx="2">
                  <c:v>184136</c:v>
                </c:pt>
                <c:pt idx="3">
                  <c:v>463957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6D3-482A-AFB9-1376D0924E5E}"/>
            </c:ext>
          </c:extLst>
        </c:ser>
        <c:dLbls/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 sz="1600"/>
      </a:pPr>
      <a:endParaRPr lang="es-EC"/>
    </a:p>
  </c:txPr>
  <c:externalData r:id="rId1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6"/>
  <c:chart>
    <c:autoTitleDeleted val="1"/>
    <c:plotArea>
      <c:layout>
        <c:manualLayout>
          <c:layoutTarget val="inner"/>
          <c:xMode val="edge"/>
          <c:yMode val="edge"/>
          <c:x val="1.8572114176625201E-2"/>
          <c:y val="0.10532290010117699"/>
          <c:w val="0.96285577164675062"/>
          <c:h val="0.56357466951581303"/>
        </c:manualLayout>
      </c:layout>
      <c:barChart>
        <c:barDir val="col"/>
        <c:grouping val="clustered"/>
        <c:ser>
          <c:idx val="0"/>
          <c:order val="0"/>
          <c:tx>
            <c:strRef>
              <c:f>'[mancomunidad del norte.xlsx]Población'!$B$12</c:f>
              <c:strCache>
                <c:ptCount val="1"/>
                <c:pt idx="0">
                  <c:v>rural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'[mancomunidad del norte.xlsx]Población'!$G$11:$K$11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'[mancomunidad del norte.xlsx]Población'!$G$12:$K$12</c:f>
              <c:numCache>
                <c:formatCode>_ * #,##0_ ;_ * \-#,##0_ ;_ * "-"??_ ;_ @_ </c:formatCode>
                <c:ptCount val="5"/>
                <c:pt idx="0">
                  <c:v>115587</c:v>
                </c:pt>
                <c:pt idx="1">
                  <c:v>117849</c:v>
                </c:pt>
                <c:pt idx="2">
                  <c:v>120077</c:v>
                </c:pt>
                <c:pt idx="3">
                  <c:v>122290</c:v>
                </c:pt>
                <c:pt idx="4">
                  <c:v>124478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1AE-4A2F-8417-4C5C6E0E6D08}"/>
            </c:ext>
          </c:extLst>
        </c:ser>
        <c:ser>
          <c:idx val="1"/>
          <c:order val="1"/>
          <c:tx>
            <c:strRef>
              <c:f>'[mancomunidad del norte.xlsx]Población'!$B$13</c:f>
              <c:strCache>
                <c:ptCount val="1"/>
                <c:pt idx="0">
                  <c:v>urbano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'[mancomunidad del norte.xlsx]Población'!$G$11:$K$11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'[mancomunidad del norte.xlsx]Población'!$G$13:$K$13</c:f>
              <c:numCache>
                <c:formatCode>_ * #,##0_ ;_ * \-#,##0_ ;_ * "-"??_ ;_ @_ </c:formatCode>
                <c:ptCount val="5"/>
                <c:pt idx="0">
                  <c:v>85069</c:v>
                </c:pt>
                <c:pt idx="1">
                  <c:v>87737</c:v>
                </c:pt>
                <c:pt idx="2">
                  <c:v>90455</c:v>
                </c:pt>
                <c:pt idx="3">
                  <c:v>93209</c:v>
                </c:pt>
                <c:pt idx="4">
                  <c:v>96005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1AE-4A2F-8417-4C5C6E0E6D08}"/>
            </c:ext>
          </c:extLst>
        </c:ser>
        <c:dLbls/>
        <c:gapWidth val="50"/>
        <c:axId val="81408000"/>
        <c:axId val="81409536"/>
      </c:barChart>
      <c:catAx>
        <c:axId val="8140800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409536"/>
        <c:crosses val="autoZero"/>
        <c:auto val="1"/>
        <c:lblAlgn val="ctr"/>
        <c:lblOffset val="100"/>
      </c:catAx>
      <c:valAx>
        <c:axId val="81409536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81408000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s-E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EC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1"/>
          <c:order val="0"/>
          <c:tx>
            <c:strRef>
              <c:f>Rnk_IGC!$C$2</c:f>
              <c:strCache>
                <c:ptCount val="1"/>
                <c:pt idx="0">
                  <c:v>Ranking 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Rnk_IGC!$B$3:$B$13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Rnk_IGC!$C$3:$C$13</c:f>
              <c:numCache>
                <c:formatCode>General</c:formatCode>
                <c:ptCount val="3"/>
                <c:pt idx="0">
                  <c:v>76</c:v>
                </c:pt>
                <c:pt idx="1">
                  <c:v>91</c:v>
                </c:pt>
                <c:pt idx="2">
                  <c:v>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595-4640-8A74-196D8EF365DB}"/>
            </c:ext>
          </c:extLst>
        </c:ser>
        <c:dLbls/>
        <c:gapWidth val="40"/>
        <c:overlap val="-27"/>
        <c:axId val="168873344"/>
        <c:axId val="169025536"/>
      </c:barChart>
      <c:catAx>
        <c:axId val="16887334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69025536"/>
        <c:crosses val="autoZero"/>
        <c:auto val="1"/>
        <c:lblAlgn val="ctr"/>
        <c:lblOffset val="100"/>
      </c:catAx>
      <c:valAx>
        <c:axId val="169025536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6887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C"/>
    </a:p>
  </c:txPr>
  <c:externalData r:id="rId2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8"/>
  <c:chart>
    <c:autoTitleDeleted val="1"/>
    <c:plotArea>
      <c:layout>
        <c:manualLayout>
          <c:layoutTarget val="inner"/>
          <c:xMode val="edge"/>
          <c:yMode val="edge"/>
          <c:x val="1.8572114176625201E-2"/>
          <c:y val="0.10532290010117699"/>
          <c:w val="0.96285577164675062"/>
          <c:h val="0.58821346846484157"/>
        </c:manualLayout>
      </c:layout>
      <c:barChart>
        <c:barDir val="col"/>
        <c:grouping val="clustered"/>
        <c:ser>
          <c:idx val="0"/>
          <c:order val="0"/>
          <c:tx>
            <c:strRef>
              <c:f>Población!$B$28</c:f>
              <c:strCache>
                <c:ptCount val="1"/>
                <c:pt idx="0">
                  <c:v>rural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Población!$G$28:$K$28</c:f>
              <c:numCache>
                <c:formatCode>_ * #,##0_ ;_ * \-#,##0_ ;_ * "-"??_ ;_ @_ </c:formatCode>
                <c:ptCount val="5"/>
                <c:pt idx="0">
                  <c:v>263904</c:v>
                </c:pt>
                <c:pt idx="1">
                  <c:v>258902</c:v>
                </c:pt>
                <c:pt idx="2">
                  <c:v>253792</c:v>
                </c:pt>
                <c:pt idx="3">
                  <c:v>248629</c:v>
                </c:pt>
                <c:pt idx="4">
                  <c:v>243456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86E-448D-A57E-C4FA501A9D35}"/>
            </c:ext>
          </c:extLst>
        </c:ser>
        <c:ser>
          <c:idx val="1"/>
          <c:order val="1"/>
          <c:tx>
            <c:strRef>
              <c:f>Población!$B$29</c:f>
              <c:strCache>
                <c:ptCount val="1"/>
                <c:pt idx="0">
                  <c:v>urbano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Población!$G$29:$K$29</c:f>
              <c:numCache>
                <c:formatCode>_ * #,##0_ ;_ * \-#,##0_ ;_ * "-"??_ ;_ @_ </c:formatCode>
                <c:ptCount val="5"/>
                <c:pt idx="0">
                  <c:v>326579</c:v>
                </c:pt>
                <c:pt idx="1">
                  <c:v>340875</c:v>
                </c:pt>
                <c:pt idx="2">
                  <c:v>355114</c:v>
                </c:pt>
                <c:pt idx="3">
                  <c:v>369222</c:v>
                </c:pt>
                <c:pt idx="4">
                  <c:v>383170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86E-448D-A57E-C4FA501A9D35}"/>
            </c:ext>
          </c:extLst>
        </c:ser>
        <c:dLbls/>
        <c:gapWidth val="50"/>
        <c:axId val="81435264"/>
        <c:axId val="81453440"/>
      </c:barChart>
      <c:catAx>
        <c:axId val="8143526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453440"/>
        <c:crosses val="autoZero"/>
        <c:auto val="1"/>
        <c:lblAlgn val="ctr"/>
        <c:lblOffset val="100"/>
      </c:catAx>
      <c:valAx>
        <c:axId val="81453440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81435264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s-E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EC"/>
    </a:p>
  </c:txPr>
  <c:externalData r:id="rId1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7"/>
  <c:chart>
    <c:autoTitleDeleted val="1"/>
    <c:plotArea>
      <c:layout>
        <c:manualLayout>
          <c:layoutTarget val="inner"/>
          <c:xMode val="edge"/>
          <c:yMode val="edge"/>
          <c:x val="1.8572114176625201E-2"/>
          <c:y val="0.17170420808006429"/>
          <c:w val="0.96285577164675062"/>
          <c:h val="0.56361693487207798"/>
        </c:manualLayout>
      </c:layout>
      <c:barChart>
        <c:barDir val="col"/>
        <c:grouping val="clustered"/>
        <c:ser>
          <c:idx val="0"/>
          <c:order val="0"/>
          <c:tx>
            <c:strRef>
              <c:f>Población!$B$38</c:f>
              <c:strCache>
                <c:ptCount val="1"/>
                <c:pt idx="0">
                  <c:v>rural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Población!$G$38:$K$38</c:f>
              <c:numCache>
                <c:formatCode>_ * #,##0_ ;_ * \-#,##0_ ;_ * "-"??_ ;_ @_ </c:formatCode>
                <c:ptCount val="5"/>
                <c:pt idx="0">
                  <c:v>86708</c:v>
                </c:pt>
                <c:pt idx="1">
                  <c:v>86868</c:v>
                </c:pt>
                <c:pt idx="2">
                  <c:v>86994</c:v>
                </c:pt>
                <c:pt idx="3">
                  <c:v>87086</c:v>
                </c:pt>
                <c:pt idx="4">
                  <c:v>87162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0FC-4CC4-9FCB-A02F97C8615B}"/>
            </c:ext>
          </c:extLst>
        </c:ser>
        <c:ser>
          <c:idx val="1"/>
          <c:order val="1"/>
          <c:tx>
            <c:strRef>
              <c:f>Población!$B$39</c:f>
              <c:strCache>
                <c:ptCount val="1"/>
                <c:pt idx="0">
                  <c:v>urbano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Población!$G$39:$K$39</c:f>
              <c:numCache>
                <c:formatCode>_ * #,##0_ ;_ * \-#,##0_ ;_ * "-"??_ ;_ @_ </c:formatCode>
                <c:ptCount val="5"/>
                <c:pt idx="0">
                  <c:v>91520</c:v>
                </c:pt>
                <c:pt idx="1">
                  <c:v>92900</c:v>
                </c:pt>
                <c:pt idx="2">
                  <c:v>94271</c:v>
                </c:pt>
                <c:pt idx="3">
                  <c:v>95633</c:v>
                </c:pt>
                <c:pt idx="4">
                  <c:v>96974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0FC-4CC4-9FCB-A02F97C8615B}"/>
            </c:ext>
          </c:extLst>
        </c:ser>
        <c:dLbls/>
        <c:gapWidth val="50"/>
        <c:axId val="81602048"/>
        <c:axId val="81603584"/>
      </c:barChart>
      <c:catAx>
        <c:axId val="8160204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603584"/>
        <c:crosses val="autoZero"/>
        <c:auto val="1"/>
        <c:lblAlgn val="ctr"/>
        <c:lblOffset val="100"/>
      </c:catAx>
      <c:valAx>
        <c:axId val="81603584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81602048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s-ES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63680555555598"/>
          <c:y val="0.91412536259932864"/>
          <c:w val="0.44836493055555598"/>
          <c:h val="8.5874637400671694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EC"/>
    </a:p>
  </c:txPr>
  <c:externalData r:id="rId1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4"/>
  <c:chart>
    <c:autoTitleDeleted val="1"/>
    <c:plotArea>
      <c:layout>
        <c:manualLayout>
          <c:layoutTarget val="inner"/>
          <c:xMode val="edge"/>
          <c:yMode val="edge"/>
          <c:x val="1.8572114176625201E-2"/>
          <c:y val="0.10532290010117699"/>
          <c:w val="0.96285577164675062"/>
          <c:h val="0.56357466951581303"/>
        </c:manualLayout>
      </c:layout>
      <c:barChart>
        <c:barDir val="col"/>
        <c:grouping val="clustered"/>
        <c:ser>
          <c:idx val="0"/>
          <c:order val="0"/>
          <c:tx>
            <c:strRef>
              <c:f>Población!$B$50</c:f>
              <c:strCache>
                <c:ptCount val="1"/>
                <c:pt idx="0">
                  <c:v>rural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Población!$G$50:$K$50</c:f>
              <c:numCache>
                <c:formatCode>_ * #,##0_ ;_ * \-#,##0_ ;_ * "-"??_ ;_ @_ </c:formatCode>
                <c:ptCount val="5"/>
                <c:pt idx="0">
                  <c:v>203165</c:v>
                </c:pt>
                <c:pt idx="1">
                  <c:v>204807</c:v>
                </c:pt>
                <c:pt idx="2">
                  <c:v>206409</c:v>
                </c:pt>
                <c:pt idx="3">
                  <c:v>207974</c:v>
                </c:pt>
                <c:pt idx="4">
                  <c:v>209480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965-4B37-89EA-CE5EC8667F35}"/>
            </c:ext>
          </c:extLst>
        </c:ser>
        <c:ser>
          <c:idx val="1"/>
          <c:order val="1"/>
          <c:tx>
            <c:strRef>
              <c:f>Población!$B$51</c:f>
              <c:strCache>
                <c:ptCount val="1"/>
                <c:pt idx="0">
                  <c:v>urbano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Población!$G$51:$K$51</c:f>
              <c:numCache>
                <c:formatCode>_ * #,##0_ ;_ * \-#,##0_ ;_ * "-"??_ ;_ @_ </c:formatCode>
                <c:ptCount val="5"/>
                <c:pt idx="0">
                  <c:v>235703</c:v>
                </c:pt>
                <c:pt idx="1">
                  <c:v>240368</c:v>
                </c:pt>
                <c:pt idx="2">
                  <c:v>245067</c:v>
                </c:pt>
                <c:pt idx="3">
                  <c:v>249763</c:v>
                </c:pt>
                <c:pt idx="4">
                  <c:v>254477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965-4B37-89EA-CE5EC8667F35}"/>
            </c:ext>
          </c:extLst>
        </c:ser>
        <c:dLbls/>
        <c:gapWidth val="50"/>
        <c:axId val="81629568"/>
        <c:axId val="81631104"/>
      </c:barChart>
      <c:catAx>
        <c:axId val="8162956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631104"/>
        <c:crosses val="autoZero"/>
        <c:auto val="1"/>
        <c:lblAlgn val="ctr"/>
        <c:lblOffset val="100"/>
      </c:catAx>
      <c:valAx>
        <c:axId val="81631104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81629568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s-EC"/>
    </a:p>
  </c:txPr>
  <c:externalData r:id="rId1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6"/>
  <c:chart>
    <c:autoTitleDeleted val="1"/>
    <c:plotArea>
      <c:layout>
        <c:manualLayout>
          <c:layoutTarget val="inner"/>
          <c:xMode val="edge"/>
          <c:yMode val="edge"/>
          <c:x val="1.8572114176625201E-2"/>
          <c:y val="0.10532290010117699"/>
          <c:w val="0.96285577164675062"/>
          <c:h val="0.56357466951581303"/>
        </c:manualLayout>
      </c:layout>
      <c:barChart>
        <c:barDir val="col"/>
        <c:grouping val="stacked"/>
        <c:ser>
          <c:idx val="0"/>
          <c:order val="0"/>
          <c:tx>
            <c:strRef>
              <c:f>Población!$B$60</c:f>
              <c:strCache>
                <c:ptCount val="1"/>
                <c:pt idx="0">
                  <c:v>Femenino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Población!$G$60:$K$60</c:f>
              <c:numCache>
                <c:formatCode>_ * #,##0_ ;_ * \-#,##0_ ;_ * "-"??_ ;_ @_ </c:formatCode>
                <c:ptCount val="5"/>
                <c:pt idx="0">
                  <c:v>94999</c:v>
                </c:pt>
                <c:pt idx="1">
                  <c:v>97399</c:v>
                </c:pt>
                <c:pt idx="2">
                  <c:v>99802</c:v>
                </c:pt>
                <c:pt idx="3">
                  <c:v>102223</c:v>
                </c:pt>
                <c:pt idx="4">
                  <c:v>104649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1D5-486B-83AE-D07A79868F50}"/>
            </c:ext>
          </c:extLst>
        </c:ser>
        <c:ser>
          <c:idx val="1"/>
          <c:order val="1"/>
          <c:tx>
            <c:strRef>
              <c:f>Población!$B$61</c:f>
              <c:strCache>
                <c:ptCount val="1"/>
                <c:pt idx="0">
                  <c:v>Masculino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Población!$G$61:$K$61</c:f>
              <c:numCache>
                <c:formatCode>_ * #,##0_ ;_ * \-#,##0_ ;_ * "-"??_ ;_ @_ </c:formatCode>
                <c:ptCount val="5"/>
                <c:pt idx="0">
                  <c:v>105657</c:v>
                </c:pt>
                <c:pt idx="1">
                  <c:v>108187</c:v>
                </c:pt>
                <c:pt idx="2">
                  <c:v>110730</c:v>
                </c:pt>
                <c:pt idx="3">
                  <c:v>113276</c:v>
                </c:pt>
                <c:pt idx="4">
                  <c:v>115834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1D5-486B-83AE-D07A79868F50}"/>
            </c:ext>
          </c:extLst>
        </c:ser>
        <c:dLbls/>
        <c:gapWidth val="50"/>
        <c:overlap val="100"/>
        <c:axId val="81704448"/>
        <c:axId val="81705984"/>
      </c:barChart>
      <c:lineChart>
        <c:grouping val="standard"/>
        <c:ser>
          <c:idx val="2"/>
          <c:order val="2"/>
          <c:tx>
            <c:strRef>
              <c:f>Población!$B$62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4">
                  <a:tint val="65000"/>
                </a:schemeClr>
              </a:solidFill>
              <a:ln w="9525">
                <a:solidFill>
                  <a:schemeClr val="accent4">
                    <a:tint val="65000"/>
                  </a:schemeClr>
                </a:solidFill>
              </a:ln>
              <a:effectLst/>
            </c:spPr>
          </c:marker>
          <c:dLbls>
            <c:numFmt formatCode="#,###,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Población!$G$62:$K$62</c:f>
              <c:numCache>
                <c:formatCode>#,##0</c:formatCode>
                <c:ptCount val="5"/>
                <c:pt idx="0">
                  <c:v>200656</c:v>
                </c:pt>
                <c:pt idx="1">
                  <c:v>205586</c:v>
                </c:pt>
                <c:pt idx="2">
                  <c:v>210532</c:v>
                </c:pt>
                <c:pt idx="3">
                  <c:v>215499</c:v>
                </c:pt>
                <c:pt idx="4">
                  <c:v>220483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1D5-486B-83AE-D07A79868F50}"/>
            </c:ext>
          </c:extLst>
        </c:ser>
        <c:dLbls/>
        <c:marker val="1"/>
        <c:axId val="81709696"/>
        <c:axId val="81708160"/>
      </c:lineChart>
      <c:catAx>
        <c:axId val="8170444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705984"/>
        <c:crosses val="autoZero"/>
        <c:auto val="1"/>
        <c:lblAlgn val="ctr"/>
        <c:lblOffset val="100"/>
      </c:catAx>
      <c:valAx>
        <c:axId val="81705984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81704448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</c:dispUnitsLbl>
        </c:dispUnits>
      </c:valAx>
      <c:valAx>
        <c:axId val="81708160"/>
        <c:scaling>
          <c:orientation val="minMax"/>
        </c:scaling>
        <c:axPos val="r"/>
        <c:numFmt formatCode="#,##0" sourceLinked="1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709696"/>
        <c:crosses val="max"/>
        <c:crossBetween val="between"/>
      </c:valAx>
      <c:catAx>
        <c:axId val="81709696"/>
        <c:scaling>
          <c:orientation val="minMax"/>
        </c:scaling>
        <c:delete val="1"/>
        <c:axPos val="b"/>
        <c:tickLblPos val="nextTo"/>
        <c:crossAx val="81708160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s-EC"/>
    </a:p>
  </c:txPr>
  <c:externalData r:id="rId1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3"/>
  <c:chart>
    <c:autoTitleDeleted val="1"/>
    <c:plotArea>
      <c:layout>
        <c:manualLayout>
          <c:layoutTarget val="inner"/>
          <c:xMode val="edge"/>
          <c:yMode val="edge"/>
          <c:x val="1.8572114176625201E-2"/>
          <c:y val="0.10532290010117699"/>
          <c:w val="0.96285577164675062"/>
          <c:h val="0.56357466951581303"/>
        </c:manualLayout>
      </c:layout>
      <c:barChart>
        <c:barDir val="col"/>
        <c:grouping val="stacked"/>
        <c:ser>
          <c:idx val="0"/>
          <c:order val="0"/>
          <c:tx>
            <c:strRef>
              <c:f>Población!$B$69</c:f>
              <c:strCache>
                <c:ptCount val="1"/>
                <c:pt idx="0">
                  <c:v>Femenino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Población!$G$69:$K$69</c:f>
              <c:numCache>
                <c:formatCode>_ * #,##0_ ;_ * \-#,##0_ ;_ * "-"??_ ;_ @_ </c:formatCode>
                <c:ptCount val="5"/>
                <c:pt idx="0">
                  <c:v>89990</c:v>
                </c:pt>
                <c:pt idx="1">
                  <c:v>90724</c:v>
                </c:pt>
                <c:pt idx="2">
                  <c:v>91439</c:v>
                </c:pt>
                <c:pt idx="3">
                  <c:v>92133</c:v>
                </c:pt>
                <c:pt idx="4">
                  <c:v>92806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98F-49C9-AED2-8369BFBED94B}"/>
            </c:ext>
          </c:extLst>
        </c:ser>
        <c:ser>
          <c:idx val="1"/>
          <c:order val="1"/>
          <c:tx>
            <c:strRef>
              <c:f>Población!$B$70</c:f>
              <c:strCache>
                <c:ptCount val="1"/>
                <c:pt idx="0">
                  <c:v>Masculino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Población!$G$70:$K$70</c:f>
              <c:numCache>
                <c:formatCode>_ * #,##0_ ;_ * \-#,##0_ ;_ * "-"??_ ;_ @_ </c:formatCode>
                <c:ptCount val="5"/>
                <c:pt idx="0">
                  <c:v>88238</c:v>
                </c:pt>
                <c:pt idx="1">
                  <c:v>89044</c:v>
                </c:pt>
                <c:pt idx="2">
                  <c:v>89826</c:v>
                </c:pt>
                <c:pt idx="3">
                  <c:v>90586</c:v>
                </c:pt>
                <c:pt idx="4">
                  <c:v>91330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98F-49C9-AED2-8369BFBED94B}"/>
            </c:ext>
          </c:extLst>
        </c:ser>
        <c:dLbls/>
        <c:gapWidth val="50"/>
        <c:overlap val="100"/>
        <c:axId val="81753984"/>
        <c:axId val="81755520"/>
      </c:barChart>
      <c:lineChart>
        <c:grouping val="standard"/>
        <c:ser>
          <c:idx val="2"/>
          <c:order val="2"/>
          <c:tx>
            <c:strRef>
              <c:f>Población!$B$71</c:f>
              <c:strCache>
                <c:ptCount val="1"/>
                <c:pt idx="0">
                  <c:v>Total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1">
                  <a:tint val="65000"/>
                </a:schemeClr>
              </a:solidFill>
              <a:ln w="9525">
                <a:solidFill>
                  <a:schemeClr val="accent1">
                    <a:tint val="65000"/>
                  </a:schemeClr>
                </a:solidFill>
              </a:ln>
              <a:effectLst/>
            </c:spPr>
          </c:marker>
          <c:dLbls>
            <c:numFmt formatCode="#,###,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Población!$G$71:$K$71</c:f>
              <c:numCache>
                <c:formatCode>#,##0</c:formatCode>
                <c:ptCount val="5"/>
                <c:pt idx="0">
                  <c:v>178228</c:v>
                </c:pt>
                <c:pt idx="1">
                  <c:v>179768</c:v>
                </c:pt>
                <c:pt idx="2">
                  <c:v>181265</c:v>
                </c:pt>
                <c:pt idx="3">
                  <c:v>182719</c:v>
                </c:pt>
                <c:pt idx="4">
                  <c:v>184136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98F-49C9-AED2-8369BFBED94B}"/>
            </c:ext>
          </c:extLst>
        </c:ser>
        <c:dLbls/>
        <c:marker val="1"/>
        <c:axId val="82058240"/>
        <c:axId val="82056704"/>
      </c:lineChart>
      <c:catAx>
        <c:axId val="8175398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755520"/>
        <c:crosses val="autoZero"/>
        <c:auto val="1"/>
        <c:lblAlgn val="ctr"/>
        <c:lblOffset val="100"/>
      </c:catAx>
      <c:valAx>
        <c:axId val="81755520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81753984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</c:dispUnitsLbl>
        </c:dispUnits>
      </c:valAx>
      <c:valAx>
        <c:axId val="82056704"/>
        <c:scaling>
          <c:orientation val="minMax"/>
        </c:scaling>
        <c:axPos val="r"/>
        <c:numFmt formatCode="#,##0" sourceLinked="1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2058240"/>
        <c:crosses val="max"/>
        <c:crossBetween val="between"/>
      </c:valAx>
      <c:catAx>
        <c:axId val="82058240"/>
        <c:scaling>
          <c:orientation val="minMax"/>
        </c:scaling>
        <c:delete val="1"/>
        <c:axPos val="b"/>
        <c:numFmt formatCode="General" sourceLinked="1"/>
        <c:tickLblPos val="nextTo"/>
        <c:crossAx val="82056704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s-EC"/>
    </a:p>
  </c:txPr>
  <c:externalData r:id="rId1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8"/>
  <c:chart>
    <c:autoTitleDeleted val="1"/>
    <c:plotArea>
      <c:layout>
        <c:manualLayout>
          <c:layoutTarget val="inner"/>
          <c:xMode val="edge"/>
          <c:yMode val="edge"/>
          <c:x val="1.8572114176625201E-2"/>
          <c:y val="0.10532290010117699"/>
          <c:w val="0.96285577164675062"/>
          <c:h val="0.56357466951581303"/>
        </c:manualLayout>
      </c:layout>
      <c:barChart>
        <c:barDir val="col"/>
        <c:grouping val="stacked"/>
        <c:ser>
          <c:idx val="0"/>
          <c:order val="0"/>
          <c:tx>
            <c:strRef>
              <c:f>Población!$B$82</c:f>
              <c:strCache>
                <c:ptCount val="1"/>
                <c:pt idx="0">
                  <c:v>Femenino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Población!$G$82:$K$82</c:f>
              <c:numCache>
                <c:formatCode>_ * #,##0_ ;_ * \-#,##0_ ;_ * "-"??_ ;_ @_ </c:formatCode>
                <c:ptCount val="5"/>
                <c:pt idx="0">
                  <c:v>291277</c:v>
                </c:pt>
                <c:pt idx="1">
                  <c:v>296094</c:v>
                </c:pt>
                <c:pt idx="2">
                  <c:v>300834</c:v>
                </c:pt>
                <c:pt idx="3">
                  <c:v>305488</c:v>
                </c:pt>
                <c:pt idx="4">
                  <c:v>310059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5A-4BA8-870B-2439D8350F7A}"/>
            </c:ext>
          </c:extLst>
        </c:ser>
        <c:ser>
          <c:idx val="1"/>
          <c:order val="1"/>
          <c:tx>
            <c:strRef>
              <c:f>Población!$B$83</c:f>
              <c:strCache>
                <c:ptCount val="1"/>
                <c:pt idx="0">
                  <c:v>Masculino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Población!$G$83:$K$83</c:f>
              <c:numCache>
                <c:formatCode>_ * #,##0_ ;_ * \-#,##0_ ;_ * "-"??_ ;_ @_ </c:formatCode>
                <c:ptCount val="5"/>
                <c:pt idx="0">
                  <c:v>299206</c:v>
                </c:pt>
                <c:pt idx="1">
                  <c:v>303683</c:v>
                </c:pt>
                <c:pt idx="2">
                  <c:v>308072</c:v>
                </c:pt>
                <c:pt idx="3">
                  <c:v>312363</c:v>
                </c:pt>
                <c:pt idx="4">
                  <c:v>316567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15A-4BA8-870B-2439D8350F7A}"/>
            </c:ext>
          </c:extLst>
        </c:ser>
        <c:dLbls/>
        <c:gapWidth val="50"/>
        <c:overlap val="100"/>
        <c:axId val="82098432"/>
        <c:axId val="82108416"/>
      </c:barChart>
      <c:lineChart>
        <c:grouping val="standard"/>
        <c:ser>
          <c:idx val="2"/>
          <c:order val="2"/>
          <c:tx>
            <c:strRef>
              <c:f>Población!$B$84</c:f>
              <c:strCache>
                <c:ptCount val="1"/>
                <c:pt idx="0">
                  <c:v>Total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6">
                  <a:tint val="65000"/>
                </a:schemeClr>
              </a:solidFill>
              <a:ln w="9525">
                <a:solidFill>
                  <a:schemeClr val="accent6">
                    <a:tint val="65000"/>
                  </a:schemeClr>
                </a:solidFill>
              </a:ln>
              <a:effectLst/>
            </c:spPr>
          </c:marker>
          <c:dLbls>
            <c:numFmt formatCode="#,###,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Población!$G$84:$K$84</c:f>
              <c:numCache>
                <c:formatCode>#,##0</c:formatCode>
                <c:ptCount val="5"/>
                <c:pt idx="0">
                  <c:v>590483</c:v>
                </c:pt>
                <c:pt idx="1">
                  <c:v>599777</c:v>
                </c:pt>
                <c:pt idx="2">
                  <c:v>608906</c:v>
                </c:pt>
                <c:pt idx="3">
                  <c:v>617851</c:v>
                </c:pt>
                <c:pt idx="4">
                  <c:v>626626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15A-4BA8-870B-2439D8350F7A}"/>
            </c:ext>
          </c:extLst>
        </c:ser>
        <c:dLbls/>
        <c:marker val="1"/>
        <c:axId val="82111872"/>
        <c:axId val="82110336"/>
      </c:lineChart>
      <c:catAx>
        <c:axId val="8209843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2108416"/>
        <c:crosses val="autoZero"/>
        <c:auto val="1"/>
        <c:lblAlgn val="ctr"/>
        <c:lblOffset val="100"/>
      </c:catAx>
      <c:valAx>
        <c:axId val="82108416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82098432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</c:dispUnitsLbl>
        </c:dispUnits>
      </c:valAx>
      <c:valAx>
        <c:axId val="82110336"/>
        <c:scaling>
          <c:orientation val="minMax"/>
        </c:scaling>
        <c:axPos val="r"/>
        <c:numFmt formatCode="#,##0" sourceLinked="1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2111872"/>
        <c:crosses val="max"/>
        <c:crossBetween val="between"/>
      </c:valAx>
      <c:catAx>
        <c:axId val="82111872"/>
        <c:scaling>
          <c:orientation val="minMax"/>
        </c:scaling>
        <c:delete val="1"/>
        <c:axPos val="b"/>
        <c:numFmt formatCode="General" sourceLinked="1"/>
        <c:tickLblPos val="nextTo"/>
        <c:crossAx val="82110336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s-EC"/>
    </a:p>
  </c:txPr>
  <c:externalData r:id="rId1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4"/>
  <c:chart>
    <c:autoTitleDeleted val="1"/>
    <c:plotArea>
      <c:layout>
        <c:manualLayout>
          <c:layoutTarget val="inner"/>
          <c:xMode val="edge"/>
          <c:yMode val="edge"/>
          <c:x val="1.8572114176625201E-2"/>
          <c:y val="0.10532290010117699"/>
          <c:w val="0.96285577164675062"/>
          <c:h val="0.56357466951581303"/>
        </c:manualLayout>
      </c:layout>
      <c:barChart>
        <c:barDir val="col"/>
        <c:grouping val="stacked"/>
        <c:ser>
          <c:idx val="0"/>
          <c:order val="0"/>
          <c:tx>
            <c:strRef>
              <c:f>Población!$B$82</c:f>
              <c:strCache>
                <c:ptCount val="1"/>
                <c:pt idx="0">
                  <c:v>Femenino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Población!$G$82:$K$82</c:f>
              <c:numCache>
                <c:formatCode>_ * #,##0_ ;_ * \-#,##0_ ;_ * "-"??_ ;_ @_ </c:formatCode>
                <c:ptCount val="5"/>
                <c:pt idx="0">
                  <c:v>291277</c:v>
                </c:pt>
                <c:pt idx="1">
                  <c:v>296094</c:v>
                </c:pt>
                <c:pt idx="2">
                  <c:v>300834</c:v>
                </c:pt>
                <c:pt idx="3">
                  <c:v>305488</c:v>
                </c:pt>
                <c:pt idx="4">
                  <c:v>310059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B55-4A8A-A741-19B8B9802EF5}"/>
            </c:ext>
          </c:extLst>
        </c:ser>
        <c:ser>
          <c:idx val="1"/>
          <c:order val="1"/>
          <c:tx>
            <c:strRef>
              <c:f>Población!$B$83</c:f>
              <c:strCache>
                <c:ptCount val="1"/>
                <c:pt idx="0">
                  <c:v>Masculino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Población!$G$83:$K$83</c:f>
              <c:numCache>
                <c:formatCode>_ * #,##0_ ;_ * \-#,##0_ ;_ * "-"??_ ;_ @_ </c:formatCode>
                <c:ptCount val="5"/>
                <c:pt idx="0">
                  <c:v>299206</c:v>
                </c:pt>
                <c:pt idx="1">
                  <c:v>303683</c:v>
                </c:pt>
                <c:pt idx="2">
                  <c:v>308072</c:v>
                </c:pt>
                <c:pt idx="3">
                  <c:v>312363</c:v>
                </c:pt>
                <c:pt idx="4">
                  <c:v>316567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B55-4A8A-A741-19B8B9802EF5}"/>
            </c:ext>
          </c:extLst>
        </c:ser>
        <c:dLbls/>
        <c:gapWidth val="50"/>
        <c:overlap val="100"/>
        <c:axId val="82422400"/>
        <c:axId val="82710912"/>
      </c:barChart>
      <c:lineChart>
        <c:grouping val="standard"/>
        <c:ser>
          <c:idx val="2"/>
          <c:order val="2"/>
          <c:tx>
            <c:strRef>
              <c:f>Población!$B$84</c:f>
              <c:strCache>
                <c:ptCount val="1"/>
                <c:pt idx="0">
                  <c:v>Total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ash"/>
            <c:size val="5"/>
            <c:spPr>
              <a:solidFill>
                <a:schemeClr val="accent2">
                  <a:tint val="65000"/>
                </a:schemeClr>
              </a:solidFill>
              <a:ln w="9525">
                <a:solidFill>
                  <a:schemeClr val="accent2">
                    <a:tint val="65000"/>
                  </a:schemeClr>
                </a:solidFill>
              </a:ln>
              <a:effectLst/>
            </c:spPr>
          </c:marker>
          <c:dLbls>
            <c:numFmt formatCode="#,###,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Población!$G$11:$K$11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Población!$G$84:$K$84</c:f>
              <c:numCache>
                <c:formatCode>#,##0</c:formatCode>
                <c:ptCount val="5"/>
                <c:pt idx="0">
                  <c:v>590483</c:v>
                </c:pt>
                <c:pt idx="1">
                  <c:v>599777</c:v>
                </c:pt>
                <c:pt idx="2">
                  <c:v>608906</c:v>
                </c:pt>
                <c:pt idx="3">
                  <c:v>617851</c:v>
                </c:pt>
                <c:pt idx="4">
                  <c:v>626626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B55-4A8A-A741-19B8B9802EF5}"/>
            </c:ext>
          </c:extLst>
        </c:ser>
        <c:dLbls/>
        <c:marker val="1"/>
        <c:axId val="82714624"/>
        <c:axId val="82712832"/>
      </c:lineChart>
      <c:catAx>
        <c:axId val="8242240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2710912"/>
        <c:crosses val="autoZero"/>
        <c:auto val="1"/>
        <c:lblAlgn val="ctr"/>
        <c:lblOffset val="100"/>
      </c:catAx>
      <c:valAx>
        <c:axId val="82710912"/>
        <c:scaling>
          <c:orientation val="minMax"/>
        </c:scaling>
        <c:delete val="1"/>
        <c:axPos val="l"/>
        <c:numFmt formatCode="_ * #,##0_ ;_ * \-#,##0_ ;_ * &quot;-&quot;??_ ;_ @_ " sourceLinked="1"/>
        <c:tickLblPos val="nextTo"/>
        <c:crossAx val="82422400"/>
        <c:crosses val="autoZero"/>
        <c:crossBetween val="between"/>
        <c:dispUnits>
          <c:builtInUnit val="thousand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</c:dispUnitsLbl>
        </c:dispUnits>
      </c:valAx>
      <c:valAx>
        <c:axId val="82712832"/>
        <c:scaling>
          <c:orientation val="minMax"/>
        </c:scaling>
        <c:axPos val="r"/>
        <c:numFmt formatCode="#,##0" sourceLinked="1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2714624"/>
        <c:crosses val="max"/>
        <c:crossBetween val="between"/>
      </c:valAx>
      <c:catAx>
        <c:axId val="82714624"/>
        <c:scaling>
          <c:orientation val="minMax"/>
        </c:scaling>
        <c:delete val="1"/>
        <c:axPos val="b"/>
        <c:numFmt formatCode="General" sourceLinked="1"/>
        <c:tickLblPos val="nextTo"/>
        <c:crossAx val="82712832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s-EC"/>
    </a:p>
  </c:txPr>
  <c:externalData r:id="rId1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stacked"/>
        <c:ser>
          <c:idx val="0"/>
          <c:order val="0"/>
          <c:tx>
            <c:strRef>
              <c:f>Hoja1!$A$4</c:f>
              <c:strCache>
                <c:ptCount val="1"/>
                <c:pt idx="0">
                  <c:v>Esmeraldas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Hoja1!$B$3:$M$3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Hoja1!$B$4:$M$4</c:f>
              <c:numCache>
                <c:formatCode>#,###,</c:formatCode>
                <c:ptCount val="12"/>
                <c:pt idx="0">
                  <c:v>1535676.7600568701</c:v>
                </c:pt>
                <c:pt idx="1">
                  <c:v>1751530.8909927411</c:v>
                </c:pt>
                <c:pt idx="2">
                  <c:v>1896386.29802623</c:v>
                </c:pt>
                <c:pt idx="3">
                  <c:v>1932558.49973651</c:v>
                </c:pt>
                <c:pt idx="4">
                  <c:v>2142740.5893920599</c:v>
                </c:pt>
                <c:pt idx="5">
                  <c:v>1789097.03519444</c:v>
                </c:pt>
                <c:pt idx="6">
                  <c:v>1977460.2660664611</c:v>
                </c:pt>
                <c:pt idx="7">
                  <c:v>2144296.3452303098</c:v>
                </c:pt>
                <c:pt idx="8">
                  <c:v>2518870.3375087897</c:v>
                </c:pt>
                <c:pt idx="9">
                  <c:v>2929767.5638012267</c:v>
                </c:pt>
                <c:pt idx="10">
                  <c:v>3057392.8165398967</c:v>
                </c:pt>
                <c:pt idx="11">
                  <c:v>3194975.4932841798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DE-46F8-9941-4AE0FDD8F401}"/>
            </c:ext>
          </c:extLst>
        </c:ser>
        <c:ser>
          <c:idx val="1"/>
          <c:order val="1"/>
          <c:tx>
            <c:strRef>
              <c:f>Hoja1!$A$5</c:f>
              <c:strCache>
                <c:ptCount val="1"/>
                <c:pt idx="0">
                  <c:v>Imbabura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Hoja1!$B$3:$M$3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Hoja1!$B$5:$M$5</c:f>
              <c:numCache>
                <c:formatCode>#,###,</c:formatCode>
                <c:ptCount val="12"/>
                <c:pt idx="0">
                  <c:v>847935.35109286441</c:v>
                </c:pt>
                <c:pt idx="1">
                  <c:v>952911.78019283689</c:v>
                </c:pt>
                <c:pt idx="2">
                  <c:v>1065297.0278193001</c:v>
                </c:pt>
                <c:pt idx="3">
                  <c:v>1250897.9243450998</c:v>
                </c:pt>
                <c:pt idx="4">
                  <c:v>1530582.8182848999</c:v>
                </c:pt>
                <c:pt idx="5">
                  <c:v>1703239.8460366793</c:v>
                </c:pt>
                <c:pt idx="6">
                  <c:v>1751036.8615719301</c:v>
                </c:pt>
                <c:pt idx="7">
                  <c:v>1867284.1950499001</c:v>
                </c:pt>
                <c:pt idx="8">
                  <c:v>1877161.5282585996</c:v>
                </c:pt>
                <c:pt idx="9">
                  <c:v>1787245.3071838301</c:v>
                </c:pt>
                <c:pt idx="10">
                  <c:v>1867762.2952047999</c:v>
                </c:pt>
                <c:pt idx="11">
                  <c:v>1951811.59848902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DE-46F8-9941-4AE0FDD8F401}"/>
            </c:ext>
          </c:extLst>
        </c:ser>
        <c:ser>
          <c:idx val="2"/>
          <c:order val="2"/>
          <c:tx>
            <c:strRef>
              <c:f>Hoja1!$A$6</c:f>
              <c:strCache>
                <c:ptCount val="1"/>
                <c:pt idx="0">
                  <c:v>Sucumbíos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Hoja1!$B$3:$M$3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Hoja1!$B$6:$M$6</c:f>
              <c:numCache>
                <c:formatCode>#,###,</c:formatCode>
                <c:ptCount val="12"/>
                <c:pt idx="0">
                  <c:v>2634977.38657624</c:v>
                </c:pt>
                <c:pt idx="1">
                  <c:v>3944002.37499484</c:v>
                </c:pt>
                <c:pt idx="2">
                  <c:v>2428564.4960570857</c:v>
                </c:pt>
                <c:pt idx="3">
                  <c:v>4250696.14014115</c:v>
                </c:pt>
                <c:pt idx="4">
                  <c:v>3470682.0002859002</c:v>
                </c:pt>
                <c:pt idx="5">
                  <c:v>3021813.6858627698</c:v>
                </c:pt>
                <c:pt idx="6">
                  <c:v>3186624.7586830957</c:v>
                </c:pt>
                <c:pt idx="7">
                  <c:v>2755772.3826191947</c:v>
                </c:pt>
                <c:pt idx="8">
                  <c:v>1810650.6763924551</c:v>
                </c:pt>
                <c:pt idx="9">
                  <c:v>1604429.60418811</c:v>
                </c:pt>
                <c:pt idx="10">
                  <c:v>1674321.06461175</c:v>
                </c:pt>
                <c:pt idx="11">
                  <c:v>1749665.5125192956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DE-46F8-9941-4AE0FDD8F401}"/>
            </c:ext>
          </c:extLst>
        </c:ser>
        <c:ser>
          <c:idx val="3"/>
          <c:order val="3"/>
          <c:tx>
            <c:strRef>
              <c:f>Hoja1!$A$7</c:f>
              <c:strCache>
                <c:ptCount val="1"/>
                <c:pt idx="0">
                  <c:v>Carchi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Hoja1!$B$3:$M$3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Hoja1!$B$7:$M$7</c:f>
              <c:numCache>
                <c:formatCode>#,###,</c:formatCode>
                <c:ptCount val="12"/>
                <c:pt idx="0">
                  <c:v>329638.48574563279</c:v>
                </c:pt>
                <c:pt idx="1">
                  <c:v>378217.36390664056</c:v>
                </c:pt>
                <c:pt idx="2">
                  <c:v>440399.5189958298</c:v>
                </c:pt>
                <c:pt idx="3">
                  <c:v>469428.19590232865</c:v>
                </c:pt>
                <c:pt idx="4">
                  <c:v>527391.10374874109</c:v>
                </c:pt>
                <c:pt idx="5">
                  <c:v>573350.57994042337</c:v>
                </c:pt>
                <c:pt idx="6">
                  <c:v>571991.28090048686</c:v>
                </c:pt>
                <c:pt idx="7">
                  <c:v>657842.83918650204</c:v>
                </c:pt>
                <c:pt idx="8">
                  <c:v>703629.99417455809</c:v>
                </c:pt>
                <c:pt idx="9">
                  <c:v>661378.50425422902</c:v>
                </c:pt>
                <c:pt idx="10">
                  <c:v>690189.18528035027</c:v>
                </c:pt>
                <c:pt idx="11">
                  <c:v>721247.69861796615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04DE-46F8-9941-4AE0FDD8F401}"/>
            </c:ext>
          </c:extLst>
        </c:ser>
        <c:dLbls/>
        <c:gapWidth val="50"/>
        <c:overlap val="100"/>
        <c:axId val="82816000"/>
        <c:axId val="82842368"/>
      </c:barChart>
      <c:lineChart>
        <c:grouping val="standard"/>
        <c:ser>
          <c:idx val="4"/>
          <c:order val="4"/>
          <c:tx>
            <c:strRef>
              <c:f>Hoja1!$A$8</c:f>
              <c:strCache>
                <c:ptCount val="1"/>
              </c:strCache>
            </c:strRef>
          </c:tx>
          <c:spPr>
            <a:ln w="28575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Hoja1!$B$3:$M$3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Hoja1!$B$8:$M$8</c:f>
              <c:numCache>
                <c:formatCode>#,###,</c:formatCode>
                <c:ptCount val="12"/>
                <c:pt idx="0">
                  <c:v>5348227.9834716124</c:v>
                </c:pt>
                <c:pt idx="1">
                  <c:v>7026662.4100870593</c:v>
                </c:pt>
                <c:pt idx="2">
                  <c:v>5830647.3408984505</c:v>
                </c:pt>
                <c:pt idx="3">
                  <c:v>7903580.7601250904</c:v>
                </c:pt>
                <c:pt idx="4">
                  <c:v>7671396.5117116095</c:v>
                </c:pt>
                <c:pt idx="5">
                  <c:v>7087501.1470343005</c:v>
                </c:pt>
                <c:pt idx="6">
                  <c:v>7487113.1672219597</c:v>
                </c:pt>
                <c:pt idx="7">
                  <c:v>7425195.7620859006</c:v>
                </c:pt>
                <c:pt idx="8">
                  <c:v>6910312.5363343954</c:v>
                </c:pt>
                <c:pt idx="9">
                  <c:v>6982820.9794274</c:v>
                </c:pt>
                <c:pt idx="10">
                  <c:v>7289665.3616367998</c:v>
                </c:pt>
                <c:pt idx="11">
                  <c:v>7617700.3029104397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04DE-46F8-9941-4AE0FDD8F401}"/>
            </c:ext>
          </c:extLst>
        </c:ser>
        <c:dLbls/>
        <c:marker val="1"/>
        <c:axId val="82816000"/>
        <c:axId val="82842368"/>
      </c:lineChart>
      <c:catAx>
        <c:axId val="8281600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2842368"/>
        <c:crosses val="autoZero"/>
        <c:auto val="1"/>
        <c:lblAlgn val="ctr"/>
        <c:lblOffset val="100"/>
      </c:catAx>
      <c:valAx>
        <c:axId val="82842368"/>
        <c:scaling>
          <c:orientation val="minMax"/>
        </c:scaling>
        <c:delete val="1"/>
        <c:axPos val="l"/>
        <c:numFmt formatCode="#,###," sourceLinked="1"/>
        <c:majorTickMark val="none"/>
        <c:tickLblPos val="nextTo"/>
        <c:crossAx val="82816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5195569475031495E-2"/>
          <c:y val="0.8948887441257215"/>
          <c:w val="0.88628405687873402"/>
          <c:h val="8.0179417622359681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es-EC"/>
    </a:p>
  </c:txPr>
  <c:externalData r:id="rId1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213648293963259"/>
          <c:y val="5.0925925925925923E-2"/>
          <c:w val="0.82603718285214356"/>
          <c:h val="0.58316572320728799"/>
        </c:manualLayout>
      </c:layout>
      <c:barChart>
        <c:barDir val="bar"/>
        <c:grouping val="stacked"/>
        <c:ser>
          <c:idx val="0"/>
          <c:order val="0"/>
          <c:tx>
            <c:strRef>
              <c:f>'VAB actividad'!$B$4</c:f>
              <c:strCache>
                <c:ptCount val="1"/>
                <c:pt idx="0">
                  <c:v>Agricultura, ganaderia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actividad'!$C$3:$E$3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actividad'!$C$4:$E$4</c:f>
              <c:numCache>
                <c:formatCode>0%</c:formatCode>
                <c:ptCount val="3"/>
                <c:pt idx="0">
                  <c:v>0.30357939250649935</c:v>
                </c:pt>
                <c:pt idx="1">
                  <c:v>0.26828766121601022</c:v>
                </c:pt>
                <c:pt idx="2">
                  <c:v>0.28017524847866576</c:v>
                </c:pt>
              </c:numCache>
            </c:numRef>
          </c:val>
        </c:ser>
        <c:ser>
          <c:idx val="1"/>
          <c:order val="1"/>
          <c:tx>
            <c:strRef>
              <c:f>'VAB actividad'!$B$5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actividad'!$C$3:$E$3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actividad'!$C$5:$E$5</c:f>
              <c:numCache>
                <c:formatCode>0%</c:formatCode>
                <c:ptCount val="3"/>
                <c:pt idx="0">
                  <c:v>0.12621684217237308</c:v>
                </c:pt>
                <c:pt idx="1">
                  <c:v>0.15382809129698374</c:v>
                </c:pt>
                <c:pt idx="2">
                  <c:v>0.14700650972525492</c:v>
                </c:pt>
              </c:numCache>
            </c:numRef>
          </c:val>
        </c:ser>
        <c:ser>
          <c:idx val="2"/>
          <c:order val="2"/>
          <c:tx>
            <c:strRef>
              <c:f>'VAB actividad'!$B$6</c:f>
              <c:strCache>
                <c:ptCount val="1"/>
                <c:pt idx="0">
                  <c:v>Enseñanza  y salud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actividad'!$C$3:$E$3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actividad'!$C$6:$E$6</c:f>
              <c:numCache>
                <c:formatCode>0%</c:formatCode>
                <c:ptCount val="3"/>
                <c:pt idx="0">
                  <c:v>0.11853712861181596</c:v>
                </c:pt>
                <c:pt idx="1">
                  <c:v>0.11086463024490492</c:v>
                </c:pt>
                <c:pt idx="2">
                  <c:v>0.10924070293367255</c:v>
                </c:pt>
              </c:numCache>
            </c:numRef>
          </c:val>
        </c:ser>
        <c:ser>
          <c:idx val="3"/>
          <c:order val="3"/>
          <c:tx>
            <c:strRef>
              <c:f>'VAB actividad'!$B$7</c:f>
              <c:strCache>
                <c:ptCount val="1"/>
                <c:pt idx="0">
                  <c:v>Construcción</c:v>
                </c:pt>
              </c:strCache>
            </c:strRef>
          </c:tx>
          <c:spPr>
            <a:solidFill>
              <a:srgbClr val="7F6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actividad'!$C$3:$E$3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actividad'!$C$7:$E$7</c:f>
              <c:numCache>
                <c:formatCode>0%</c:formatCode>
                <c:ptCount val="3"/>
                <c:pt idx="0">
                  <c:v>0.10363352812330009</c:v>
                </c:pt>
                <c:pt idx="1">
                  <c:v>0.10861690508438079</c:v>
                </c:pt>
                <c:pt idx="2">
                  <c:v>0.10831717418575786</c:v>
                </c:pt>
              </c:numCache>
            </c:numRef>
          </c:val>
        </c:ser>
        <c:ser>
          <c:idx val="4"/>
          <c:order val="4"/>
          <c:tx>
            <c:strRef>
              <c:f>'VAB actividad'!$B$8</c:f>
              <c:strCache>
                <c:ptCount val="1"/>
                <c:pt idx="0">
                  <c:v>Administración pública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actividad'!$C$3:$E$3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actividad'!$C$8:$E$8</c:f>
              <c:numCache>
                <c:formatCode>0%</c:formatCode>
                <c:ptCount val="3"/>
                <c:pt idx="0">
                  <c:v>9.8771495870330767E-2</c:v>
                </c:pt>
                <c:pt idx="1">
                  <c:v>0.10083561042071312</c:v>
                </c:pt>
                <c:pt idx="2">
                  <c:v>9.9961700660992664E-2</c:v>
                </c:pt>
              </c:numCache>
            </c:numRef>
          </c:val>
        </c:ser>
        <c:ser>
          <c:idx val="6"/>
          <c:order val="5"/>
          <c:tx>
            <c:strRef>
              <c:f>'VAB actividad'!$B$9</c:f>
              <c:strCache>
                <c:ptCount val="1"/>
                <c:pt idx="0">
                  <c:v>Otros Servicios</c:v>
                </c:pt>
              </c:strCache>
            </c:strRef>
          </c:tx>
          <c:spPr>
            <a:solidFill>
              <a:sysClr val="window" lastClr="FFFFFF">
                <a:lumMod val="50000"/>
              </a:sys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actividad'!$C$3:$E$3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actividad'!$C$9:$E$9</c:f>
              <c:numCache>
                <c:formatCode>0%</c:formatCode>
                <c:ptCount val="3"/>
                <c:pt idx="0">
                  <c:v>0.24926161271568348</c:v>
                </c:pt>
                <c:pt idx="1">
                  <c:v>0.25756710173700958</c:v>
                </c:pt>
                <c:pt idx="2">
                  <c:v>0.25529866401565748</c:v>
                </c:pt>
              </c:numCache>
            </c:numRef>
          </c:val>
        </c:ser>
        <c:dLbls/>
        <c:gapWidth val="50"/>
        <c:overlap val="100"/>
        <c:axId val="85273216"/>
        <c:axId val="85340544"/>
      </c:barChart>
      <c:catAx>
        <c:axId val="85273216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5340544"/>
        <c:crosses val="autoZero"/>
        <c:auto val="1"/>
        <c:lblAlgn val="ctr"/>
        <c:lblOffset val="100"/>
      </c:catAx>
      <c:valAx>
        <c:axId val="85340544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85273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5790463692038534E-2"/>
          <c:y val="0.6220581597990098"/>
          <c:w val="0.95008552055993001"/>
          <c:h val="0.27439274432337196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es-EC"/>
    </a:p>
  </c:txPr>
  <c:externalData r:id="rId2"/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313451443569552"/>
          <c:y val="5.7428940568475445E-2"/>
          <c:w val="0.83630993000874965"/>
          <c:h val="0.58365051679586566"/>
        </c:manualLayout>
      </c:layout>
      <c:barChart>
        <c:barDir val="bar"/>
        <c:grouping val="stacked"/>
        <c:ser>
          <c:idx val="0"/>
          <c:order val="0"/>
          <c:tx>
            <c:strRef>
              <c:f>'VAB actividad'!$H$4</c:f>
              <c:strCache>
                <c:ptCount val="1"/>
                <c:pt idx="0">
                  <c:v>Construcción</c:v>
                </c:pt>
              </c:strCache>
            </c:strRef>
          </c:tx>
          <c:spPr>
            <a:solidFill>
              <a:srgbClr val="7F6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actividad'!$I$3:$K$3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actividad'!$I$4:$K$4</c:f>
              <c:numCache>
                <c:formatCode>0%</c:formatCode>
                <c:ptCount val="3"/>
                <c:pt idx="0">
                  <c:v>0.17570142249505621</c:v>
                </c:pt>
                <c:pt idx="1">
                  <c:v>0.17954598315562376</c:v>
                </c:pt>
                <c:pt idx="2">
                  <c:v>0.17873245230567444</c:v>
                </c:pt>
              </c:numCache>
            </c:numRef>
          </c:val>
        </c:ser>
        <c:ser>
          <c:idx val="1"/>
          <c:order val="1"/>
          <c:tx>
            <c:strRef>
              <c:f>'VAB actividad'!$H$5</c:f>
              <c:strCache>
                <c:ptCount val="1"/>
                <c:pt idx="0">
                  <c:v>Enseñanza  y salud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actividad'!$I$3:$K$3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actividad'!$I$5:$K$5</c:f>
              <c:numCache>
                <c:formatCode>0%</c:formatCode>
                <c:ptCount val="3"/>
                <c:pt idx="0">
                  <c:v>0.13652627178345753</c:v>
                </c:pt>
                <c:pt idx="1">
                  <c:v>0.12564298532943646</c:v>
                </c:pt>
                <c:pt idx="2">
                  <c:v>0.12624269730527179</c:v>
                </c:pt>
              </c:numCache>
            </c:numRef>
          </c:val>
        </c:ser>
        <c:ser>
          <c:idx val="2"/>
          <c:order val="2"/>
          <c:tx>
            <c:strRef>
              <c:f>'VAB actividad'!$H$6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actividad'!$I$3:$K$3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actividad'!$I$6:$K$6</c:f>
              <c:numCache>
                <c:formatCode>0%</c:formatCode>
                <c:ptCount val="3"/>
                <c:pt idx="0">
                  <c:v>0.13604075108613142</c:v>
                </c:pt>
                <c:pt idx="1">
                  <c:v>0.13878587783798371</c:v>
                </c:pt>
                <c:pt idx="2">
                  <c:v>0.13816397949431508</c:v>
                </c:pt>
              </c:numCache>
            </c:numRef>
          </c:val>
        </c:ser>
        <c:ser>
          <c:idx val="3"/>
          <c:order val="3"/>
          <c:tx>
            <c:strRef>
              <c:f>'VAB actividad'!$H$7</c:f>
              <c:strCache>
                <c:ptCount val="1"/>
                <c:pt idx="0">
                  <c:v>Manufactura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actividad'!$I$3:$K$3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actividad'!$I$7:$K$7</c:f>
              <c:numCache>
                <c:formatCode>0%</c:formatCode>
                <c:ptCount val="3"/>
                <c:pt idx="0">
                  <c:v>0.12709341500632812</c:v>
                </c:pt>
                <c:pt idx="1">
                  <c:v>0.11892670553347275</c:v>
                </c:pt>
                <c:pt idx="2">
                  <c:v>0.11912191306513263</c:v>
                </c:pt>
              </c:numCache>
            </c:numRef>
          </c:val>
        </c:ser>
        <c:ser>
          <c:idx val="4"/>
          <c:order val="4"/>
          <c:tx>
            <c:strRef>
              <c:f>'VAB actividad'!$H$8</c:f>
              <c:strCache>
                <c:ptCount val="1"/>
                <c:pt idx="0">
                  <c:v>Transporte</c:v>
                </c:pt>
              </c:strCache>
            </c:strRef>
          </c:tx>
          <c:spPr>
            <a:solidFill>
              <a:srgbClr val="BF9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actividad'!$I$3:$K$3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actividad'!$I$8:$K$8</c:f>
              <c:numCache>
                <c:formatCode>0%</c:formatCode>
                <c:ptCount val="3"/>
                <c:pt idx="0">
                  <c:v>7.7586748828712512E-2</c:v>
                </c:pt>
                <c:pt idx="1">
                  <c:v>6.9568915055247163E-2</c:v>
                </c:pt>
                <c:pt idx="2">
                  <c:v>7.0734974882998888E-2</c:v>
                </c:pt>
              </c:numCache>
            </c:numRef>
          </c:val>
        </c:ser>
        <c:ser>
          <c:idx val="7"/>
          <c:order val="5"/>
          <c:tx>
            <c:strRef>
              <c:f>'VAB actividad'!$H$9</c:f>
              <c:strCache>
                <c:ptCount val="1"/>
                <c:pt idx="0">
                  <c:v>Otros Servicios</c:v>
                </c:pt>
              </c:strCache>
            </c:strRef>
          </c:tx>
          <c:spPr>
            <a:solidFill>
              <a:sysClr val="window" lastClr="FFFFFF">
                <a:lumMod val="50000"/>
              </a:sys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actividad'!$I$3:$K$3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actividad'!$I$9:$K$9</c:f>
              <c:numCache>
                <c:formatCode>0%</c:formatCode>
                <c:ptCount val="3"/>
                <c:pt idx="0">
                  <c:v>0.34705139080031716</c:v>
                </c:pt>
                <c:pt idx="1">
                  <c:v>0.36752953308824404</c:v>
                </c:pt>
                <c:pt idx="2">
                  <c:v>0.36700387577344795</c:v>
                </c:pt>
              </c:numCache>
            </c:numRef>
          </c:val>
        </c:ser>
        <c:dLbls/>
        <c:gapWidth val="50"/>
        <c:overlap val="100"/>
        <c:axId val="87156608"/>
        <c:axId val="87158144"/>
      </c:barChart>
      <c:catAx>
        <c:axId val="87156608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7158144"/>
        <c:crosses val="autoZero"/>
        <c:auto val="1"/>
        <c:lblAlgn val="ctr"/>
        <c:lblOffset val="100"/>
      </c:catAx>
      <c:valAx>
        <c:axId val="87158144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8715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412379702537231E-2"/>
          <c:y val="0.67080640379909373"/>
          <c:w val="0.93341885389326329"/>
          <c:h val="0.22362600301028387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s-EC"/>
    </a:p>
  </c:tx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18"/>
  <c:chart>
    <c:autoTitleDeleted val="1"/>
    <c:plotArea>
      <c:layout>
        <c:manualLayout>
          <c:layoutTarget val="inner"/>
          <c:xMode val="edge"/>
          <c:yMode val="edge"/>
          <c:x val="3.2358713630116206E-2"/>
          <c:y val="3.9070981923289942E-2"/>
          <c:w val="0.87981049223100594"/>
          <c:h val="0.85037020984069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explosion val="4"/>
          <c:cat>
            <c:strRef>
              <c:f>Hoja1!$A$2:$A$6</c:f>
              <c:strCache>
                <c:ptCount val="5"/>
                <c:pt idx="0">
                  <c:v>1er trim.</c:v>
                </c:pt>
                <c:pt idx="1">
                  <c:v>2do trim.</c:v>
                </c:pt>
                <c:pt idx="2">
                  <c:v>3er trim.</c:v>
                </c:pt>
                <c:pt idx="3">
                  <c:v>4to trim.</c:v>
                </c:pt>
                <c:pt idx="4">
                  <c:v>4to trim.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886-42AD-820A-42478B5F1CA2}"/>
            </c:ext>
          </c:extLst>
        </c:ser>
        <c:dLbls/>
        <c:firstSliceAng val="0"/>
        <c:holeSize val="50"/>
      </c:doughnutChart>
    </c:plotArea>
    <c:plotVisOnly val="1"/>
    <c:dispBlanksAs val="zero"/>
  </c:chart>
  <c:txPr>
    <a:bodyPr/>
    <a:lstStyle/>
    <a:p>
      <a:pPr>
        <a:defRPr sz="1800"/>
      </a:pPr>
      <a:endParaRPr lang="es-EC"/>
    </a:p>
  </c:txPr>
  <c:externalData r:id="rId1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313451443569552"/>
          <c:y val="3.2644730864115318E-2"/>
          <c:w val="0.83630993000874965"/>
          <c:h val="0.61031380711462369"/>
        </c:manualLayout>
      </c:layout>
      <c:barChart>
        <c:barDir val="bar"/>
        <c:grouping val="stacked"/>
        <c:ser>
          <c:idx val="0"/>
          <c:order val="0"/>
          <c:tx>
            <c:strRef>
              <c:f>'VAB actividad'!$N$4</c:f>
              <c:strCache>
                <c:ptCount val="1"/>
                <c:pt idx="0">
                  <c:v>Agricultura, ganaderia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actividad'!$O$3:$Q$3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actividad'!$O$4:$Q$4</c:f>
              <c:numCache>
                <c:formatCode>0%</c:formatCode>
                <c:ptCount val="3"/>
                <c:pt idx="0">
                  <c:v>0.27056514697063844</c:v>
                </c:pt>
                <c:pt idx="1">
                  <c:v>0.28093348690246173</c:v>
                </c:pt>
                <c:pt idx="2">
                  <c:v>0.27574931693654875</c:v>
                </c:pt>
              </c:numCache>
            </c:numRef>
          </c:val>
        </c:ser>
        <c:ser>
          <c:idx val="1"/>
          <c:order val="1"/>
          <c:tx>
            <c:strRef>
              <c:f>'VAB actividad'!$N$5</c:f>
              <c:strCache>
                <c:ptCount val="1"/>
                <c:pt idx="0">
                  <c:v>Manufactura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actividad'!$O$3:$Q$3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actividad'!$O$5:$Q$5</c:f>
              <c:numCache>
                <c:formatCode>0%</c:formatCode>
                <c:ptCount val="3"/>
                <c:pt idx="0">
                  <c:v>0.26388448763794758</c:v>
                </c:pt>
                <c:pt idx="1">
                  <c:v>0.23126891994836091</c:v>
                </c:pt>
                <c:pt idx="2">
                  <c:v>0.24757670379315155</c:v>
                </c:pt>
              </c:numCache>
            </c:numRef>
          </c:val>
        </c:ser>
        <c:ser>
          <c:idx val="2"/>
          <c:order val="2"/>
          <c:tx>
            <c:strRef>
              <c:f>'VAB actividad'!$N$6</c:f>
              <c:strCache>
                <c:ptCount val="1"/>
                <c:pt idx="0">
                  <c:v>Enseñanza  y salud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actividad'!$O$3:$Q$3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actividad'!$O$6:$Q$6</c:f>
              <c:numCache>
                <c:formatCode>0%</c:formatCode>
                <c:ptCount val="3"/>
                <c:pt idx="0">
                  <c:v>0.10380155362753421</c:v>
                </c:pt>
                <c:pt idx="1">
                  <c:v>0.10741683671541202</c:v>
                </c:pt>
                <c:pt idx="2">
                  <c:v>0.10560919517147312</c:v>
                </c:pt>
              </c:numCache>
            </c:numRef>
          </c:val>
        </c:ser>
        <c:ser>
          <c:idx val="3"/>
          <c:order val="3"/>
          <c:tx>
            <c:strRef>
              <c:f>'VAB actividad'!$N$7</c:f>
              <c:strCache>
                <c:ptCount val="1"/>
                <c:pt idx="0">
                  <c:v>Construcción</c:v>
                </c:pt>
              </c:strCache>
            </c:strRef>
          </c:tx>
          <c:spPr>
            <a:solidFill>
              <a:srgbClr val="7F6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actividad'!$O$3:$Q$3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actividad'!$O$7:$Q$7</c:f>
              <c:numCache>
                <c:formatCode>0%</c:formatCode>
                <c:ptCount val="3"/>
                <c:pt idx="0">
                  <c:v>9.9321231621861739E-2</c:v>
                </c:pt>
                <c:pt idx="1">
                  <c:v>0.10552334430884229</c:v>
                </c:pt>
                <c:pt idx="2">
                  <c:v>0.10242228796535274</c:v>
                </c:pt>
              </c:numCache>
            </c:numRef>
          </c:val>
        </c:ser>
        <c:ser>
          <c:idx val="4"/>
          <c:order val="4"/>
          <c:tx>
            <c:strRef>
              <c:f>'VAB actividad'!$N$8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actividad'!$O$3:$Q$3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actividad'!$O$8:$Q$8</c:f>
              <c:numCache>
                <c:formatCode>0%</c:formatCode>
                <c:ptCount val="3"/>
                <c:pt idx="0">
                  <c:v>7.6002871567925789E-2</c:v>
                </c:pt>
                <c:pt idx="1">
                  <c:v>8.5503724412638052E-2</c:v>
                </c:pt>
                <c:pt idx="2">
                  <c:v>8.0753297990282913E-2</c:v>
                </c:pt>
              </c:numCache>
            </c:numRef>
          </c:val>
        </c:ser>
        <c:ser>
          <c:idx val="6"/>
          <c:order val="5"/>
          <c:tx>
            <c:strRef>
              <c:f>'VAB actividad'!$N$9</c:f>
              <c:strCache>
                <c:ptCount val="1"/>
                <c:pt idx="0">
                  <c:v>Otros Servicios</c:v>
                </c:pt>
              </c:strCache>
            </c:strRef>
          </c:tx>
          <c:spPr>
            <a:solidFill>
              <a:sysClr val="window" lastClr="FFFFFF">
                <a:lumMod val="50000"/>
              </a:sys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actividad'!$O$3:$Q$3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actividad'!$O$9:$Q$9</c:f>
              <c:numCache>
                <c:formatCode>0%</c:formatCode>
                <c:ptCount val="3"/>
                <c:pt idx="0">
                  <c:v>0.18642470857409943</c:v>
                </c:pt>
                <c:pt idx="1">
                  <c:v>0.18935368771228794</c:v>
                </c:pt>
                <c:pt idx="2">
                  <c:v>0.18788919814319444</c:v>
                </c:pt>
              </c:numCache>
            </c:numRef>
          </c:val>
        </c:ser>
        <c:dLbls/>
        <c:gapWidth val="50"/>
        <c:overlap val="100"/>
        <c:axId val="87848064"/>
        <c:axId val="87849600"/>
      </c:barChart>
      <c:catAx>
        <c:axId val="87848064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7849600"/>
        <c:crosses val="autoZero"/>
        <c:auto val="1"/>
        <c:lblAlgn val="ctr"/>
        <c:lblOffset val="100"/>
      </c:catAx>
      <c:valAx>
        <c:axId val="87849600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8784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3013560804899767E-2"/>
          <c:y val="0.66860215951772373"/>
          <c:w val="0.90008398950130719"/>
          <c:h val="0.21058191522951517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es-EC"/>
    </a:p>
  </c:txPr>
  <c:externalData r:id="rId2"/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313451443569552"/>
          <c:y val="3.2644730864115318E-2"/>
          <c:w val="0.83630993000874965"/>
          <c:h val="0.61031380711462369"/>
        </c:manualLayout>
      </c:layout>
      <c:barChart>
        <c:barDir val="bar"/>
        <c:grouping val="stacked"/>
        <c:ser>
          <c:idx val="0"/>
          <c:order val="0"/>
          <c:tx>
            <c:strRef>
              <c:f>'VAB actividad'!$T$4</c:f>
              <c:strCache>
                <c:ptCount val="1"/>
                <c:pt idx="0">
                  <c:v>Petróleo y minas</c:v>
                </c:pt>
              </c:strCache>
            </c:strRef>
          </c:tx>
          <c:spPr>
            <a:solidFill>
              <a:sysClr val="windowText" lastClr="000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actividad'!$U$3:$W$3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actividad'!$U$4:$W$4</c:f>
              <c:numCache>
                <c:formatCode>0%</c:formatCode>
                <c:ptCount val="3"/>
                <c:pt idx="0">
                  <c:v>0.51697442884719802</c:v>
                </c:pt>
                <c:pt idx="1">
                  <c:v>0.5254951669518505</c:v>
                </c:pt>
                <c:pt idx="2">
                  <c:v>0.52123479789952443</c:v>
                </c:pt>
              </c:numCache>
            </c:numRef>
          </c:val>
        </c:ser>
        <c:ser>
          <c:idx val="1"/>
          <c:order val="1"/>
          <c:tx>
            <c:strRef>
              <c:f>'VAB actividad'!$T$5</c:f>
              <c:strCache>
                <c:ptCount val="1"/>
                <c:pt idx="0">
                  <c:v>Manufactura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actividad'!$U$3:$W$3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actividad'!$U$5:$W$5</c:f>
              <c:numCache>
                <c:formatCode>0%</c:formatCode>
                <c:ptCount val="3"/>
                <c:pt idx="0">
                  <c:v>9.0114016047512943E-2</c:v>
                </c:pt>
                <c:pt idx="1">
                  <c:v>8.648537142358563E-2</c:v>
                </c:pt>
                <c:pt idx="2">
                  <c:v>8.8299693735549564E-2</c:v>
                </c:pt>
              </c:numCache>
            </c:numRef>
          </c:val>
        </c:ser>
        <c:ser>
          <c:idx val="2"/>
          <c:order val="2"/>
          <c:tx>
            <c:strRef>
              <c:f>'VAB actividad'!$T$6</c:f>
              <c:strCache>
                <c:ptCount val="1"/>
                <c:pt idx="0">
                  <c:v>Agricultura, ganaderia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actividad'!$U$3:$W$3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actividad'!$U$6:$W$6</c:f>
              <c:numCache>
                <c:formatCode>0%</c:formatCode>
                <c:ptCount val="3"/>
                <c:pt idx="0">
                  <c:v>7.7615652484619629E-2</c:v>
                </c:pt>
                <c:pt idx="1">
                  <c:v>7.2744171553860537E-2</c:v>
                </c:pt>
                <c:pt idx="2">
                  <c:v>7.5179912019240083E-2</c:v>
                </c:pt>
              </c:numCache>
            </c:numRef>
          </c:val>
        </c:ser>
        <c:ser>
          <c:idx val="3"/>
          <c:order val="3"/>
          <c:tx>
            <c:strRef>
              <c:f>'VAB actividad'!$T$7</c:f>
              <c:strCache>
                <c:ptCount val="1"/>
                <c:pt idx="0">
                  <c:v>Construcción</c:v>
                </c:pt>
              </c:strCache>
            </c:strRef>
          </c:tx>
          <c:spPr>
            <a:solidFill>
              <a:srgbClr val="7F6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actividad'!$U$3:$W$3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actividad'!$U$7:$W$7</c:f>
              <c:numCache>
                <c:formatCode>0%</c:formatCode>
                <c:ptCount val="3"/>
                <c:pt idx="0">
                  <c:v>6.5635117928206504E-2</c:v>
                </c:pt>
                <c:pt idx="1">
                  <c:v>6.1690870468912876E-2</c:v>
                </c:pt>
                <c:pt idx="2">
                  <c:v>6.3662994198559711E-2</c:v>
                </c:pt>
              </c:numCache>
            </c:numRef>
          </c:val>
        </c:ser>
        <c:ser>
          <c:idx val="4"/>
          <c:order val="4"/>
          <c:tx>
            <c:strRef>
              <c:f>'VAB actividad'!$T$8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actividad'!$U$3:$W$3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actividad'!$U$8:$W$8</c:f>
              <c:numCache>
                <c:formatCode>0%</c:formatCode>
                <c:ptCount val="3"/>
                <c:pt idx="0">
                  <c:v>5.9151132852449932E-2</c:v>
                </c:pt>
                <c:pt idx="1">
                  <c:v>6.4161932900522134E-2</c:v>
                </c:pt>
                <c:pt idx="2">
                  <c:v>6.165653287648571E-2</c:v>
                </c:pt>
              </c:numCache>
            </c:numRef>
          </c:val>
        </c:ser>
        <c:ser>
          <c:idx val="6"/>
          <c:order val="5"/>
          <c:tx>
            <c:strRef>
              <c:f>'VAB actividad'!$T$9</c:f>
              <c:strCache>
                <c:ptCount val="1"/>
                <c:pt idx="0">
                  <c:v>Otros Servicios</c:v>
                </c:pt>
              </c:strCache>
            </c:strRef>
          </c:tx>
          <c:spPr>
            <a:solidFill>
              <a:sysClr val="window" lastClr="FFFFFF">
                <a:lumMod val="50000"/>
              </a:sys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'VAB actividad'!$U$3:$W$3</c:f>
              <c:strCache>
                <c:ptCount val="3"/>
                <c:pt idx="0">
                  <c:v>2016</c:v>
                </c:pt>
                <c:pt idx="1">
                  <c:v>2017*</c:v>
                </c:pt>
                <c:pt idx="2">
                  <c:v>2018*</c:v>
                </c:pt>
              </c:strCache>
            </c:strRef>
          </c:cat>
          <c:val>
            <c:numRef>
              <c:f>'VAB actividad'!$U$9:$W$9</c:f>
              <c:numCache>
                <c:formatCode>0%</c:formatCode>
                <c:ptCount val="3"/>
                <c:pt idx="0">
                  <c:v>0.19050965184001314</c:v>
                </c:pt>
                <c:pt idx="1">
                  <c:v>0.18942248670127096</c:v>
                </c:pt>
                <c:pt idx="2">
                  <c:v>0.18996606927064091</c:v>
                </c:pt>
              </c:numCache>
            </c:numRef>
          </c:val>
        </c:ser>
        <c:dLbls/>
        <c:gapWidth val="50"/>
        <c:overlap val="100"/>
        <c:axId val="88134016"/>
        <c:axId val="88135552"/>
      </c:barChart>
      <c:catAx>
        <c:axId val="88134016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8135552"/>
        <c:crosses val="autoZero"/>
        <c:auto val="1"/>
        <c:lblAlgn val="ctr"/>
        <c:lblOffset val="100"/>
      </c:catAx>
      <c:valAx>
        <c:axId val="88135552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88134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833333333333332"/>
          <c:y val="0.68720949884554605"/>
          <c:w val="0.86944444444444924"/>
          <c:h val="0.20059029514018525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es-EC"/>
    </a:p>
  </c:txPr>
  <c:externalData r:id="rId2"/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3429176049378001E-2"/>
          <c:y val="0"/>
          <c:w val="0.953141647901244"/>
          <c:h val="0.79595654709827901"/>
        </c:manualLayout>
      </c:layout>
      <c:barChart>
        <c:barDir val="col"/>
        <c:grouping val="stacked"/>
        <c:ser>
          <c:idx val="0"/>
          <c:order val="0"/>
          <c:tx>
            <c:strRef>
              <c:f>Ventas!$B$3</c:f>
              <c:strCache>
                <c:ptCount val="1"/>
                <c:pt idx="0">
                  <c:v>Esmeraldas</c:v>
                </c:pt>
              </c:strCache>
            </c:strRef>
          </c:tx>
          <c:spPr>
            <a:solidFill>
              <a:srgbClr val="70AD47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Ventas!$C$2:$N$2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Ventas!$C$3:$N$3</c:f>
              <c:numCache>
                <c:formatCode>#,##0,,</c:formatCode>
                <c:ptCount val="12"/>
                <c:pt idx="0">
                  <c:v>195850011.414765</c:v>
                </c:pt>
                <c:pt idx="1">
                  <c:v>304939298.83254999</c:v>
                </c:pt>
                <c:pt idx="2">
                  <c:v>587285435.99999893</c:v>
                </c:pt>
                <c:pt idx="3">
                  <c:v>610376424.00000095</c:v>
                </c:pt>
                <c:pt idx="4">
                  <c:v>791094837.125</c:v>
                </c:pt>
                <c:pt idx="5">
                  <c:v>813840019.25</c:v>
                </c:pt>
                <c:pt idx="6">
                  <c:v>1178789110.8281186</c:v>
                </c:pt>
                <c:pt idx="7">
                  <c:v>889375182.76366997</c:v>
                </c:pt>
                <c:pt idx="8">
                  <c:v>1474185122.9370701</c:v>
                </c:pt>
                <c:pt idx="9">
                  <c:v>1415893461.75616</c:v>
                </c:pt>
                <c:pt idx="10">
                  <c:v>1534321276.7636511</c:v>
                </c:pt>
                <c:pt idx="11">
                  <c:v>1709285150.0312996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75F-427F-AED2-045D07A1E6FD}"/>
            </c:ext>
          </c:extLst>
        </c:ser>
        <c:ser>
          <c:idx val="1"/>
          <c:order val="1"/>
          <c:tx>
            <c:strRef>
              <c:f>Ventas!$B$4</c:f>
              <c:strCache>
                <c:ptCount val="1"/>
                <c:pt idx="0">
                  <c:v>Imbabura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Ventas!$C$2:$N$2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Ventas!$C$4:$N$4</c:f>
              <c:numCache>
                <c:formatCode>#,##0,,</c:formatCode>
                <c:ptCount val="12"/>
                <c:pt idx="0">
                  <c:v>271736690.88012701</c:v>
                </c:pt>
                <c:pt idx="1">
                  <c:v>383314454.11456627</c:v>
                </c:pt>
                <c:pt idx="2">
                  <c:v>817673691.00000095</c:v>
                </c:pt>
                <c:pt idx="3">
                  <c:v>904916440.99999702</c:v>
                </c:pt>
                <c:pt idx="4">
                  <c:v>1064028140</c:v>
                </c:pt>
                <c:pt idx="5">
                  <c:v>1152763959</c:v>
                </c:pt>
                <c:pt idx="6">
                  <c:v>1317132928.4882801</c:v>
                </c:pt>
                <c:pt idx="7">
                  <c:v>1399470797.7702</c:v>
                </c:pt>
                <c:pt idx="8">
                  <c:v>1555604932.9743199</c:v>
                </c:pt>
                <c:pt idx="9">
                  <c:v>1399101115.21314</c:v>
                </c:pt>
                <c:pt idx="10">
                  <c:v>1607791891.28175</c:v>
                </c:pt>
                <c:pt idx="11">
                  <c:v>1697279061.5157201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75F-427F-AED2-045D07A1E6FD}"/>
            </c:ext>
          </c:extLst>
        </c:ser>
        <c:ser>
          <c:idx val="2"/>
          <c:order val="2"/>
          <c:tx>
            <c:strRef>
              <c:f>Ventas!$B$5</c:f>
              <c:strCache>
                <c:ptCount val="1"/>
                <c:pt idx="0">
                  <c:v>Sucumbíos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Ventas!$C$2:$N$2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Ventas!$C$5:$N$5</c:f>
              <c:numCache>
                <c:formatCode>#,##0,,</c:formatCode>
                <c:ptCount val="12"/>
                <c:pt idx="0">
                  <c:v>81644739.507812172</c:v>
                </c:pt>
                <c:pt idx="1">
                  <c:v>120102050.586182</c:v>
                </c:pt>
                <c:pt idx="2">
                  <c:v>289175632.08001697</c:v>
                </c:pt>
                <c:pt idx="3">
                  <c:v>323460770.64999402</c:v>
                </c:pt>
                <c:pt idx="4">
                  <c:v>431233451.21002197</c:v>
                </c:pt>
                <c:pt idx="5">
                  <c:v>518620557.73321319</c:v>
                </c:pt>
                <c:pt idx="6">
                  <c:v>584403728.52594101</c:v>
                </c:pt>
                <c:pt idx="7">
                  <c:v>671824232.54851997</c:v>
                </c:pt>
                <c:pt idx="8">
                  <c:v>539564553.85664999</c:v>
                </c:pt>
                <c:pt idx="9">
                  <c:v>411306127.958893</c:v>
                </c:pt>
                <c:pt idx="10">
                  <c:v>462709016.05970305</c:v>
                </c:pt>
                <c:pt idx="11">
                  <c:v>444199524.36724001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75F-427F-AED2-045D07A1E6FD}"/>
            </c:ext>
          </c:extLst>
        </c:ser>
        <c:ser>
          <c:idx val="3"/>
          <c:order val="3"/>
          <c:tx>
            <c:strRef>
              <c:f>Ventas!$B$6</c:f>
              <c:strCache>
                <c:ptCount val="1"/>
                <c:pt idx="0">
                  <c:v>Carchi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dLbls>
            <c:spPr>
              <a:solidFill>
                <a:srgbClr val="5B9BD5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Ventas!$C$2:$N$2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Ventas!$C$6:$N$6</c:f>
              <c:numCache>
                <c:formatCode>#,##0,,</c:formatCode>
                <c:ptCount val="12"/>
                <c:pt idx="0">
                  <c:v>178731459.84182799</c:v>
                </c:pt>
                <c:pt idx="1">
                  <c:v>258903086.02929699</c:v>
                </c:pt>
                <c:pt idx="2">
                  <c:v>304441214</c:v>
                </c:pt>
                <c:pt idx="3">
                  <c:v>350912495</c:v>
                </c:pt>
                <c:pt idx="4">
                  <c:v>397064961.18750226</c:v>
                </c:pt>
                <c:pt idx="5">
                  <c:v>436033961.37500101</c:v>
                </c:pt>
                <c:pt idx="6">
                  <c:v>428846011.37500221</c:v>
                </c:pt>
                <c:pt idx="7">
                  <c:v>462207252.746095</c:v>
                </c:pt>
                <c:pt idx="8">
                  <c:v>382245371.10339397</c:v>
                </c:pt>
                <c:pt idx="9">
                  <c:v>350229333.17507899</c:v>
                </c:pt>
                <c:pt idx="10">
                  <c:v>421453971.87922305</c:v>
                </c:pt>
                <c:pt idx="11">
                  <c:v>424024935.34921497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75F-427F-AED2-045D07A1E6FD}"/>
            </c:ext>
          </c:extLst>
        </c:ser>
        <c:dLbls/>
        <c:gapWidth val="40"/>
        <c:overlap val="100"/>
        <c:axId val="260271488"/>
        <c:axId val="260281472"/>
      </c:barChart>
      <c:catAx>
        <c:axId val="26027148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60281472"/>
        <c:crosses val="autoZero"/>
        <c:auto val="1"/>
        <c:lblAlgn val="ctr"/>
        <c:lblOffset val="100"/>
      </c:catAx>
      <c:valAx>
        <c:axId val="260281472"/>
        <c:scaling>
          <c:orientation val="minMax"/>
        </c:scaling>
        <c:delete val="1"/>
        <c:axPos val="l"/>
        <c:numFmt formatCode="#,##0,," sourceLinked="1"/>
        <c:majorTickMark val="none"/>
        <c:tickLblPos val="nextTo"/>
        <c:crossAx val="260271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861630040024644"/>
          <c:y val="0.90507618839311799"/>
          <c:w val="0.65817438482701396"/>
          <c:h val="9.4923811606882527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>
              <a:lumMod val="95000"/>
              <a:lumOff val="5000"/>
            </a:schemeClr>
          </a:solidFill>
        </a:defRPr>
      </a:pPr>
      <a:endParaRPr lang="es-EC"/>
    </a:p>
  </c:txPr>
  <c:externalData r:id="rId2"/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102537182852213"/>
          <c:y val="9.6618357487922701E-3"/>
          <c:w val="0.84841907261592364"/>
          <c:h val="0.73067518734071701"/>
        </c:manualLayout>
      </c:layout>
      <c:barChart>
        <c:barDir val="bar"/>
        <c:grouping val="stacked"/>
        <c:ser>
          <c:idx val="0"/>
          <c:order val="0"/>
          <c:tx>
            <c:strRef>
              <c:f>Ventas!$C$128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Ventas!$M$128:$O$128</c:f>
              <c:numCache>
                <c:formatCode>0%</c:formatCode>
                <c:ptCount val="3"/>
                <c:pt idx="0">
                  <c:v>0.5995961031340078</c:v>
                </c:pt>
                <c:pt idx="1">
                  <c:v>0.61013092857668239</c:v>
                </c:pt>
                <c:pt idx="2">
                  <c:v>0.61097352419497819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Ventas!$L$128:$O$128</c15:sqref>
                  </c15:fullRef>
                </c:ext>
              </c:extLst>
            </c:numRef>
          </c:val>
        </c:ser>
        <c:ser>
          <c:idx val="1"/>
          <c:order val="1"/>
          <c:tx>
            <c:strRef>
              <c:f>Ventas!$C$129</c:f>
              <c:strCache>
                <c:ptCount val="1"/>
                <c:pt idx="0">
                  <c:v>Transporte</c:v>
                </c:pt>
              </c:strCache>
            </c:strRef>
          </c:tx>
          <c:spPr>
            <a:solidFill>
              <a:srgbClr val="BF9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Ventas!$M$129:$O$129</c:f>
              <c:numCache>
                <c:formatCode>0%</c:formatCode>
                <c:ptCount val="3"/>
                <c:pt idx="0">
                  <c:v>0.10127774471761104</c:v>
                </c:pt>
                <c:pt idx="1">
                  <c:v>9.6057301978952153E-2</c:v>
                </c:pt>
                <c:pt idx="2">
                  <c:v>0.10026277193728818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Ventas!$L$129:$O$129</c15:sqref>
                  </c15:fullRef>
                </c:ext>
              </c:extLst>
            </c:numRef>
          </c:val>
        </c:ser>
        <c:ser>
          <c:idx val="2"/>
          <c:order val="2"/>
          <c:tx>
            <c:strRef>
              <c:f>Ventas!$C$130</c:f>
              <c:strCache>
                <c:ptCount val="1"/>
                <c:pt idx="0">
                  <c:v>Agricultura, ganadería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Ventas!$M$130:$O$130</c:f>
              <c:numCache>
                <c:formatCode>0%</c:formatCode>
                <c:ptCount val="3"/>
                <c:pt idx="0">
                  <c:v>8.4027146112433421E-2</c:v>
                </c:pt>
                <c:pt idx="1">
                  <c:v>7.6893029829718684E-2</c:v>
                </c:pt>
                <c:pt idx="2">
                  <c:v>7.8558971706879893E-2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Ventas!$L$130:$O$130</c15:sqref>
                  </c15:fullRef>
                </c:ext>
              </c:extLst>
            </c:numRef>
          </c:val>
        </c:ser>
        <c:ser>
          <c:idx val="3"/>
          <c:order val="3"/>
          <c:tx>
            <c:strRef>
              <c:f>Ventas!$C$131</c:f>
              <c:strCache>
                <c:ptCount val="1"/>
                <c:pt idx="0">
                  <c:v>Activ. Financieras seguros</c:v>
                </c:pt>
              </c:strCache>
            </c:strRef>
          </c:tx>
          <c:spPr>
            <a:solidFill>
              <a:srgbClr val="8497B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Ventas!$M$131:$O$131</c:f>
              <c:numCache>
                <c:formatCode>0%</c:formatCode>
                <c:ptCount val="3"/>
                <c:pt idx="0">
                  <c:v>5.4876256582404283E-2</c:v>
                </c:pt>
                <c:pt idx="1">
                  <c:v>4.5602310174710427E-2</c:v>
                </c:pt>
                <c:pt idx="2">
                  <c:v>5.3710416577222142E-2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Ventas!$L$131:$O$131</c15:sqref>
                  </c15:fullRef>
                </c:ext>
              </c:extLst>
            </c:numRef>
          </c:val>
        </c:ser>
        <c:ser>
          <c:idx val="4"/>
          <c:order val="4"/>
          <c:tx>
            <c:strRef>
              <c:f>Ventas!$C$132</c:f>
              <c:strCache>
                <c:ptCount val="1"/>
                <c:pt idx="0">
                  <c:v>Manufactura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Ventas!$M$132:$O$132</c:f>
              <c:numCache>
                <c:formatCode>0%</c:formatCode>
                <c:ptCount val="3"/>
                <c:pt idx="0">
                  <c:v>5.2480430190364087E-2</c:v>
                </c:pt>
                <c:pt idx="1">
                  <c:v>6.8622596843388062E-2</c:v>
                </c:pt>
                <c:pt idx="2">
                  <c:v>5.180892507381446E-2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Ventas!$L$132:$O$132</c15:sqref>
                  </c15:fullRef>
                </c:ext>
              </c:extLst>
            </c:numRef>
          </c:val>
        </c:ser>
        <c:ser>
          <c:idx val="5"/>
          <c:order val="5"/>
          <c:tx>
            <c:strRef>
              <c:f>Ventas!$C$150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Ventas!$M$150:$O$150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Ventas!$L$150:$O$150</c15:sqref>
                  </c15:fullRef>
                </c:ext>
              </c:extLst>
            </c:numRef>
          </c:val>
        </c:ser>
        <c:dLbls/>
        <c:gapWidth val="40"/>
        <c:overlap val="100"/>
        <c:axId val="262339584"/>
        <c:axId val="262411008"/>
      </c:barChart>
      <c:catAx>
        <c:axId val="262339584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62411008"/>
        <c:crosses val="autoZero"/>
        <c:auto val="1"/>
        <c:lblAlgn val="ctr"/>
        <c:lblOffset val="100"/>
      </c:catAx>
      <c:valAx>
        <c:axId val="262411008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262339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2223439461371675"/>
          <c:w val="0.99702799650043761"/>
          <c:h val="0.24878009813990751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>
              <a:lumMod val="95000"/>
              <a:lumOff val="5000"/>
            </a:schemeClr>
          </a:solidFill>
        </a:defRPr>
      </a:pPr>
      <a:endParaRPr lang="es-EC"/>
    </a:p>
  </c:txPr>
  <c:externalData r:id="rId2"/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546981627296588"/>
          <c:y val="9.6618357487922701E-3"/>
          <c:w val="0.85397462817148395"/>
          <c:h val="0.75966069458709495"/>
        </c:manualLayout>
      </c:layout>
      <c:barChart>
        <c:barDir val="bar"/>
        <c:grouping val="stacked"/>
        <c:ser>
          <c:idx val="0"/>
          <c:order val="0"/>
          <c:tx>
            <c:strRef>
              <c:f>Ventas!$C$174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Ventas!$M$174:$O$174</c:f>
              <c:numCache>
                <c:formatCode>0%</c:formatCode>
                <c:ptCount val="3"/>
                <c:pt idx="0">
                  <c:v>0.41506799468700006</c:v>
                </c:pt>
                <c:pt idx="1">
                  <c:v>0.44309497704825557</c:v>
                </c:pt>
                <c:pt idx="2">
                  <c:v>0.46028381239318189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Ventas!$L$174:$O$174</c15:sqref>
                  </c15:fullRef>
                </c:ext>
              </c:extLst>
            </c:numRef>
          </c:val>
        </c:ser>
        <c:ser>
          <c:idx val="1"/>
          <c:order val="1"/>
          <c:tx>
            <c:strRef>
              <c:f>Ventas!$C$175</c:f>
              <c:strCache>
                <c:ptCount val="1"/>
                <c:pt idx="0">
                  <c:v>Manufactura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Ventas!$M$175:$O$175</c:f>
              <c:numCache>
                <c:formatCode>0%</c:formatCode>
                <c:ptCount val="3"/>
                <c:pt idx="0">
                  <c:v>0.23537250720099903</c:v>
                </c:pt>
                <c:pt idx="1">
                  <c:v>0.21780206354086082</c:v>
                </c:pt>
                <c:pt idx="2">
                  <c:v>0.20718903894836876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Ventas!$L$175:$O$175</c15:sqref>
                  </c15:fullRef>
                </c:ext>
              </c:extLst>
            </c:numRef>
          </c:val>
        </c:ser>
        <c:ser>
          <c:idx val="2"/>
          <c:order val="2"/>
          <c:tx>
            <c:strRef>
              <c:f>Ventas!$C$176</c:f>
              <c:strCache>
                <c:ptCount val="1"/>
                <c:pt idx="0">
                  <c:v>Agricultura, ganadería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Ventas!$M$176:$O$176</c:f>
              <c:numCache>
                <c:formatCode>0%</c:formatCode>
                <c:ptCount val="3"/>
                <c:pt idx="0">
                  <c:v>5.3713068242561744E-2</c:v>
                </c:pt>
                <c:pt idx="1">
                  <c:v>5.8573891198449822E-2</c:v>
                </c:pt>
                <c:pt idx="2">
                  <c:v>5.0331730295322709E-2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Ventas!$L$176:$O$176</c15:sqref>
                  </c15:fullRef>
                </c:ext>
              </c:extLst>
            </c:numRef>
          </c:val>
        </c:ser>
        <c:ser>
          <c:idx val="3"/>
          <c:order val="3"/>
          <c:tx>
            <c:strRef>
              <c:f>Ventas!$C$177</c:f>
              <c:strCache>
                <c:ptCount val="1"/>
                <c:pt idx="0">
                  <c:v>Activ. Financieras seguros</c:v>
                </c:pt>
              </c:strCache>
            </c:strRef>
          </c:tx>
          <c:spPr>
            <a:solidFill>
              <a:srgbClr val="8497B0"/>
            </a:solidFill>
            <a:ln>
              <a:noFill/>
            </a:ln>
            <a:effectLst/>
          </c:spPr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Ventas!$M$177:$O$177</c:f>
              <c:numCache>
                <c:formatCode>0%</c:formatCode>
                <c:ptCount val="3"/>
                <c:pt idx="0">
                  <c:v>5.0769710521980871E-2</c:v>
                </c:pt>
                <c:pt idx="1">
                  <c:v>4.4187436623849503E-2</c:v>
                </c:pt>
                <c:pt idx="2">
                  <c:v>4.5838430756496941E-2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Ventas!$L$177:$O$177</c15:sqref>
                  </c15:fullRef>
                </c:ext>
              </c:extLst>
            </c:numRef>
          </c:val>
        </c:ser>
        <c:ser>
          <c:idx val="4"/>
          <c:order val="4"/>
          <c:tx>
            <c:strRef>
              <c:f>Ventas!$C$178</c:f>
              <c:strCache>
                <c:ptCount val="1"/>
                <c:pt idx="0">
                  <c:v>Sumin. electricidad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Ventas!$M$178:$O$178</c:f>
              <c:numCache>
                <c:formatCode>0%</c:formatCode>
                <c:ptCount val="3"/>
                <c:pt idx="0">
                  <c:v>4.1682885079478933E-2</c:v>
                </c:pt>
                <c:pt idx="1">
                  <c:v>3.6780293967558657E-2</c:v>
                </c:pt>
                <c:pt idx="2">
                  <c:v>3.8100829606617245E-2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Ventas!$L$178:$O$178</c15:sqref>
                  </c15:fullRef>
                </c:ext>
              </c:extLst>
            </c:numRef>
          </c:val>
        </c:ser>
        <c:ser>
          <c:idx val="5"/>
          <c:order val="5"/>
          <c:tx>
            <c:strRef>
              <c:f>Ventas!$C$198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Ventas!$M$198:$O$198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Ventas!$L$198:$O$198</c15:sqref>
                  </c15:fullRef>
                </c:ext>
              </c:extLst>
            </c:numRef>
          </c:val>
        </c:ser>
        <c:dLbls/>
        <c:gapWidth val="40"/>
        <c:overlap val="100"/>
        <c:axId val="262527232"/>
        <c:axId val="262971392"/>
      </c:barChart>
      <c:catAx>
        <c:axId val="262527232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62971392"/>
        <c:crosses val="autoZero"/>
        <c:auto val="1"/>
        <c:lblAlgn val="ctr"/>
        <c:lblOffset val="100"/>
      </c:catAx>
      <c:valAx>
        <c:axId val="262971392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262527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8986724485525717"/>
          <c:w val="0.99702799650043761"/>
          <c:h val="0.21013275514473731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>
              <a:lumMod val="95000"/>
              <a:lumOff val="5000"/>
            </a:schemeClr>
          </a:solidFill>
        </a:defRPr>
      </a:pPr>
      <a:endParaRPr lang="es-EC"/>
    </a:p>
  </c:txPr>
  <c:externalData r:id="rId2"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9203849518812"/>
          <c:y val="9.6618357487922701E-3"/>
          <c:w val="0.85675240594925628"/>
          <c:h val="0.62439499410400201"/>
        </c:manualLayout>
      </c:layout>
      <c:barChart>
        <c:barDir val="bar"/>
        <c:grouping val="stacked"/>
        <c:ser>
          <c:idx val="0"/>
          <c:order val="0"/>
          <c:tx>
            <c:strRef>
              <c:f>Ventas!$C$199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Ventas!$M$199:$O$199</c:f>
              <c:numCache>
                <c:formatCode>0%</c:formatCode>
                <c:ptCount val="3"/>
                <c:pt idx="0">
                  <c:v>0.57138508658873155</c:v>
                </c:pt>
                <c:pt idx="1">
                  <c:v>0.57064355342835005</c:v>
                </c:pt>
                <c:pt idx="2">
                  <c:v>0.55904968361816554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Ventas!$L$199:$O$199</c15:sqref>
                  </c15:fullRef>
                </c:ext>
              </c:extLst>
            </c:numRef>
          </c:val>
        </c:ser>
        <c:ser>
          <c:idx val="1"/>
          <c:order val="1"/>
          <c:tx>
            <c:strRef>
              <c:f>Ventas!$C$200</c:f>
              <c:strCache>
                <c:ptCount val="1"/>
                <c:pt idx="0">
                  <c:v>Activ. profesionales, científicas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Ventas!$M$200:$O$200</c:f>
              <c:numCache>
                <c:formatCode>0%</c:formatCode>
                <c:ptCount val="3"/>
                <c:pt idx="0">
                  <c:v>7.8674484061002817E-2</c:v>
                </c:pt>
                <c:pt idx="1">
                  <c:v>7.7444885865263519E-2</c:v>
                </c:pt>
                <c:pt idx="2">
                  <c:v>8.0687317061985148E-2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Ventas!$L$200:$O$200</c15:sqref>
                  </c15:fullRef>
                </c:ext>
              </c:extLst>
            </c:numRef>
          </c:val>
        </c:ser>
        <c:ser>
          <c:idx val="2"/>
          <c:order val="2"/>
          <c:tx>
            <c:strRef>
              <c:f>Ventas!$C$201</c:f>
              <c:strCache>
                <c:ptCount val="1"/>
                <c:pt idx="0">
                  <c:v>Transporte</c:v>
                </c:pt>
              </c:strCache>
            </c:strRef>
          </c:tx>
          <c:spPr>
            <a:solidFill>
              <a:srgbClr val="BF9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Ventas!$M$201:$O$201</c:f>
              <c:numCache>
                <c:formatCode>0%</c:formatCode>
                <c:ptCount val="3"/>
                <c:pt idx="0">
                  <c:v>7.7543267466482046E-2</c:v>
                </c:pt>
                <c:pt idx="1">
                  <c:v>7.8286833675224959E-2</c:v>
                </c:pt>
                <c:pt idx="2">
                  <c:v>8.3005253192449738E-2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Ventas!$L$201:$O$201</c15:sqref>
                  </c15:fullRef>
                </c:ext>
              </c:extLst>
            </c:numRef>
          </c:val>
        </c:ser>
        <c:ser>
          <c:idx val="3"/>
          <c:order val="3"/>
          <c:tx>
            <c:strRef>
              <c:f>Ventas!$C$202</c:f>
              <c:strCache>
                <c:ptCount val="1"/>
                <c:pt idx="0">
                  <c:v>Explotación de minas y canteras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Ventas!$M$202:$O$202</c:f>
              <c:numCache>
                <c:formatCode>0%</c:formatCode>
                <c:ptCount val="3"/>
                <c:pt idx="0">
                  <c:v>7.0326422810274875E-2</c:v>
                </c:pt>
                <c:pt idx="1">
                  <c:v>6.281510545613378E-2</c:v>
                </c:pt>
                <c:pt idx="2">
                  <c:v>7.4563596255168244E-2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Ventas!$L$202:$O$202</c15:sqref>
                  </c15:fullRef>
                </c:ext>
              </c:extLst>
            </c:numRef>
          </c:val>
        </c:ser>
        <c:ser>
          <c:idx val="4"/>
          <c:order val="4"/>
          <c:tx>
            <c:strRef>
              <c:f>Ventas!$C$203</c:f>
              <c:strCache>
                <c:ptCount val="1"/>
                <c:pt idx="0">
                  <c:v>Construcción</c:v>
                </c:pt>
              </c:strCache>
            </c:strRef>
          </c:tx>
          <c:spPr>
            <a:solidFill>
              <a:srgbClr val="7F6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Ventas!$M$203:$O$203</c:f>
              <c:numCache>
                <c:formatCode>0%</c:formatCode>
                <c:ptCount val="3"/>
                <c:pt idx="0">
                  <c:v>5.3896185926870975E-2</c:v>
                </c:pt>
                <c:pt idx="1">
                  <c:v>6.0727802658849438E-2</c:v>
                </c:pt>
                <c:pt idx="2">
                  <c:v>5.9892743355012074E-2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Ventas!$L$203:$O$203</c15:sqref>
                  </c15:fullRef>
                </c:ext>
              </c:extLst>
            </c:numRef>
          </c:val>
        </c:ser>
        <c:ser>
          <c:idx val="5"/>
          <c:order val="5"/>
          <c:tx>
            <c:strRef>
              <c:f>Ventas!$C$198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Ventas!$M$198:$O$198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Ventas!$L$198:$O$198</c15:sqref>
                  </c15:fullRef>
                </c:ext>
              </c:extLst>
            </c:numRef>
          </c:val>
        </c:ser>
        <c:dLbls/>
        <c:gapWidth val="40"/>
        <c:overlap val="100"/>
        <c:axId val="267728384"/>
        <c:axId val="267729920"/>
      </c:barChart>
      <c:catAx>
        <c:axId val="267728384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67729920"/>
        <c:crosses val="autoZero"/>
        <c:auto val="1"/>
        <c:lblAlgn val="ctr"/>
        <c:lblOffset val="100"/>
      </c:catAx>
      <c:valAx>
        <c:axId val="267729920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26772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5460154437217832"/>
          <c:w val="0.99702799650043761"/>
          <c:h val="0.34539845562783111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>
              <a:lumMod val="95000"/>
              <a:lumOff val="5000"/>
            </a:schemeClr>
          </a:solidFill>
        </a:defRPr>
      </a:pPr>
      <a:endParaRPr lang="es-EC"/>
    </a:p>
  </c:txPr>
  <c:externalData r:id="rId2"/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24759405074355"/>
          <c:y val="9.6618357487922701E-3"/>
          <c:w val="0.85119685039370596"/>
          <c:h val="0.75966069458709495"/>
        </c:manualLayout>
      </c:layout>
      <c:barChart>
        <c:barDir val="bar"/>
        <c:grouping val="stacked"/>
        <c:ser>
          <c:idx val="0"/>
          <c:order val="0"/>
          <c:tx>
            <c:strRef>
              <c:f>Ventas!$C$151</c:f>
              <c:strCache>
                <c:ptCount val="1"/>
                <c:pt idx="0">
                  <c:v>Transporte</c:v>
                </c:pt>
              </c:strCache>
            </c:strRef>
          </c:tx>
          <c:spPr>
            <a:solidFill>
              <a:srgbClr val="BF9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Ventas!$M$151:$O$151</c:f>
              <c:numCache>
                <c:formatCode>0%</c:formatCode>
                <c:ptCount val="3"/>
                <c:pt idx="0">
                  <c:v>0.45656213826655861</c:v>
                </c:pt>
                <c:pt idx="1">
                  <c:v>0.42371633344505633</c:v>
                </c:pt>
                <c:pt idx="2">
                  <c:v>0.43024579184347123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Ventas!$L$151:$O$151</c15:sqref>
                  </c15:fullRef>
                </c:ext>
              </c:extLst>
            </c:numRef>
          </c:val>
        </c:ser>
        <c:ser>
          <c:idx val="1"/>
          <c:order val="1"/>
          <c:tx>
            <c:strRef>
              <c:f>Ventas!$C$152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Ventas!$M$152:$O$152</c:f>
              <c:numCache>
                <c:formatCode>0%</c:formatCode>
                <c:ptCount val="3"/>
                <c:pt idx="0">
                  <c:v>0.24660274397112458</c:v>
                </c:pt>
                <c:pt idx="1">
                  <c:v>0.26694717681467856</c:v>
                </c:pt>
                <c:pt idx="2">
                  <c:v>0.26455256492488816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Ventas!$L$152:$O$152</c15:sqref>
                  </c15:fullRef>
                </c:ext>
              </c:extLst>
            </c:numRef>
          </c:val>
        </c:ser>
        <c:ser>
          <c:idx val="2"/>
          <c:order val="2"/>
          <c:tx>
            <c:strRef>
              <c:f>Ventas!$C$153</c:f>
              <c:strCache>
                <c:ptCount val="1"/>
                <c:pt idx="0">
                  <c:v>Manufactura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Ventas!$M$153:$O$153</c:f>
              <c:numCache>
                <c:formatCode>0%</c:formatCode>
                <c:ptCount val="3"/>
                <c:pt idx="0">
                  <c:v>0.11558944915643604</c:v>
                </c:pt>
                <c:pt idx="1">
                  <c:v>0.11605112378039581</c:v>
                </c:pt>
                <c:pt idx="2">
                  <c:v>0.12001166662461916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Ventas!$L$153:$O$153</c15:sqref>
                  </c15:fullRef>
                </c:ext>
              </c:extLst>
            </c:numRef>
          </c:val>
        </c:ser>
        <c:ser>
          <c:idx val="3"/>
          <c:order val="3"/>
          <c:tx>
            <c:strRef>
              <c:f>Ventas!$C$154</c:f>
              <c:strCache>
                <c:ptCount val="1"/>
                <c:pt idx="0">
                  <c:v>Agricultura, ganadería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Ventas!$M$154:$O$154</c:f>
              <c:numCache>
                <c:formatCode>0%</c:formatCode>
                <c:ptCount val="3"/>
                <c:pt idx="0">
                  <c:v>8.2766153501624265E-2</c:v>
                </c:pt>
                <c:pt idx="1">
                  <c:v>8.8268887936772261E-2</c:v>
                </c:pt>
                <c:pt idx="2">
                  <c:v>8.2627630904644742E-2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Ventas!$L$154:$O$154</c15:sqref>
                  </c15:fullRef>
                </c:ext>
              </c:extLst>
            </c:numRef>
          </c:val>
        </c:ser>
        <c:ser>
          <c:idx val="4"/>
          <c:order val="4"/>
          <c:tx>
            <c:strRef>
              <c:f>Ventas!$C$155</c:f>
              <c:strCache>
                <c:ptCount val="1"/>
                <c:pt idx="0">
                  <c:v>Construcción</c:v>
                </c:pt>
              </c:strCache>
            </c:strRef>
          </c:tx>
          <c:spPr>
            <a:solidFill>
              <a:srgbClr val="7F6000"/>
            </a:solidFill>
            <a:ln>
              <a:noFill/>
            </a:ln>
            <a:effectLst/>
          </c:spPr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Ventas!$M$155:$O$155</c:f>
              <c:numCache>
                <c:formatCode>0%</c:formatCode>
                <c:ptCount val="3"/>
                <c:pt idx="0">
                  <c:v>2.9731953058258872E-2</c:v>
                </c:pt>
                <c:pt idx="1">
                  <c:v>2.9860540325701436E-2</c:v>
                </c:pt>
                <c:pt idx="2">
                  <c:v>2.7403158612302015E-2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Ventas!$L$155:$O$155</c15:sqref>
                  </c15:fullRef>
                </c:ext>
              </c:extLst>
            </c:numRef>
          </c:val>
        </c:ser>
        <c:ser>
          <c:idx val="5"/>
          <c:order val="5"/>
          <c:tx>
            <c:strRef>
              <c:f>Ventas!$C$150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ysClr val="window" lastClr="FFFFFF">
                <a:lumMod val="50000"/>
              </a:sysClr>
            </a:solidFill>
            <a:ln>
              <a:noFill/>
            </a:ln>
            <a:effectLst/>
          </c:spPr>
          <c:cat>
            <c:strRef>
              <c:f>Ventas!$M$127:$O$127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Ventas!$L$127:$O$127</c15:sqref>
                  </c15:fullRef>
                </c:ext>
              </c:extLst>
            </c:strRef>
          </c:cat>
          <c:val>
            <c:numRef>
              <c:f>Ventas!$M$150:$O$150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Ventas!$L$150:$O$150</c15:sqref>
                  </c15:fullRef>
                </c:ext>
              </c:extLst>
            </c:numRef>
          </c:val>
        </c:ser>
        <c:dLbls/>
        <c:gapWidth val="40"/>
        <c:overlap val="100"/>
        <c:axId val="267903744"/>
        <c:axId val="267905280"/>
      </c:barChart>
      <c:catAx>
        <c:axId val="267903744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67905280"/>
        <c:crosses val="autoZero"/>
        <c:auto val="1"/>
        <c:lblAlgn val="ctr"/>
        <c:lblOffset val="100"/>
      </c:catAx>
      <c:valAx>
        <c:axId val="267905280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26790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8986724485525717"/>
          <c:w val="0.99702799650043761"/>
          <c:h val="0.21013275514473731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>
              <a:lumMod val="95000"/>
              <a:lumOff val="5000"/>
            </a:schemeClr>
          </a:solidFill>
        </a:defRPr>
      </a:pPr>
      <a:endParaRPr lang="es-EC"/>
    </a:p>
  </c:txPr>
  <c:externalData r:id="rId2"/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3429176049378001E-2"/>
          <c:y val="0"/>
          <c:w val="0.953141647901244"/>
          <c:h val="0.79595654709827901"/>
        </c:manualLayout>
      </c:layout>
      <c:barChart>
        <c:barDir val="col"/>
        <c:grouping val="stacked"/>
        <c:ser>
          <c:idx val="0"/>
          <c:order val="0"/>
          <c:tx>
            <c:strRef>
              <c:f>Establecimientos!$B$3</c:f>
              <c:strCache>
                <c:ptCount val="1"/>
                <c:pt idx="0">
                  <c:v>Imbabura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Establecimientos!$C$2:$N$2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Establecimientos!$C$3:$N$3</c:f>
              <c:numCache>
                <c:formatCode>#,##0</c:formatCode>
                <c:ptCount val="12"/>
                <c:pt idx="0">
                  <c:v>7342</c:v>
                </c:pt>
                <c:pt idx="1">
                  <c:v>8158</c:v>
                </c:pt>
                <c:pt idx="2">
                  <c:v>14077</c:v>
                </c:pt>
                <c:pt idx="3">
                  <c:v>16418</c:v>
                </c:pt>
                <c:pt idx="4">
                  <c:v>19136</c:v>
                </c:pt>
                <c:pt idx="5">
                  <c:v>22181</c:v>
                </c:pt>
                <c:pt idx="6">
                  <c:v>25564</c:v>
                </c:pt>
                <c:pt idx="7">
                  <c:v>27403</c:v>
                </c:pt>
                <c:pt idx="8">
                  <c:v>27626</c:v>
                </c:pt>
                <c:pt idx="9">
                  <c:v>27775</c:v>
                </c:pt>
                <c:pt idx="10">
                  <c:v>28142</c:v>
                </c:pt>
                <c:pt idx="11">
                  <c:v>28836.274997837296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013-42F2-833D-60284CE3B510}"/>
            </c:ext>
          </c:extLst>
        </c:ser>
        <c:ser>
          <c:idx val="1"/>
          <c:order val="1"/>
          <c:tx>
            <c:strRef>
              <c:f>Establecimientos!$B$4</c:f>
              <c:strCache>
                <c:ptCount val="1"/>
                <c:pt idx="0">
                  <c:v>Esmeraldas</c:v>
                </c:pt>
              </c:strCache>
            </c:strRef>
          </c:tx>
          <c:spPr>
            <a:solidFill>
              <a:srgbClr val="70AD47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Establecimientos!$C$2:$N$2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Establecimientos!$C$4:$N$4</c:f>
              <c:numCache>
                <c:formatCode>#,##0</c:formatCode>
                <c:ptCount val="12"/>
                <c:pt idx="0">
                  <c:v>4039</c:v>
                </c:pt>
                <c:pt idx="1">
                  <c:v>4579</c:v>
                </c:pt>
                <c:pt idx="2">
                  <c:v>8168</c:v>
                </c:pt>
                <c:pt idx="3">
                  <c:v>9847</c:v>
                </c:pt>
                <c:pt idx="4">
                  <c:v>11950</c:v>
                </c:pt>
                <c:pt idx="5">
                  <c:v>14641</c:v>
                </c:pt>
                <c:pt idx="6">
                  <c:v>16868</c:v>
                </c:pt>
                <c:pt idx="7">
                  <c:v>18035</c:v>
                </c:pt>
                <c:pt idx="8">
                  <c:v>18009</c:v>
                </c:pt>
                <c:pt idx="9">
                  <c:v>18099</c:v>
                </c:pt>
                <c:pt idx="10">
                  <c:v>18240</c:v>
                </c:pt>
                <c:pt idx="11">
                  <c:v>18607.219535396027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013-42F2-833D-60284CE3B510}"/>
            </c:ext>
          </c:extLst>
        </c:ser>
        <c:ser>
          <c:idx val="2"/>
          <c:order val="2"/>
          <c:tx>
            <c:strRef>
              <c:f>Establecimientos!$B$5</c:f>
              <c:strCache>
                <c:ptCount val="1"/>
                <c:pt idx="0">
                  <c:v>Carchi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Establecimientos!$C$2:$N$2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Establecimientos!$C$5:$N$5</c:f>
              <c:numCache>
                <c:formatCode>#,##0</c:formatCode>
                <c:ptCount val="12"/>
                <c:pt idx="0">
                  <c:v>2400</c:v>
                </c:pt>
                <c:pt idx="1">
                  <c:v>2870</c:v>
                </c:pt>
                <c:pt idx="2">
                  <c:v>5608</c:v>
                </c:pt>
                <c:pt idx="3">
                  <c:v>6743</c:v>
                </c:pt>
                <c:pt idx="4">
                  <c:v>7826</c:v>
                </c:pt>
                <c:pt idx="5">
                  <c:v>8823</c:v>
                </c:pt>
                <c:pt idx="6">
                  <c:v>9974</c:v>
                </c:pt>
                <c:pt idx="7">
                  <c:v>10620</c:v>
                </c:pt>
                <c:pt idx="8">
                  <c:v>11284</c:v>
                </c:pt>
                <c:pt idx="9">
                  <c:v>11356</c:v>
                </c:pt>
                <c:pt idx="10">
                  <c:v>11224</c:v>
                </c:pt>
                <c:pt idx="11">
                  <c:v>11566.46905396588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013-42F2-833D-60284CE3B510}"/>
            </c:ext>
          </c:extLst>
        </c:ser>
        <c:ser>
          <c:idx val="3"/>
          <c:order val="3"/>
          <c:tx>
            <c:strRef>
              <c:f>Establecimientos!$B$6</c:f>
              <c:strCache>
                <c:ptCount val="1"/>
                <c:pt idx="0">
                  <c:v>Sucumbíos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Establecimientos!$C$2:$N$2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2018*</c:v>
                </c:pt>
              </c:strCache>
            </c:strRef>
          </c:cat>
          <c:val>
            <c:numRef>
              <c:f>Establecimientos!$C$6:$N$6</c:f>
              <c:numCache>
                <c:formatCode>#,##0</c:formatCode>
                <c:ptCount val="12"/>
                <c:pt idx="0">
                  <c:v>2173</c:v>
                </c:pt>
                <c:pt idx="1">
                  <c:v>2868</c:v>
                </c:pt>
                <c:pt idx="2">
                  <c:v>4913</c:v>
                </c:pt>
                <c:pt idx="3">
                  <c:v>6085</c:v>
                </c:pt>
                <c:pt idx="4">
                  <c:v>7302</c:v>
                </c:pt>
                <c:pt idx="5">
                  <c:v>8589</c:v>
                </c:pt>
                <c:pt idx="6">
                  <c:v>9349</c:v>
                </c:pt>
                <c:pt idx="7">
                  <c:v>9670</c:v>
                </c:pt>
                <c:pt idx="8">
                  <c:v>9673</c:v>
                </c:pt>
                <c:pt idx="9">
                  <c:v>9738</c:v>
                </c:pt>
                <c:pt idx="10">
                  <c:v>10040</c:v>
                </c:pt>
                <c:pt idx="11">
                  <c:v>10221.66808837757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013-42F2-833D-60284CE3B510}"/>
            </c:ext>
          </c:extLst>
        </c:ser>
        <c:dLbls/>
        <c:gapWidth val="40"/>
        <c:overlap val="100"/>
        <c:axId val="272118144"/>
        <c:axId val="272119680"/>
      </c:barChart>
      <c:catAx>
        <c:axId val="27211814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72119680"/>
        <c:crosses val="autoZero"/>
        <c:auto val="1"/>
        <c:lblAlgn val="ctr"/>
        <c:lblOffset val="100"/>
      </c:catAx>
      <c:valAx>
        <c:axId val="272119680"/>
        <c:scaling>
          <c:orientation val="minMax"/>
        </c:scaling>
        <c:delete val="1"/>
        <c:axPos val="l"/>
        <c:numFmt formatCode="#,##0" sourceLinked="1"/>
        <c:majorTickMark val="none"/>
        <c:tickLblPos val="nextTo"/>
        <c:crossAx val="27211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1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>
              <a:lumMod val="95000"/>
              <a:lumOff val="5000"/>
            </a:schemeClr>
          </a:solidFill>
        </a:defRPr>
      </a:pPr>
      <a:endParaRPr lang="es-EC"/>
    </a:p>
  </c:txPr>
  <c:externalData r:id="rId2"/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9203849518812"/>
          <c:y val="9.6618357487922701E-3"/>
          <c:w val="0.85675240594925628"/>
          <c:h val="0.75966069458709495"/>
        </c:manualLayout>
      </c:layout>
      <c:barChart>
        <c:barDir val="bar"/>
        <c:grouping val="stacked"/>
        <c:ser>
          <c:idx val="0"/>
          <c:order val="0"/>
          <c:tx>
            <c:strRef>
              <c:f>Establecimientos!$C$151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Establecimientos!$M$151:$O$151</c:f>
              <c:numCache>
                <c:formatCode>0%</c:formatCode>
                <c:ptCount val="3"/>
                <c:pt idx="0">
                  <c:v>0.34609646941819983</c:v>
                </c:pt>
                <c:pt idx="1">
                  <c:v>0.32012061403508785</c:v>
                </c:pt>
                <c:pt idx="2">
                  <c:v>0.34247613188395604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Establecimientos!$L$151:$O$151</c15:sqref>
                  </c15:fullRef>
                </c:ext>
              </c:extLst>
            </c:numRef>
          </c:val>
        </c:ser>
        <c:ser>
          <c:idx val="1"/>
          <c:order val="1"/>
          <c:tx>
            <c:strRef>
              <c:f>Establecimientos!$C$152</c:f>
              <c:strCache>
                <c:ptCount val="1"/>
                <c:pt idx="0">
                  <c:v>Agricultura, ganadería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Establecimientos!$M$152:$O$152</c:f>
              <c:numCache>
                <c:formatCode>0%</c:formatCode>
                <c:ptCount val="3"/>
                <c:pt idx="0">
                  <c:v>0.27465605834576495</c:v>
                </c:pt>
                <c:pt idx="1">
                  <c:v>0.28305921052631572</c:v>
                </c:pt>
                <c:pt idx="2">
                  <c:v>0.26554715302285592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Establecimientos!$L$152:$O$152</c15:sqref>
                  </c15:fullRef>
                </c:ext>
              </c:extLst>
            </c:numRef>
          </c:val>
        </c:ser>
        <c:ser>
          <c:idx val="2"/>
          <c:order val="2"/>
          <c:tx>
            <c:strRef>
              <c:f>Establecimientos!$C$153</c:f>
              <c:strCache>
                <c:ptCount val="1"/>
                <c:pt idx="0">
                  <c:v>Alojamiento y comida</c:v>
                </c:pt>
              </c:strCache>
            </c:strRef>
          </c:tx>
          <c:spPr>
            <a:solidFill>
              <a:srgbClr val="2E75B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Establecimientos!$M$153:$O$153</c:f>
              <c:numCache>
                <c:formatCode>0%</c:formatCode>
                <c:ptCount val="3"/>
                <c:pt idx="0">
                  <c:v>8.1385711917785486E-2</c:v>
                </c:pt>
                <c:pt idx="1">
                  <c:v>7.264254385964912E-2</c:v>
                </c:pt>
                <c:pt idx="2">
                  <c:v>7.6961726887969262E-2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Establecimientos!$L$153:$O$153</c15:sqref>
                  </c15:fullRef>
                </c:ext>
              </c:extLst>
            </c:numRef>
          </c:val>
        </c:ser>
        <c:ser>
          <c:idx val="3"/>
          <c:order val="3"/>
          <c:tx>
            <c:strRef>
              <c:f>Establecimientos!$C$154</c:f>
              <c:strCache>
                <c:ptCount val="1"/>
                <c:pt idx="0">
                  <c:v>Transporte</c:v>
                </c:pt>
              </c:strCache>
            </c:strRef>
          </c:tx>
          <c:spPr>
            <a:solidFill>
              <a:srgbClr val="BF9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Establecimientos!$M$154:$O$154</c:f>
              <c:numCache>
                <c:formatCode>0%</c:formatCode>
                <c:ptCount val="3"/>
                <c:pt idx="0">
                  <c:v>7.1274656058345764E-2</c:v>
                </c:pt>
                <c:pt idx="1">
                  <c:v>6.2938596491228085E-2</c:v>
                </c:pt>
                <c:pt idx="2">
                  <c:v>6.7402191304353792E-2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Establecimientos!$L$154:$O$154</c15:sqref>
                  </c15:fullRef>
                </c:ext>
              </c:extLst>
            </c:numRef>
          </c:val>
        </c:ser>
        <c:ser>
          <c:idx val="4"/>
          <c:order val="4"/>
          <c:tx>
            <c:strRef>
              <c:f>Establecimientos!$C$155</c:f>
              <c:strCache>
                <c:ptCount val="1"/>
                <c:pt idx="0">
                  <c:v>Manufactura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Establecimientos!$M$155:$O$155</c:f>
              <c:numCache>
                <c:formatCode>0%</c:formatCode>
                <c:ptCount val="3"/>
                <c:pt idx="0">
                  <c:v>4.1494005193657098E-2</c:v>
                </c:pt>
                <c:pt idx="1">
                  <c:v>4.4243421052631599E-2</c:v>
                </c:pt>
                <c:pt idx="2">
                  <c:v>4.1299557189856742E-2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Establecimientos!$L$155:$O$155</c15:sqref>
                  </c15:fullRef>
                </c:ext>
              </c:extLst>
            </c:numRef>
          </c:val>
        </c:ser>
        <c:ser>
          <c:idx val="5"/>
          <c:order val="5"/>
          <c:tx>
            <c:strRef>
              <c:f>Establecimientos!$C$150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ysClr val="window" lastClr="FFFFFF">
                <a:lumMod val="50000"/>
              </a:sysClr>
            </a:solidFill>
            <a:ln>
              <a:noFill/>
            </a:ln>
            <a:effectLst/>
          </c:spPr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Establecimientos!$M$150:$O$150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Establecimientos!$L$150:$O$150</c15:sqref>
                  </c15:fullRef>
                </c:ext>
              </c:extLst>
            </c:numRef>
          </c:val>
        </c:ser>
        <c:dLbls/>
        <c:gapWidth val="40"/>
        <c:overlap val="100"/>
        <c:axId val="272436608"/>
        <c:axId val="272454784"/>
      </c:barChart>
      <c:catAx>
        <c:axId val="272436608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72454784"/>
        <c:crosses val="autoZero"/>
        <c:auto val="1"/>
        <c:lblAlgn val="ctr"/>
        <c:lblOffset val="100"/>
      </c:catAx>
      <c:valAx>
        <c:axId val="272454784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27243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4155806611130171"/>
          <c:w val="0.99702799650043761"/>
          <c:h val="0.25844193388869868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>
              <a:lumMod val="95000"/>
              <a:lumOff val="5000"/>
            </a:schemeClr>
          </a:solidFill>
        </a:defRPr>
      </a:pPr>
      <a:endParaRPr lang="es-EC"/>
    </a:p>
  </c:txPr>
  <c:externalData r:id="rId2"/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269203849518812"/>
          <c:y val="9.6618357487922701E-3"/>
          <c:w val="0.85675240594925628"/>
          <c:h val="0.62439499410400201"/>
        </c:manualLayout>
      </c:layout>
      <c:barChart>
        <c:barDir val="bar"/>
        <c:grouping val="stacked"/>
        <c:ser>
          <c:idx val="0"/>
          <c:order val="0"/>
          <c:tx>
            <c:strRef>
              <c:f>Establecimientos!$C$199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Establecimientos!$M$199:$O$199</c:f>
              <c:numCache>
                <c:formatCode>0%</c:formatCode>
                <c:ptCount val="3"/>
                <c:pt idx="0">
                  <c:v>0.31710823577736708</c:v>
                </c:pt>
                <c:pt idx="1">
                  <c:v>0.31264940239043831</c:v>
                </c:pt>
                <c:pt idx="2">
                  <c:v>0.31894520435819218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Establecimientos!$L$199:$O$199</c15:sqref>
                  </c15:fullRef>
                </c:ext>
              </c:extLst>
            </c:numRef>
          </c:val>
        </c:ser>
        <c:ser>
          <c:idx val="1"/>
          <c:order val="1"/>
          <c:tx>
            <c:strRef>
              <c:f>Establecimientos!$C$200</c:f>
              <c:strCache>
                <c:ptCount val="1"/>
                <c:pt idx="0">
                  <c:v>Agricultura, ganadería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Establecimientos!$M$200:$O$200</c:f>
              <c:numCache>
                <c:formatCode>0%</c:formatCode>
                <c:ptCount val="3"/>
                <c:pt idx="0">
                  <c:v>0.21749845964263714</c:v>
                </c:pt>
                <c:pt idx="1">
                  <c:v>0.21613545816733076</c:v>
                </c:pt>
                <c:pt idx="2">
                  <c:v>0.20513401565487238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Establecimientos!$L$200:$O$200</c15:sqref>
                  </c15:fullRef>
                </c:ext>
              </c:extLst>
            </c:numRef>
          </c:val>
        </c:ser>
        <c:ser>
          <c:idx val="2"/>
          <c:order val="2"/>
          <c:tx>
            <c:strRef>
              <c:f>Establecimientos!$C$201</c:f>
              <c:strCache>
                <c:ptCount val="1"/>
                <c:pt idx="0">
                  <c:v>Transporte</c:v>
                </c:pt>
              </c:strCache>
            </c:strRef>
          </c:tx>
          <c:spPr>
            <a:solidFill>
              <a:srgbClr val="BF9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Establecimientos!$M$201:$O$201</c:f>
              <c:numCache>
                <c:formatCode>0%</c:formatCode>
                <c:ptCount val="3"/>
                <c:pt idx="0">
                  <c:v>0.11439720681864858</c:v>
                </c:pt>
                <c:pt idx="1">
                  <c:v>0.10308764940239044</c:v>
                </c:pt>
                <c:pt idx="2">
                  <c:v>0.10875752651402648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Establecimientos!$L$201:$O$201</c15:sqref>
                  </c15:fullRef>
                </c:ext>
              </c:extLst>
            </c:numRef>
          </c:val>
        </c:ser>
        <c:ser>
          <c:idx val="3"/>
          <c:order val="3"/>
          <c:tx>
            <c:strRef>
              <c:f>Establecimientos!$C$202</c:f>
              <c:strCache>
                <c:ptCount val="1"/>
                <c:pt idx="0">
                  <c:v>Alojamiento y comida</c:v>
                </c:pt>
              </c:strCache>
            </c:strRef>
          </c:tx>
          <c:spPr>
            <a:solidFill>
              <a:srgbClr val="2E75B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Establecimientos!$M$202:$O$202</c:f>
              <c:numCache>
                <c:formatCode>0%</c:formatCode>
                <c:ptCount val="3"/>
                <c:pt idx="0">
                  <c:v>8.4103512014787427E-2</c:v>
                </c:pt>
                <c:pt idx="1">
                  <c:v>6.9920318725099601E-2</c:v>
                </c:pt>
                <c:pt idx="2">
                  <c:v>7.7796201073989116E-2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Establecimientos!$L$202:$O$202</c15:sqref>
                  </c15:fullRef>
                </c:ext>
              </c:extLst>
            </c:numRef>
          </c:val>
        </c:ser>
        <c:ser>
          <c:idx val="4"/>
          <c:order val="4"/>
          <c:tx>
            <c:strRef>
              <c:f>Establecimientos!$C$203</c:f>
              <c:strCache>
                <c:ptCount val="1"/>
                <c:pt idx="0">
                  <c:v>Construcción</c:v>
                </c:pt>
              </c:strCache>
            </c:strRef>
          </c:tx>
          <c:spPr>
            <a:solidFill>
              <a:srgbClr val="7F6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Establecimientos!$M$203:$O$203</c:f>
              <c:numCache>
                <c:formatCode>0%</c:formatCode>
                <c:ptCount val="3"/>
                <c:pt idx="0">
                  <c:v>4.6416101868966934E-2</c:v>
                </c:pt>
                <c:pt idx="1">
                  <c:v>4.5816733067729098E-2</c:v>
                </c:pt>
                <c:pt idx="2">
                  <c:v>4.5701995622292421E-2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Establecimientos!$L$203:$O$203</c15:sqref>
                  </c15:fullRef>
                </c:ext>
              </c:extLst>
            </c:numRef>
          </c:val>
        </c:ser>
        <c:ser>
          <c:idx val="5"/>
          <c:order val="5"/>
          <c:tx>
            <c:strRef>
              <c:f>Establecimientos!$C$198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ysClr val="window" lastClr="FFFFFF">
                <a:lumMod val="50000"/>
              </a:sysClr>
            </a:solidFill>
            <a:ln>
              <a:noFill/>
            </a:ln>
            <a:effectLst/>
          </c:spPr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Establecimientos!$M$198:$O$198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Establecimientos!$L$198:$O$198</c15:sqref>
                  </c15:fullRef>
                </c:ext>
              </c:extLst>
            </c:numRef>
          </c:val>
        </c:ser>
        <c:dLbls/>
        <c:gapWidth val="40"/>
        <c:overlap val="100"/>
        <c:axId val="272763520"/>
        <c:axId val="272773504"/>
      </c:barChart>
      <c:catAx>
        <c:axId val="272763520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72773504"/>
        <c:crosses val="autoZero"/>
        <c:auto val="1"/>
        <c:lblAlgn val="ctr"/>
        <c:lblOffset val="100"/>
      </c:catAx>
      <c:valAx>
        <c:axId val="272773504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272763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352778728745947"/>
          <c:w val="0.99702799650043761"/>
          <c:h val="0.24878009813990751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>
              <a:lumMod val="95000"/>
              <a:lumOff val="5000"/>
            </a:schemeClr>
          </a:solidFill>
        </a:defRPr>
      </a:pPr>
      <a:endParaRPr lang="es-EC"/>
    </a:p>
  </c:txPr>
  <c:externalData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18"/>
  <c:chart>
    <c:title>
      <c:tx>
        <c:rich>
          <a:bodyPr/>
          <a:lstStyle/>
          <a:p>
            <a:pPr>
              <a:defRPr lang="es-ES"/>
            </a:pPr>
            <a:r>
              <a:rPr lang="es-ES"/>
              <a:t>Mercados Financieros</a:t>
            </a:r>
          </a:p>
        </c:rich>
      </c:tx>
      <c:layout/>
    </c:title>
    <c:plotArea>
      <c:layout>
        <c:manualLayout>
          <c:layoutTarget val="inner"/>
          <c:xMode val="edge"/>
          <c:yMode val="edge"/>
          <c:x val="0.29159479181858888"/>
          <c:y val="9.6341463414634093E-2"/>
          <c:w val="0.67627993508093764"/>
          <c:h val="0.86402439024390265"/>
        </c:manualLayout>
      </c:layout>
      <c:barChart>
        <c:barDir val="bar"/>
        <c:grouping val="clustered"/>
        <c:varyColors val="1"/>
        <c:ser>
          <c:idx val="0"/>
          <c:order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lang="es-ES" sz="1400" b="1" u="sng"/>
                  </a:pPr>
                  <a:endParaRPr lang="es-EC"/>
                </a:p>
              </c:txPr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s-ES" sz="1200"/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'[IUCP_MIPRO_2017 (2).xlsx]Indice por pilar'!$AR$9:$AR$32</c:f>
              <c:strCache>
                <c:ptCount val="24"/>
                <c:pt idx="0">
                  <c:v>Pichincha</c:v>
                </c:pt>
                <c:pt idx="1">
                  <c:v>Guayas</c:v>
                </c:pt>
                <c:pt idx="2">
                  <c:v>Azuay</c:v>
                </c:pt>
                <c:pt idx="3">
                  <c:v>Galápagos</c:v>
                </c:pt>
                <c:pt idx="4">
                  <c:v>Imbabura</c:v>
                </c:pt>
                <c:pt idx="5">
                  <c:v>Tungurahua</c:v>
                </c:pt>
                <c:pt idx="6">
                  <c:v>Santa Elena</c:v>
                </c:pt>
                <c:pt idx="7">
                  <c:v>El Oro</c:v>
                </c:pt>
                <c:pt idx="8">
                  <c:v>Santo Domingo de los Tsachilas</c:v>
                </c:pt>
                <c:pt idx="9">
                  <c:v>Manabí</c:v>
                </c:pt>
                <c:pt idx="10">
                  <c:v>Cotopaxi</c:v>
                </c:pt>
                <c:pt idx="11">
                  <c:v>Bolívar</c:v>
                </c:pt>
                <c:pt idx="12">
                  <c:v>Los Ríos</c:v>
                </c:pt>
                <c:pt idx="13">
                  <c:v>Chimborazo</c:v>
                </c:pt>
                <c:pt idx="14">
                  <c:v>Cañar</c:v>
                </c:pt>
                <c:pt idx="15">
                  <c:v>Pastaza</c:v>
                </c:pt>
                <c:pt idx="16">
                  <c:v>Carchi</c:v>
                </c:pt>
                <c:pt idx="17">
                  <c:v>Francisco de Orellana</c:v>
                </c:pt>
                <c:pt idx="18">
                  <c:v>Loja</c:v>
                </c:pt>
                <c:pt idx="19">
                  <c:v>Sucumbíos</c:v>
                </c:pt>
                <c:pt idx="20">
                  <c:v>Esmeraldas</c:v>
                </c:pt>
                <c:pt idx="21">
                  <c:v>Morona Santiago</c:v>
                </c:pt>
                <c:pt idx="22">
                  <c:v>Zamora Chinchipe</c:v>
                </c:pt>
                <c:pt idx="23">
                  <c:v>Napo</c:v>
                </c:pt>
              </c:strCache>
            </c:strRef>
          </c:cat>
          <c:val>
            <c:numRef>
              <c:f>'[IUCP_MIPRO_2017 (2).xlsx]Indice por pilar'!$AS$9:$AS$32</c:f>
              <c:numCache>
                <c:formatCode>_ * #,##0.0_ ;_ * \-#,##0.0_ ;_ * "-"??_ ;_ @_ </c:formatCode>
                <c:ptCount val="24"/>
                <c:pt idx="0">
                  <c:v>78.977154401327837</c:v>
                </c:pt>
                <c:pt idx="1">
                  <c:v>58.982295857430444</c:v>
                </c:pt>
                <c:pt idx="2">
                  <c:v>40.827968000960546</c:v>
                </c:pt>
                <c:pt idx="3">
                  <c:v>39.478535605991659</c:v>
                </c:pt>
                <c:pt idx="4">
                  <c:v>36.215753539402016</c:v>
                </c:pt>
                <c:pt idx="5">
                  <c:v>34.237076763558335</c:v>
                </c:pt>
                <c:pt idx="6">
                  <c:v>32.337785247655731</c:v>
                </c:pt>
                <c:pt idx="7">
                  <c:v>31.57412059990849</c:v>
                </c:pt>
                <c:pt idx="8">
                  <c:v>30.468269993574616</c:v>
                </c:pt>
                <c:pt idx="9">
                  <c:v>28.737768046720692</c:v>
                </c:pt>
                <c:pt idx="10">
                  <c:v>27.086035466728326</c:v>
                </c:pt>
                <c:pt idx="11">
                  <c:v>22.660080781362709</c:v>
                </c:pt>
                <c:pt idx="12">
                  <c:v>22.647380652831458</c:v>
                </c:pt>
                <c:pt idx="13">
                  <c:v>21.753220918093671</c:v>
                </c:pt>
                <c:pt idx="14">
                  <c:v>21.211828446529225</c:v>
                </c:pt>
                <c:pt idx="15">
                  <c:v>21.144117119493931</c:v>
                </c:pt>
                <c:pt idx="16">
                  <c:v>20.209009355427529</c:v>
                </c:pt>
                <c:pt idx="17">
                  <c:v>20.116634877435526</c:v>
                </c:pt>
                <c:pt idx="18">
                  <c:v>19.596099345560024</c:v>
                </c:pt>
                <c:pt idx="19">
                  <c:v>19.34117138245729</c:v>
                </c:pt>
                <c:pt idx="20">
                  <c:v>16.916211578868687</c:v>
                </c:pt>
                <c:pt idx="21">
                  <c:v>16.445318224507766</c:v>
                </c:pt>
                <c:pt idx="22">
                  <c:v>15.69305166942673</c:v>
                </c:pt>
                <c:pt idx="23">
                  <c:v>12.946020471393371</c:v>
                </c:pt>
              </c:numCache>
            </c:numRef>
          </c:val>
        </c:ser>
        <c:dLbls>
          <c:showVal val="1"/>
        </c:dLbls>
        <c:overlap val="-25"/>
        <c:axId val="169121664"/>
        <c:axId val="169125376"/>
      </c:barChart>
      <c:catAx>
        <c:axId val="169121664"/>
        <c:scaling>
          <c:orientation val="minMax"/>
        </c:scaling>
        <c:axPos val="l"/>
        <c:numFmt formatCode="General" sourceLinked="0"/>
        <c:majorTickMark val="none"/>
        <c:tickLblPos val="nextTo"/>
        <c:txPr>
          <a:bodyPr/>
          <a:lstStyle/>
          <a:p>
            <a:pPr>
              <a:defRPr lang="es-ES" sz="1100"/>
            </a:pPr>
            <a:endParaRPr lang="es-EC"/>
          </a:p>
        </c:txPr>
        <c:crossAx val="169125376"/>
        <c:crosses val="autoZero"/>
        <c:auto val="1"/>
        <c:lblAlgn val="ctr"/>
        <c:lblOffset val="100"/>
      </c:catAx>
      <c:valAx>
        <c:axId val="169125376"/>
        <c:scaling>
          <c:orientation val="minMax"/>
        </c:scaling>
        <c:delete val="1"/>
        <c:axPos val="b"/>
        <c:numFmt formatCode="_ * #,##0.0_ ;_ * \-#,##0.0_ ;_ * &quot;-&quot;??_ ;_ @_ " sourceLinked="1"/>
        <c:tickLblPos val="nextTo"/>
        <c:crossAx val="169121664"/>
        <c:crosses val="autoZero"/>
        <c:crossBetween val="between"/>
      </c:valAx>
    </c:plotArea>
    <c:plotVisOnly val="1"/>
    <c:dispBlanksAs val="gap"/>
  </c:chart>
  <c:spPr>
    <a:solidFill>
      <a:schemeClr val="bg1"/>
    </a:solidFill>
  </c:spPr>
  <c:externalData r:id="rId1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131492786223252"/>
          <c:y val="9.6618357487922701E-3"/>
          <c:w val="0.84812950349081073"/>
          <c:h val="0.75966069458709495"/>
        </c:manualLayout>
      </c:layout>
      <c:barChart>
        <c:barDir val="bar"/>
        <c:grouping val="stacked"/>
        <c:ser>
          <c:idx val="0"/>
          <c:order val="0"/>
          <c:tx>
            <c:strRef>
              <c:f>Establecimientos!$C$174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Establecimientos!$M$174:$O$174</c:f>
              <c:numCache>
                <c:formatCode>0%</c:formatCode>
                <c:ptCount val="3"/>
                <c:pt idx="0">
                  <c:v>0.37087308730873092</c:v>
                </c:pt>
                <c:pt idx="1">
                  <c:v>0.36301613247103975</c:v>
                </c:pt>
                <c:pt idx="2">
                  <c:v>0.3641104425906232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Establecimientos!$L$174:$O$174</c15:sqref>
                  </c15:fullRef>
                </c:ext>
              </c:extLst>
            </c:numRef>
          </c:val>
        </c:ser>
        <c:ser>
          <c:idx val="1"/>
          <c:order val="1"/>
          <c:tx>
            <c:strRef>
              <c:f>Establecimientos!$C$175</c:f>
              <c:strCache>
                <c:ptCount val="1"/>
                <c:pt idx="0">
                  <c:v>Transporte</c:v>
                </c:pt>
              </c:strCache>
            </c:strRef>
          </c:tx>
          <c:spPr>
            <a:solidFill>
              <a:srgbClr val="BF9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Establecimientos!$M$175:$O$175</c:f>
              <c:numCache>
                <c:formatCode>0%</c:formatCode>
                <c:ptCount val="3"/>
                <c:pt idx="0">
                  <c:v>0.13681368136813685</c:v>
                </c:pt>
                <c:pt idx="1">
                  <c:v>0.13350152796531872</c:v>
                </c:pt>
                <c:pt idx="2">
                  <c:v>0.13667225282379136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Establecimientos!$L$175:$O$175</c15:sqref>
                  </c15:fullRef>
                </c:ext>
              </c:extLst>
            </c:numRef>
          </c:val>
        </c:ser>
        <c:ser>
          <c:idx val="2"/>
          <c:order val="2"/>
          <c:tx>
            <c:strRef>
              <c:f>Establecimientos!$C$176</c:f>
              <c:strCache>
                <c:ptCount val="1"/>
                <c:pt idx="0">
                  <c:v>Manufactura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Establecimientos!$M$176:$O$176</c:f>
              <c:numCache>
                <c:formatCode>0%</c:formatCode>
                <c:ptCount val="3"/>
                <c:pt idx="0">
                  <c:v>0.12262826282628266</c:v>
                </c:pt>
                <c:pt idx="1">
                  <c:v>0.11925236301613248</c:v>
                </c:pt>
                <c:pt idx="2">
                  <c:v>0.12010483077759118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Establecimientos!$L$176:$O$176</c15:sqref>
                  </c15:fullRef>
                </c:ext>
              </c:extLst>
            </c:numRef>
          </c:val>
        </c:ser>
        <c:ser>
          <c:idx val="3"/>
          <c:order val="3"/>
          <c:tx>
            <c:strRef>
              <c:f>Establecimientos!$C$177</c:f>
              <c:strCache>
                <c:ptCount val="1"/>
                <c:pt idx="0">
                  <c:v>Agricultura, ganadería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Establecimientos!$M$177:$O$177</c:f>
              <c:numCache>
                <c:formatCode>0%</c:formatCode>
                <c:ptCount val="3"/>
                <c:pt idx="0">
                  <c:v>7.5787578757875784E-2</c:v>
                </c:pt>
                <c:pt idx="1">
                  <c:v>7.7926231255774303E-2</c:v>
                </c:pt>
                <c:pt idx="2">
                  <c:v>7.1654816559329079E-2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Establecimientos!$L$177:$O$177</c15:sqref>
                  </c15:fullRef>
                </c:ext>
              </c:extLst>
            </c:numRef>
          </c:val>
        </c:ser>
        <c:ser>
          <c:idx val="4"/>
          <c:order val="4"/>
          <c:tx>
            <c:strRef>
              <c:f>Establecimientos!$C$178</c:f>
              <c:strCache>
                <c:ptCount val="1"/>
                <c:pt idx="0">
                  <c:v>Alojamiento y comida</c:v>
                </c:pt>
              </c:strCache>
            </c:strRef>
          </c:tx>
          <c:spPr>
            <a:solidFill>
              <a:srgbClr val="2E75B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Establecimientos!$M$178:$O$178</c:f>
              <c:numCache>
                <c:formatCode>0%</c:formatCode>
                <c:ptCount val="3"/>
                <c:pt idx="0">
                  <c:v>6.6318631863186345E-2</c:v>
                </c:pt>
                <c:pt idx="1">
                  <c:v>6.8509700803070159E-2</c:v>
                </c:pt>
                <c:pt idx="2">
                  <c:v>6.2719775689989682E-2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Establecimientos!$L$178:$O$178</c15:sqref>
                  </c15:fullRef>
                </c:ext>
              </c:extLst>
            </c:numRef>
          </c:val>
        </c:ser>
        <c:ser>
          <c:idx val="5"/>
          <c:order val="5"/>
          <c:tx>
            <c:strRef>
              <c:f>Establecimientos!$C$198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ysClr val="window" lastClr="FFFFFF">
                <a:lumMod val="50000"/>
              </a:sysClr>
            </a:solidFill>
            <a:ln>
              <a:noFill/>
            </a:ln>
            <a:effectLst/>
          </c:spPr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Establecimientos!$M$198:$O$198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Establecimientos!$L$198:$O$198</c15:sqref>
                  </c15:fullRef>
                </c:ext>
              </c:extLst>
            </c:numRef>
          </c:val>
        </c:ser>
        <c:dLbls/>
        <c:gapWidth val="40"/>
        <c:overlap val="100"/>
        <c:axId val="273057664"/>
        <c:axId val="273059200"/>
      </c:barChart>
      <c:catAx>
        <c:axId val="273057664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73059200"/>
        <c:crosses val="autoZero"/>
        <c:auto val="1"/>
        <c:lblAlgn val="ctr"/>
        <c:lblOffset val="100"/>
      </c:catAx>
      <c:valAx>
        <c:axId val="273059200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27305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7054357335767865"/>
          <c:w val="0.99702799650043761"/>
          <c:h val="0.2294564266423233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>
              <a:lumMod val="95000"/>
              <a:lumOff val="5000"/>
            </a:schemeClr>
          </a:solidFill>
        </a:defRPr>
      </a:pPr>
      <a:endParaRPr lang="es-EC"/>
    </a:p>
  </c:txPr>
  <c:externalData r:id="rId2"/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24759405074355"/>
          <c:y val="9.6618357487922701E-3"/>
          <c:w val="0.85119685039370596"/>
          <c:h val="0.75966069458709495"/>
        </c:manualLayout>
      </c:layout>
      <c:barChart>
        <c:barDir val="bar"/>
        <c:grouping val="stacked"/>
        <c:ser>
          <c:idx val="0"/>
          <c:order val="0"/>
          <c:tx>
            <c:strRef>
              <c:f>Establecimientos!$C$128</c:f>
              <c:strCache>
                <c:ptCount val="1"/>
                <c:pt idx="0">
                  <c:v>Comercio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Establecimientos!$M$128:$O$128</c:f>
              <c:numCache>
                <c:formatCode>0%</c:formatCode>
                <c:ptCount val="3"/>
                <c:pt idx="0">
                  <c:v>0.3414054244452272</c:v>
                </c:pt>
                <c:pt idx="1">
                  <c:v>0.33357091945830375</c:v>
                </c:pt>
                <c:pt idx="2">
                  <c:v>0.34052130031733985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Establecimientos!$L$128:$O$128</c15:sqref>
                  </c15:fullRef>
                </c:ext>
              </c:extLst>
            </c:numRef>
          </c:val>
        </c:ser>
        <c:ser>
          <c:idx val="1"/>
          <c:order val="1"/>
          <c:tx>
            <c:strRef>
              <c:f>Establecimientos!$C$129</c:f>
              <c:strCache>
                <c:ptCount val="1"/>
                <c:pt idx="0">
                  <c:v>Agricultura, ganadería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Establecimientos!$M$129:$O$129</c:f>
              <c:numCache>
                <c:formatCode>0%</c:formatCode>
                <c:ptCount val="3"/>
                <c:pt idx="0">
                  <c:v>0.21733004579077142</c:v>
                </c:pt>
                <c:pt idx="1">
                  <c:v>0.22692444761225944</c:v>
                </c:pt>
                <c:pt idx="2">
                  <c:v>0.20506235895692909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Establecimientos!$L$129:$O$129</c15:sqref>
                  </c15:fullRef>
                </c:ext>
              </c:extLst>
            </c:numRef>
          </c:val>
        </c:ser>
        <c:ser>
          <c:idx val="2"/>
          <c:order val="2"/>
          <c:tx>
            <c:strRef>
              <c:f>Establecimientos!$C$130</c:f>
              <c:strCache>
                <c:ptCount val="1"/>
                <c:pt idx="0">
                  <c:v>Transporte</c:v>
                </c:pt>
              </c:strCache>
            </c:strRef>
          </c:tx>
          <c:spPr>
            <a:solidFill>
              <a:srgbClr val="BF9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Establecimientos!$M$130:$O$130</c:f>
              <c:numCache>
                <c:formatCode>0%</c:formatCode>
                <c:ptCount val="3"/>
                <c:pt idx="0">
                  <c:v>0.18624515674533296</c:v>
                </c:pt>
                <c:pt idx="1">
                  <c:v>0.1830007127583749</c:v>
                </c:pt>
                <c:pt idx="2">
                  <c:v>0.18554600909324617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Establecimientos!$L$130:$O$130</c15:sqref>
                  </c15:fullRef>
                </c:ext>
              </c:extLst>
            </c:numRef>
          </c:val>
        </c:ser>
        <c:ser>
          <c:idx val="3"/>
          <c:order val="3"/>
          <c:tx>
            <c:strRef>
              <c:f>Establecimientos!$C$131</c:f>
              <c:strCache>
                <c:ptCount val="1"/>
                <c:pt idx="0">
                  <c:v>Alojamiento y comida</c:v>
                </c:pt>
              </c:strCache>
            </c:strRef>
          </c:tx>
          <c:spPr>
            <a:solidFill>
              <a:srgbClr val="2E75B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Establecimientos!$M$131:$O$131</c:f>
              <c:numCache>
                <c:formatCode>0%</c:formatCode>
                <c:ptCount val="3"/>
                <c:pt idx="0">
                  <c:v>5.9175766114829172E-2</c:v>
                </c:pt>
                <c:pt idx="1">
                  <c:v>5.3635067712045625E-2</c:v>
                </c:pt>
                <c:pt idx="2">
                  <c:v>5.4861290746793627E-2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Establecimientos!$L$131:$O$131</c15:sqref>
                  </c15:fullRef>
                </c:ext>
              </c:extLst>
            </c:numRef>
          </c:val>
        </c:ser>
        <c:ser>
          <c:idx val="4"/>
          <c:order val="4"/>
          <c:tx>
            <c:strRef>
              <c:f>Establecimientos!$C$132</c:f>
              <c:strCache>
                <c:ptCount val="1"/>
                <c:pt idx="0">
                  <c:v>Manufactura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1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Establecimientos!$M$132:$O$132</c:f>
              <c:numCache>
                <c:formatCode>0%</c:formatCode>
                <c:ptCount val="3"/>
                <c:pt idx="0">
                  <c:v>4.80803099682987E-2</c:v>
                </c:pt>
                <c:pt idx="1">
                  <c:v>4.7220242337847468E-2</c:v>
                </c:pt>
                <c:pt idx="2">
                  <c:v>4.7228273426090699E-2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Establecimientos!$L$132:$O$132</c15:sqref>
                  </c15:fullRef>
                </c:ext>
              </c:extLst>
            </c:numRef>
          </c:val>
        </c:ser>
        <c:ser>
          <c:idx val="5"/>
          <c:order val="5"/>
          <c:tx>
            <c:strRef>
              <c:f>Establecimientos!$C$150</c:f>
              <c:strCache>
                <c:ptCount val="1"/>
                <c:pt idx="0">
                  <c:v>Otros</c:v>
                </c:pt>
              </c:strCache>
            </c:strRef>
          </c:tx>
          <c:spPr>
            <a:solidFill>
              <a:sysClr val="window" lastClr="FFFFFF">
                <a:lumMod val="50000"/>
              </a:sysClr>
            </a:solidFill>
            <a:ln>
              <a:noFill/>
            </a:ln>
            <a:effectLst/>
          </c:spPr>
          <c:cat>
            <c:strRef>
              <c:f>Establecimientos!$M$127:$O$127</c:f>
              <c:strCache>
                <c:ptCount val="3"/>
                <c:pt idx="0">
                  <c:v>2016</c:v>
                </c:pt>
                <c:pt idx="1">
                  <c:v>2017</c:v>
                </c:pt>
                <c:pt idx="2">
                  <c:v>2018*</c:v>
                </c:pt>
              </c:strCache>
              <c:extLst>
                <c:ext xmlns:c15="http://schemas.microsoft.com/office/drawing/2012/chart" uri="{02D57815-91ED-43cb-92C2-25804820EDAC}">
                  <c15:fullRef>
                    <c15:sqref>Establecimientos!$L$127:$O$127</c15:sqref>
                  </c15:fullRef>
                </c:ext>
              </c:extLst>
            </c:strRef>
          </c:cat>
          <c:val>
            <c:numRef>
              <c:f>Establecimientos!$M$150:$O$150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  <c:extLst>
                <c:ext xmlns:c15="http://schemas.microsoft.com/office/drawing/2012/chart" uri="{02D57815-91ED-43cb-92C2-25804820EDAC}">
                  <c15:fullRef>
                    <c15:sqref>Establecimientos!$L$150:$O$150</c15:sqref>
                  </c15:fullRef>
                </c:ext>
              </c:extLst>
            </c:numRef>
          </c:val>
        </c:ser>
        <c:dLbls/>
        <c:gapWidth val="40"/>
        <c:overlap val="100"/>
        <c:axId val="273380480"/>
        <c:axId val="273382016"/>
      </c:barChart>
      <c:catAx>
        <c:axId val="273380480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1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73382016"/>
        <c:crosses val="autoZero"/>
        <c:auto val="1"/>
        <c:lblAlgn val="ctr"/>
        <c:lblOffset val="100"/>
      </c:catAx>
      <c:valAx>
        <c:axId val="273382016"/>
        <c:scaling>
          <c:orientation val="minMax"/>
          <c:max val="1"/>
        </c:scaling>
        <c:delete val="1"/>
        <c:axPos val="b"/>
        <c:numFmt formatCode="0%" sourceLinked="1"/>
        <c:majorTickMark val="none"/>
        <c:tickLblPos val="nextTo"/>
        <c:crossAx val="273380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8986724485525717"/>
          <c:w val="0.99702799650043761"/>
          <c:h val="0.21013275514473731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000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>
              <a:lumMod val="95000"/>
              <a:lumOff val="5000"/>
            </a:schemeClr>
          </a:solidFill>
        </a:defRPr>
      </a:pPr>
      <a:endParaRPr lang="es-EC"/>
    </a:p>
  </c:txPr>
  <c:externalData r:id="rId2"/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plotArea>
      <c:layout/>
      <c:lineChart>
        <c:grouping val="standard"/>
        <c:ser>
          <c:idx val="0"/>
          <c:order val="0"/>
          <c:tx>
            <c:strRef>
              <c:f>VCmesmic!$K$2</c:f>
              <c:strCache>
                <c:ptCount val="1"/>
                <c:pt idx="0">
                  <c:v>Chimborazo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VCmesmic!$K$87:$K$163</c:f>
              <c:numCache>
                <c:formatCode>#,###,,</c:formatCode>
                <c:ptCount val="77"/>
                <c:pt idx="0">
                  <c:v>9649251.6600000001</c:v>
                </c:pt>
                <c:pt idx="1">
                  <c:v>10124406.77</c:v>
                </c:pt>
                <c:pt idx="2">
                  <c:v>13188512.92</c:v>
                </c:pt>
                <c:pt idx="3">
                  <c:v>12084847.18</c:v>
                </c:pt>
                <c:pt idx="4">
                  <c:v>11883376.76</c:v>
                </c:pt>
                <c:pt idx="5">
                  <c:v>12223975.289999988</c:v>
                </c:pt>
                <c:pt idx="6">
                  <c:v>12526377.720000001</c:v>
                </c:pt>
                <c:pt idx="7">
                  <c:v>23382608.489999976</c:v>
                </c:pt>
                <c:pt idx="8">
                  <c:v>19526615.629999999</c:v>
                </c:pt>
                <c:pt idx="9">
                  <c:v>20335057.18</c:v>
                </c:pt>
                <c:pt idx="10">
                  <c:v>21030937.449999996</c:v>
                </c:pt>
                <c:pt idx="11">
                  <c:v>16476691.619999988</c:v>
                </c:pt>
                <c:pt idx="12">
                  <c:v>10914488.880000006</c:v>
                </c:pt>
                <c:pt idx="13">
                  <c:v>10488528.789999988</c:v>
                </c:pt>
                <c:pt idx="14">
                  <c:v>10762244.039999988</c:v>
                </c:pt>
                <c:pt idx="15">
                  <c:v>12034735.34</c:v>
                </c:pt>
                <c:pt idx="16">
                  <c:v>14263782.060000002</c:v>
                </c:pt>
                <c:pt idx="17">
                  <c:v>12033868.369999999</c:v>
                </c:pt>
                <c:pt idx="18">
                  <c:v>11160400.729999989</c:v>
                </c:pt>
                <c:pt idx="19">
                  <c:v>15050328.84</c:v>
                </c:pt>
                <c:pt idx="20">
                  <c:v>11563245.32</c:v>
                </c:pt>
                <c:pt idx="21">
                  <c:v>11740208.300000004</c:v>
                </c:pt>
                <c:pt idx="22">
                  <c:v>11504524.67</c:v>
                </c:pt>
                <c:pt idx="23">
                  <c:v>9563322.9199999887</c:v>
                </c:pt>
                <c:pt idx="24">
                  <c:v>8713857.0299999882</c:v>
                </c:pt>
                <c:pt idx="25">
                  <c:v>9252458.7399999835</c:v>
                </c:pt>
                <c:pt idx="26">
                  <c:v>11509248</c:v>
                </c:pt>
                <c:pt idx="27">
                  <c:v>10424158.970000004</c:v>
                </c:pt>
                <c:pt idx="28">
                  <c:v>13380729.119999988</c:v>
                </c:pt>
                <c:pt idx="29">
                  <c:v>11949382.300000004</c:v>
                </c:pt>
                <c:pt idx="30">
                  <c:v>12471572.119999988</c:v>
                </c:pt>
                <c:pt idx="31">
                  <c:v>11161023.15</c:v>
                </c:pt>
                <c:pt idx="32">
                  <c:v>11957350.83</c:v>
                </c:pt>
                <c:pt idx="33">
                  <c:v>15764622.560000002</c:v>
                </c:pt>
                <c:pt idx="34">
                  <c:v>9888067.4000000004</c:v>
                </c:pt>
                <c:pt idx="35">
                  <c:v>10382568.49</c:v>
                </c:pt>
                <c:pt idx="36">
                  <c:v>9455862.9299999885</c:v>
                </c:pt>
                <c:pt idx="37">
                  <c:v>9550817.0399999879</c:v>
                </c:pt>
                <c:pt idx="38">
                  <c:v>13142686.57</c:v>
                </c:pt>
                <c:pt idx="39">
                  <c:v>11360000.9</c:v>
                </c:pt>
                <c:pt idx="40">
                  <c:v>10482116.699999988</c:v>
                </c:pt>
                <c:pt idx="41">
                  <c:v>11203282.449999988</c:v>
                </c:pt>
                <c:pt idx="42">
                  <c:v>10865944.51</c:v>
                </c:pt>
                <c:pt idx="43">
                  <c:v>9269705.3599999994</c:v>
                </c:pt>
                <c:pt idx="44">
                  <c:v>10082264.029999988</c:v>
                </c:pt>
                <c:pt idx="45">
                  <c:v>7656401.4000000004</c:v>
                </c:pt>
                <c:pt idx="46">
                  <c:v>6596299.9200000009</c:v>
                </c:pt>
                <c:pt idx="47">
                  <c:v>6838181.0300000003</c:v>
                </c:pt>
                <c:pt idx="48">
                  <c:v>5952784.0300000003</c:v>
                </c:pt>
                <c:pt idx="49">
                  <c:v>5579306.3700000001</c:v>
                </c:pt>
                <c:pt idx="50">
                  <c:v>6562793.3800000008</c:v>
                </c:pt>
                <c:pt idx="51">
                  <c:v>5811931.5600000005</c:v>
                </c:pt>
                <c:pt idx="52">
                  <c:v>6397912.5</c:v>
                </c:pt>
                <c:pt idx="53">
                  <c:v>8291279.2600000007</c:v>
                </c:pt>
                <c:pt idx="54">
                  <c:v>8142988.5700000003</c:v>
                </c:pt>
                <c:pt idx="55">
                  <c:v>8595704.25</c:v>
                </c:pt>
                <c:pt idx="56">
                  <c:v>8423553.2299999855</c:v>
                </c:pt>
                <c:pt idx="57">
                  <c:v>8849918.1500000004</c:v>
                </c:pt>
                <c:pt idx="58">
                  <c:v>8316949.3300000001</c:v>
                </c:pt>
                <c:pt idx="59">
                  <c:v>7554182.1900000004</c:v>
                </c:pt>
                <c:pt idx="60">
                  <c:v>6699114.8400000008</c:v>
                </c:pt>
                <c:pt idx="61">
                  <c:v>6482659.54</c:v>
                </c:pt>
                <c:pt idx="62">
                  <c:v>8142568.6299999999</c:v>
                </c:pt>
                <c:pt idx="63">
                  <c:v>7798070.4500000002</c:v>
                </c:pt>
                <c:pt idx="64">
                  <c:v>7797059.2400000002</c:v>
                </c:pt>
                <c:pt idx="65">
                  <c:v>8726202</c:v>
                </c:pt>
                <c:pt idx="66">
                  <c:v>9358572.3300000001</c:v>
                </c:pt>
                <c:pt idx="67">
                  <c:v>9151875.6999999881</c:v>
                </c:pt>
                <c:pt idx="68">
                  <c:v>10049941.18</c:v>
                </c:pt>
                <c:pt idx="69">
                  <c:v>8961965.2399999835</c:v>
                </c:pt>
                <c:pt idx="70">
                  <c:v>10061693.619999988</c:v>
                </c:pt>
                <c:pt idx="71">
                  <c:v>9226273.9700000007</c:v>
                </c:pt>
                <c:pt idx="72">
                  <c:v>7993105.8800000008</c:v>
                </c:pt>
                <c:pt idx="73">
                  <c:v>6158591.8300000001</c:v>
                </c:pt>
                <c:pt idx="74">
                  <c:v>10175761.689999988</c:v>
                </c:pt>
                <c:pt idx="75">
                  <c:v>8772140.9199999887</c:v>
                </c:pt>
                <c:pt idx="76">
                  <c:v>10066872.350000011</c:v>
                </c:pt>
              </c:numCache>
            </c:numRef>
          </c:val>
        </c:ser>
        <c:ser>
          <c:idx val="1"/>
          <c:order val="1"/>
          <c:tx>
            <c:strRef>
              <c:f>VCmesmic!$L$2</c:f>
              <c:strCache>
                <c:ptCount val="1"/>
                <c:pt idx="0">
                  <c:v>Cotopaxi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VCmesmic!$L$87:$L$163</c:f>
              <c:numCache>
                <c:formatCode>#,###,,</c:formatCode>
                <c:ptCount val="77"/>
                <c:pt idx="0">
                  <c:v>10827356.310000002</c:v>
                </c:pt>
                <c:pt idx="1">
                  <c:v>11613136.220000001</c:v>
                </c:pt>
                <c:pt idx="2">
                  <c:v>13594160.57</c:v>
                </c:pt>
                <c:pt idx="3">
                  <c:v>12560752.33</c:v>
                </c:pt>
                <c:pt idx="4">
                  <c:v>13541650.4</c:v>
                </c:pt>
                <c:pt idx="5">
                  <c:v>12688361.850000011</c:v>
                </c:pt>
                <c:pt idx="6">
                  <c:v>13966826.08</c:v>
                </c:pt>
                <c:pt idx="7">
                  <c:v>22236337.27</c:v>
                </c:pt>
                <c:pt idx="8">
                  <c:v>17454208.239999998</c:v>
                </c:pt>
                <c:pt idx="9">
                  <c:v>18937731.789999992</c:v>
                </c:pt>
                <c:pt idx="10">
                  <c:v>17290763.609999999</c:v>
                </c:pt>
                <c:pt idx="11">
                  <c:v>14408874.109999988</c:v>
                </c:pt>
                <c:pt idx="12">
                  <c:v>10368009.84</c:v>
                </c:pt>
                <c:pt idx="13">
                  <c:v>9181764.619999988</c:v>
                </c:pt>
                <c:pt idx="14">
                  <c:v>10951709.710000001</c:v>
                </c:pt>
                <c:pt idx="15">
                  <c:v>12729051.949999988</c:v>
                </c:pt>
                <c:pt idx="16">
                  <c:v>11561691.039999988</c:v>
                </c:pt>
                <c:pt idx="17">
                  <c:v>11851435.560000002</c:v>
                </c:pt>
                <c:pt idx="18">
                  <c:v>10785096.890000002</c:v>
                </c:pt>
                <c:pt idx="19">
                  <c:v>11811867.68</c:v>
                </c:pt>
                <c:pt idx="20">
                  <c:v>12574053.289999988</c:v>
                </c:pt>
                <c:pt idx="21">
                  <c:v>13121521.619999988</c:v>
                </c:pt>
                <c:pt idx="22">
                  <c:v>11362395.560000002</c:v>
                </c:pt>
                <c:pt idx="23">
                  <c:v>10267111.4</c:v>
                </c:pt>
                <c:pt idx="24">
                  <c:v>8154791.9400000004</c:v>
                </c:pt>
                <c:pt idx="25">
                  <c:v>8784380.3699999992</c:v>
                </c:pt>
                <c:pt idx="26">
                  <c:v>11312877</c:v>
                </c:pt>
                <c:pt idx="27">
                  <c:v>10113522.810000002</c:v>
                </c:pt>
                <c:pt idx="28">
                  <c:v>11716892.869999999</c:v>
                </c:pt>
                <c:pt idx="29">
                  <c:v>12254757.01</c:v>
                </c:pt>
                <c:pt idx="30">
                  <c:v>12206827.720000001</c:v>
                </c:pt>
                <c:pt idx="31">
                  <c:v>11059210.199999988</c:v>
                </c:pt>
                <c:pt idx="32">
                  <c:v>11303661.640000001</c:v>
                </c:pt>
                <c:pt idx="33">
                  <c:v>13152589.65</c:v>
                </c:pt>
                <c:pt idx="34">
                  <c:v>10593149.699999988</c:v>
                </c:pt>
                <c:pt idx="35">
                  <c:v>11142104.859999999</c:v>
                </c:pt>
                <c:pt idx="36">
                  <c:v>9426226.0199999884</c:v>
                </c:pt>
                <c:pt idx="37">
                  <c:v>9954856.0299999882</c:v>
                </c:pt>
                <c:pt idx="38">
                  <c:v>9783791.5</c:v>
                </c:pt>
                <c:pt idx="39">
                  <c:v>9550176.8200000003</c:v>
                </c:pt>
                <c:pt idx="40">
                  <c:v>9236990.7799999882</c:v>
                </c:pt>
                <c:pt idx="41">
                  <c:v>9680484.6099999882</c:v>
                </c:pt>
                <c:pt idx="42">
                  <c:v>10542033.189999988</c:v>
                </c:pt>
                <c:pt idx="43">
                  <c:v>8088260.0900000008</c:v>
                </c:pt>
                <c:pt idx="44">
                  <c:v>7947399.21</c:v>
                </c:pt>
                <c:pt idx="45">
                  <c:v>7002059.8599999994</c:v>
                </c:pt>
                <c:pt idx="46">
                  <c:v>6924132.4300000034</c:v>
                </c:pt>
                <c:pt idx="47">
                  <c:v>6578674.6199999992</c:v>
                </c:pt>
                <c:pt idx="48">
                  <c:v>7366829.21</c:v>
                </c:pt>
                <c:pt idx="49">
                  <c:v>9631452.8699999992</c:v>
                </c:pt>
                <c:pt idx="50">
                  <c:v>8417720.9600000009</c:v>
                </c:pt>
                <c:pt idx="51">
                  <c:v>9077250.4700000007</c:v>
                </c:pt>
                <c:pt idx="52">
                  <c:v>8084059.0200000005</c:v>
                </c:pt>
                <c:pt idx="53">
                  <c:v>10745120.289999988</c:v>
                </c:pt>
                <c:pt idx="54">
                  <c:v>9833860.1600000001</c:v>
                </c:pt>
                <c:pt idx="55">
                  <c:v>9771821.1899999883</c:v>
                </c:pt>
                <c:pt idx="56">
                  <c:v>9902353.4299999885</c:v>
                </c:pt>
                <c:pt idx="57">
                  <c:v>8738622.0399999879</c:v>
                </c:pt>
                <c:pt idx="58">
                  <c:v>9850709.9399999883</c:v>
                </c:pt>
                <c:pt idx="59">
                  <c:v>8473552.9700000007</c:v>
                </c:pt>
                <c:pt idx="60">
                  <c:v>7862362.3500000006</c:v>
                </c:pt>
                <c:pt idx="61">
                  <c:v>7338535.21</c:v>
                </c:pt>
                <c:pt idx="62">
                  <c:v>9461682.9299999885</c:v>
                </c:pt>
                <c:pt idx="63">
                  <c:v>8733339.1399999876</c:v>
                </c:pt>
                <c:pt idx="64">
                  <c:v>10071588.529999988</c:v>
                </c:pt>
                <c:pt idx="65">
                  <c:v>10319717.239999987</c:v>
                </c:pt>
                <c:pt idx="66">
                  <c:v>10061926.460000006</c:v>
                </c:pt>
                <c:pt idx="67">
                  <c:v>9851815.0700000003</c:v>
                </c:pt>
                <c:pt idx="68">
                  <c:v>9884333.1799999885</c:v>
                </c:pt>
                <c:pt idx="69">
                  <c:v>9201014.7099999897</c:v>
                </c:pt>
                <c:pt idx="70">
                  <c:v>9451245.4399999883</c:v>
                </c:pt>
                <c:pt idx="71">
                  <c:v>9869092.4399999883</c:v>
                </c:pt>
                <c:pt idx="72">
                  <c:v>11029319.619999988</c:v>
                </c:pt>
                <c:pt idx="73">
                  <c:v>5909762.1199999992</c:v>
                </c:pt>
                <c:pt idx="74">
                  <c:v>12170674.42</c:v>
                </c:pt>
                <c:pt idx="75">
                  <c:v>9685372.4000000004</c:v>
                </c:pt>
                <c:pt idx="76">
                  <c:v>9994505.1299999896</c:v>
                </c:pt>
              </c:numCache>
            </c:numRef>
          </c:val>
        </c:ser>
        <c:ser>
          <c:idx val="2"/>
          <c:order val="2"/>
          <c:tx>
            <c:strRef>
              <c:f>VCmesmic!$M$2</c:f>
              <c:strCache>
                <c:ptCount val="1"/>
                <c:pt idx="0">
                  <c:v>Pastaza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VCmesmic!$M$87:$M$163</c:f>
              <c:numCache>
                <c:formatCode>#,###,,</c:formatCode>
                <c:ptCount val="77"/>
                <c:pt idx="0">
                  <c:v>2759553.94</c:v>
                </c:pt>
                <c:pt idx="1">
                  <c:v>3254371.3</c:v>
                </c:pt>
                <c:pt idx="2">
                  <c:v>4051351.18</c:v>
                </c:pt>
                <c:pt idx="3">
                  <c:v>3963641.23</c:v>
                </c:pt>
                <c:pt idx="4">
                  <c:v>4247069.9400000004</c:v>
                </c:pt>
                <c:pt idx="5">
                  <c:v>3636710.8099999987</c:v>
                </c:pt>
                <c:pt idx="6">
                  <c:v>3867489.2600000002</c:v>
                </c:pt>
                <c:pt idx="7">
                  <c:v>5137980.45</c:v>
                </c:pt>
                <c:pt idx="8">
                  <c:v>4904493.74</c:v>
                </c:pt>
                <c:pt idx="9">
                  <c:v>5289070.83</c:v>
                </c:pt>
                <c:pt idx="10">
                  <c:v>4932698.04</c:v>
                </c:pt>
                <c:pt idx="11">
                  <c:v>4038411.3499999987</c:v>
                </c:pt>
                <c:pt idx="12">
                  <c:v>1758824.3900000001</c:v>
                </c:pt>
                <c:pt idx="13">
                  <c:v>1557814.3</c:v>
                </c:pt>
                <c:pt idx="14">
                  <c:v>1937636.08</c:v>
                </c:pt>
                <c:pt idx="15">
                  <c:v>2280990.2400000002</c:v>
                </c:pt>
                <c:pt idx="16">
                  <c:v>1381603.99</c:v>
                </c:pt>
                <c:pt idx="17">
                  <c:v>2178685.54</c:v>
                </c:pt>
                <c:pt idx="18">
                  <c:v>2061356.04</c:v>
                </c:pt>
                <c:pt idx="19">
                  <c:v>2051196.04</c:v>
                </c:pt>
                <c:pt idx="20">
                  <c:v>2107514.86</c:v>
                </c:pt>
                <c:pt idx="21">
                  <c:v>1861213.27</c:v>
                </c:pt>
                <c:pt idx="22">
                  <c:v>1560487.09</c:v>
                </c:pt>
                <c:pt idx="23">
                  <c:v>1357546.84</c:v>
                </c:pt>
                <c:pt idx="24">
                  <c:v>1496821.84</c:v>
                </c:pt>
                <c:pt idx="25">
                  <c:v>1252166.25</c:v>
                </c:pt>
                <c:pt idx="26">
                  <c:v>1546451</c:v>
                </c:pt>
                <c:pt idx="27">
                  <c:v>1888756.24</c:v>
                </c:pt>
                <c:pt idx="28">
                  <c:v>1758693.76</c:v>
                </c:pt>
                <c:pt idx="29">
                  <c:v>1992051.04</c:v>
                </c:pt>
                <c:pt idx="30">
                  <c:v>1856945.28</c:v>
                </c:pt>
                <c:pt idx="31">
                  <c:v>1287976.74</c:v>
                </c:pt>
                <c:pt idx="32">
                  <c:v>1300127.27</c:v>
                </c:pt>
                <c:pt idx="33">
                  <c:v>2810380.12</c:v>
                </c:pt>
                <c:pt idx="34">
                  <c:v>1749372.55</c:v>
                </c:pt>
                <c:pt idx="35">
                  <c:v>1435816.41</c:v>
                </c:pt>
                <c:pt idx="36">
                  <c:v>1582749.6800000011</c:v>
                </c:pt>
                <c:pt idx="37">
                  <c:v>1339842.06</c:v>
                </c:pt>
                <c:pt idx="38">
                  <c:v>1530185.06</c:v>
                </c:pt>
                <c:pt idx="39">
                  <c:v>1237381.3700000001</c:v>
                </c:pt>
                <c:pt idx="40">
                  <c:v>1230929.2</c:v>
                </c:pt>
                <c:pt idx="41">
                  <c:v>1344862.12</c:v>
                </c:pt>
                <c:pt idx="42">
                  <c:v>1926730.3800000001</c:v>
                </c:pt>
                <c:pt idx="43">
                  <c:v>1179836.21</c:v>
                </c:pt>
                <c:pt idx="44">
                  <c:v>1331096.8500000001</c:v>
                </c:pt>
                <c:pt idx="45">
                  <c:v>1006419.97</c:v>
                </c:pt>
                <c:pt idx="46">
                  <c:v>763969.62</c:v>
                </c:pt>
                <c:pt idx="47">
                  <c:v>838557.4</c:v>
                </c:pt>
                <c:pt idx="48">
                  <c:v>773852.66</c:v>
                </c:pt>
                <c:pt idx="49">
                  <c:v>425082.92000000022</c:v>
                </c:pt>
                <c:pt idx="50">
                  <c:v>712475.83000000042</c:v>
                </c:pt>
                <c:pt idx="51">
                  <c:v>462341.82</c:v>
                </c:pt>
                <c:pt idx="52">
                  <c:v>1390508.47</c:v>
                </c:pt>
                <c:pt idx="53">
                  <c:v>807943.19</c:v>
                </c:pt>
                <c:pt idx="54">
                  <c:v>1159435.71</c:v>
                </c:pt>
                <c:pt idx="55">
                  <c:v>1191465.81</c:v>
                </c:pt>
                <c:pt idx="56">
                  <c:v>1201987.27</c:v>
                </c:pt>
                <c:pt idx="57">
                  <c:v>1377197.43</c:v>
                </c:pt>
                <c:pt idx="58">
                  <c:v>832910.87</c:v>
                </c:pt>
                <c:pt idx="59">
                  <c:v>1031613.06</c:v>
                </c:pt>
                <c:pt idx="60">
                  <c:v>937484.2</c:v>
                </c:pt>
                <c:pt idx="61">
                  <c:v>495855.7</c:v>
                </c:pt>
                <c:pt idx="62">
                  <c:v>1062082.48</c:v>
                </c:pt>
                <c:pt idx="63">
                  <c:v>772410.69</c:v>
                </c:pt>
                <c:pt idx="64">
                  <c:v>1136516.52</c:v>
                </c:pt>
                <c:pt idx="65">
                  <c:v>1106082.6100000001</c:v>
                </c:pt>
                <c:pt idx="66">
                  <c:v>1063290.2</c:v>
                </c:pt>
                <c:pt idx="67">
                  <c:v>1088597.1100000001</c:v>
                </c:pt>
                <c:pt idx="68">
                  <c:v>1543252.6300000001</c:v>
                </c:pt>
                <c:pt idx="69">
                  <c:v>999872.54</c:v>
                </c:pt>
                <c:pt idx="70">
                  <c:v>1034667.9</c:v>
                </c:pt>
                <c:pt idx="71">
                  <c:v>987021.24</c:v>
                </c:pt>
                <c:pt idx="72">
                  <c:v>1029263.2</c:v>
                </c:pt>
                <c:pt idx="73">
                  <c:v>713096.57</c:v>
                </c:pt>
                <c:pt idx="74">
                  <c:v>988814.06</c:v>
                </c:pt>
                <c:pt idx="75">
                  <c:v>1039000.07</c:v>
                </c:pt>
                <c:pt idx="76">
                  <c:v>1214107.96</c:v>
                </c:pt>
              </c:numCache>
            </c:numRef>
          </c:val>
        </c:ser>
        <c:ser>
          <c:idx val="3"/>
          <c:order val="3"/>
          <c:tx>
            <c:strRef>
              <c:f>VCmesmic!$N$2</c:f>
              <c:strCache>
                <c:ptCount val="1"/>
                <c:pt idx="0">
                  <c:v>Tungurahua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VCmesmic!$N$87:$N$163</c:f>
              <c:numCache>
                <c:formatCode>#,###,,</c:formatCode>
                <c:ptCount val="77"/>
                <c:pt idx="0">
                  <c:v>19879766.039999999</c:v>
                </c:pt>
                <c:pt idx="1">
                  <c:v>21757990.579999998</c:v>
                </c:pt>
                <c:pt idx="2">
                  <c:v>26953983.350000001</c:v>
                </c:pt>
                <c:pt idx="3">
                  <c:v>22360028.760000002</c:v>
                </c:pt>
                <c:pt idx="4">
                  <c:v>26156389.449999996</c:v>
                </c:pt>
                <c:pt idx="5">
                  <c:v>21996742.609999999</c:v>
                </c:pt>
                <c:pt idx="6">
                  <c:v>21769070.449999996</c:v>
                </c:pt>
                <c:pt idx="7">
                  <c:v>39210516.700000003</c:v>
                </c:pt>
                <c:pt idx="8">
                  <c:v>31189844.760000002</c:v>
                </c:pt>
                <c:pt idx="9">
                  <c:v>36206083.5</c:v>
                </c:pt>
                <c:pt idx="10">
                  <c:v>31331377.939999998</c:v>
                </c:pt>
                <c:pt idx="11">
                  <c:v>28852653.07</c:v>
                </c:pt>
                <c:pt idx="12">
                  <c:v>17762519.73</c:v>
                </c:pt>
                <c:pt idx="13">
                  <c:v>14087202.449999988</c:v>
                </c:pt>
                <c:pt idx="14">
                  <c:v>17365551.170000009</c:v>
                </c:pt>
                <c:pt idx="15">
                  <c:v>18599604.559999999</c:v>
                </c:pt>
                <c:pt idx="16">
                  <c:v>19128419.07</c:v>
                </c:pt>
                <c:pt idx="17">
                  <c:v>17716699.779999997</c:v>
                </c:pt>
                <c:pt idx="18">
                  <c:v>18550488.190000001</c:v>
                </c:pt>
                <c:pt idx="19">
                  <c:v>20684192.539999999</c:v>
                </c:pt>
                <c:pt idx="20">
                  <c:v>20416712.829999998</c:v>
                </c:pt>
                <c:pt idx="21">
                  <c:v>20483205.07</c:v>
                </c:pt>
                <c:pt idx="22">
                  <c:v>19054968.25</c:v>
                </c:pt>
                <c:pt idx="23">
                  <c:v>16538945.970000004</c:v>
                </c:pt>
                <c:pt idx="24">
                  <c:v>17052081.489999976</c:v>
                </c:pt>
                <c:pt idx="25">
                  <c:v>16517620.390000002</c:v>
                </c:pt>
                <c:pt idx="26">
                  <c:v>17944769</c:v>
                </c:pt>
                <c:pt idx="27">
                  <c:v>23569813.100000001</c:v>
                </c:pt>
                <c:pt idx="28">
                  <c:v>24176704.59</c:v>
                </c:pt>
                <c:pt idx="29">
                  <c:v>22690221.02</c:v>
                </c:pt>
                <c:pt idx="30">
                  <c:v>26647335.920000002</c:v>
                </c:pt>
                <c:pt idx="31">
                  <c:v>22282245.91</c:v>
                </c:pt>
                <c:pt idx="32">
                  <c:v>23499876.279999997</c:v>
                </c:pt>
                <c:pt idx="33">
                  <c:v>29864943.379999999</c:v>
                </c:pt>
                <c:pt idx="34">
                  <c:v>21124714.149999999</c:v>
                </c:pt>
                <c:pt idx="35">
                  <c:v>19499146.489999976</c:v>
                </c:pt>
                <c:pt idx="36">
                  <c:v>20272051.379999999</c:v>
                </c:pt>
                <c:pt idx="37">
                  <c:v>18876680.84</c:v>
                </c:pt>
                <c:pt idx="38">
                  <c:v>24059414.640000001</c:v>
                </c:pt>
                <c:pt idx="39">
                  <c:v>21026133.899999999</c:v>
                </c:pt>
                <c:pt idx="40">
                  <c:v>21010456.75</c:v>
                </c:pt>
                <c:pt idx="41">
                  <c:v>21246912.399999999</c:v>
                </c:pt>
                <c:pt idx="42">
                  <c:v>22495518.600000001</c:v>
                </c:pt>
                <c:pt idx="43">
                  <c:v>12984551.560000002</c:v>
                </c:pt>
                <c:pt idx="44">
                  <c:v>16068754.4</c:v>
                </c:pt>
                <c:pt idx="45">
                  <c:v>12896612.529999988</c:v>
                </c:pt>
                <c:pt idx="46">
                  <c:v>10734787.380000006</c:v>
                </c:pt>
                <c:pt idx="47">
                  <c:v>10216259.33</c:v>
                </c:pt>
                <c:pt idx="48">
                  <c:v>10241147.289999988</c:v>
                </c:pt>
                <c:pt idx="49">
                  <c:v>11166745.289999988</c:v>
                </c:pt>
                <c:pt idx="50">
                  <c:v>13606823.970000004</c:v>
                </c:pt>
                <c:pt idx="51">
                  <c:v>50396230.700000003</c:v>
                </c:pt>
                <c:pt idx="52">
                  <c:v>14050786.890000002</c:v>
                </c:pt>
                <c:pt idx="53">
                  <c:v>16456885.02</c:v>
                </c:pt>
                <c:pt idx="54">
                  <c:v>13236333.739999987</c:v>
                </c:pt>
                <c:pt idx="55">
                  <c:v>14732943.15</c:v>
                </c:pt>
                <c:pt idx="56">
                  <c:v>13754989.529999988</c:v>
                </c:pt>
                <c:pt idx="57">
                  <c:v>13163768.07</c:v>
                </c:pt>
                <c:pt idx="58">
                  <c:v>15957873.890000002</c:v>
                </c:pt>
                <c:pt idx="59">
                  <c:v>12023094.6</c:v>
                </c:pt>
                <c:pt idx="60">
                  <c:v>10598613.220000001</c:v>
                </c:pt>
                <c:pt idx="61">
                  <c:v>11694043.119999988</c:v>
                </c:pt>
                <c:pt idx="62">
                  <c:v>15230839.4</c:v>
                </c:pt>
                <c:pt idx="63">
                  <c:v>14025822.289999988</c:v>
                </c:pt>
                <c:pt idx="64">
                  <c:v>15855270.01</c:v>
                </c:pt>
                <c:pt idx="65">
                  <c:v>12966805.65</c:v>
                </c:pt>
                <c:pt idx="66">
                  <c:v>15681450.300000004</c:v>
                </c:pt>
                <c:pt idx="67">
                  <c:v>13035545.859999999</c:v>
                </c:pt>
                <c:pt idx="68">
                  <c:v>14966610.539999988</c:v>
                </c:pt>
                <c:pt idx="69">
                  <c:v>13433032.18</c:v>
                </c:pt>
                <c:pt idx="70">
                  <c:v>14053144.02</c:v>
                </c:pt>
                <c:pt idx="71">
                  <c:v>11635613.33</c:v>
                </c:pt>
                <c:pt idx="72">
                  <c:v>14526177.92</c:v>
                </c:pt>
                <c:pt idx="73">
                  <c:v>7724486.3000000007</c:v>
                </c:pt>
                <c:pt idx="74">
                  <c:v>14753088.27</c:v>
                </c:pt>
                <c:pt idx="75">
                  <c:v>13609283.33</c:v>
                </c:pt>
                <c:pt idx="76">
                  <c:v>16255188.970000004</c:v>
                </c:pt>
              </c:numCache>
            </c:numRef>
          </c:val>
        </c:ser>
        <c:dLbls/>
        <c:marker val="1"/>
        <c:axId val="89000960"/>
        <c:axId val="89015040"/>
      </c:lineChart>
      <c:catAx>
        <c:axId val="8900096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9015040"/>
        <c:crosses val="autoZero"/>
        <c:auto val="1"/>
        <c:lblAlgn val="ctr"/>
        <c:lblOffset val="100"/>
      </c:catAx>
      <c:valAx>
        <c:axId val="89015040"/>
        <c:scaling>
          <c:orientation val="minMax"/>
          <c:max val="55000000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,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9000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/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2461592284733082"/>
          <c:y val="0.28248307718722765"/>
          <c:w val="0.37341827576717346"/>
          <c:h val="0.73628181651712343"/>
        </c:manualLayout>
      </c:layout>
      <c:radarChart>
        <c:radarStyle val="marker"/>
        <c:ser>
          <c:idx val="4"/>
          <c:order val="0"/>
          <c:tx>
            <c:strRef>
              <c:f>IUCP!$B$11</c:f>
              <c:strCache>
                <c:ptCount val="1"/>
                <c:pt idx="0">
                  <c:v>Chimborazo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IUCP!$S$11:$AA$11</c:f>
              <c:numCache>
                <c:formatCode>#,##0.00</c:formatCode>
                <c:ptCount val="9"/>
                <c:pt idx="0">
                  <c:v>56.682760143435232</c:v>
                </c:pt>
                <c:pt idx="1">
                  <c:v>20.626954655157991</c:v>
                </c:pt>
                <c:pt idx="2">
                  <c:v>20.597463123333988</c:v>
                </c:pt>
                <c:pt idx="3">
                  <c:v>20.743579107457425</c:v>
                </c:pt>
                <c:pt idx="4">
                  <c:v>33.858251545459424</c:v>
                </c:pt>
                <c:pt idx="5">
                  <c:v>19.659196303693893</c:v>
                </c:pt>
                <c:pt idx="6">
                  <c:v>15.76541834330232</c:v>
                </c:pt>
                <c:pt idx="7">
                  <c:v>28.559052191848231</c:v>
                </c:pt>
                <c:pt idx="8">
                  <c:v>36.838958255611026</c:v>
                </c:pt>
              </c:numCache>
              <c:extLst xmlns:c15="http://schemas.microsoft.com/office/drawing/2012/chart"/>
            </c:numRef>
          </c:val>
        </c:ser>
        <c:ser>
          <c:idx val="5"/>
          <c:order val="1"/>
          <c:tx>
            <c:strRef>
              <c:f>IUCP!$B$12</c:f>
              <c:strCache>
                <c:ptCount val="1"/>
                <c:pt idx="0">
                  <c:v>Cotopaxi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IUCP!$S$12:$AA$12</c:f>
              <c:numCache>
                <c:formatCode>#,##0.00</c:formatCode>
                <c:ptCount val="9"/>
                <c:pt idx="0">
                  <c:v>48.156595327809661</c:v>
                </c:pt>
                <c:pt idx="1">
                  <c:v>37.552902068367295</c:v>
                </c:pt>
                <c:pt idx="2">
                  <c:v>26.578845306234349</c:v>
                </c:pt>
                <c:pt idx="3">
                  <c:v>4.5870348068306788</c:v>
                </c:pt>
                <c:pt idx="4">
                  <c:v>40.870901231637944</c:v>
                </c:pt>
                <c:pt idx="5">
                  <c:v>18.640748758579246</c:v>
                </c:pt>
                <c:pt idx="6">
                  <c:v>32.915335362688062</c:v>
                </c:pt>
                <c:pt idx="7">
                  <c:v>31.779693832896786</c:v>
                </c:pt>
                <c:pt idx="8">
                  <c:v>54.627287508734746</c:v>
                </c:pt>
              </c:numCache>
              <c:extLst xmlns:c15="http://schemas.microsoft.com/office/drawing/2012/chart"/>
            </c:numRef>
          </c:val>
        </c:ser>
        <c:ser>
          <c:idx val="17"/>
          <c:order val="2"/>
          <c:tx>
            <c:strRef>
              <c:f>IUCP!$B$24</c:f>
              <c:strCache>
                <c:ptCount val="1"/>
                <c:pt idx="0">
                  <c:v>Pastaza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IUCP!$S$24:$AA$24</c:f>
              <c:numCache>
                <c:formatCode>#,##0.00</c:formatCode>
                <c:ptCount val="9"/>
                <c:pt idx="0">
                  <c:v>31.421477930946995</c:v>
                </c:pt>
                <c:pt idx="1">
                  <c:v>12.5592737147003</c:v>
                </c:pt>
                <c:pt idx="2">
                  <c:v>16.521477135976887</c:v>
                </c:pt>
                <c:pt idx="3">
                  <c:v>12.92771726488405</c:v>
                </c:pt>
                <c:pt idx="4">
                  <c:v>23.431763489055637</c:v>
                </c:pt>
                <c:pt idx="5">
                  <c:v>19.114904959549904</c:v>
                </c:pt>
                <c:pt idx="6">
                  <c:v>13.904730123147644</c:v>
                </c:pt>
                <c:pt idx="7">
                  <c:v>28.932051702449591</c:v>
                </c:pt>
                <c:pt idx="8">
                  <c:v>3.1246995556532475</c:v>
                </c:pt>
              </c:numCache>
              <c:extLst xmlns:c15="http://schemas.microsoft.com/office/drawing/2012/chart"/>
            </c:numRef>
          </c:val>
        </c:ser>
        <c:ser>
          <c:idx val="22"/>
          <c:order val="3"/>
          <c:tx>
            <c:strRef>
              <c:f>IUCP!$B$29</c:f>
              <c:strCache>
                <c:ptCount val="1"/>
                <c:pt idx="0">
                  <c:v>Tungurahua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IUCP!$S$29:$AA$29</c:f>
              <c:numCache>
                <c:formatCode>#,##0.00</c:formatCode>
                <c:ptCount val="9"/>
                <c:pt idx="0">
                  <c:v>64.907315298638096</c:v>
                </c:pt>
                <c:pt idx="1">
                  <c:v>53.647842600072927</c:v>
                </c:pt>
                <c:pt idx="2">
                  <c:v>29.906221722086915</c:v>
                </c:pt>
                <c:pt idx="3">
                  <c:v>16.831449647276926</c:v>
                </c:pt>
                <c:pt idx="4">
                  <c:v>75.943991585226527</c:v>
                </c:pt>
                <c:pt idx="5">
                  <c:v>37.847781301777587</c:v>
                </c:pt>
                <c:pt idx="6">
                  <c:v>27.906181599161123</c:v>
                </c:pt>
                <c:pt idx="7">
                  <c:v>37.188843053893208</c:v>
                </c:pt>
                <c:pt idx="8">
                  <c:v>59.051792017656147</c:v>
                </c:pt>
              </c:numCache>
              <c:extLst xmlns:c15="http://schemas.microsoft.com/office/drawing/2012/chart"/>
            </c:numRef>
          </c:val>
        </c:ser>
        <c:dLbls/>
        <c:axId val="89784320"/>
        <c:axId val="89785856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IUCP!$B$7</c15:sqref>
                        </c15:formulaRef>
                      </c:ext>
                    </c:extLst>
                    <c:strCache>
                      <c:ptCount val="1"/>
                      <c:pt idx="0">
                        <c:v>Azuay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IUCP!$S$7:$AA$7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66.799164363823763</c:v>
                      </c:pt>
                      <c:pt idx="1">
                        <c:v>66.120382792506703</c:v>
                      </c:pt>
                      <c:pt idx="2">
                        <c:v>56.489902866979463</c:v>
                      </c:pt>
                      <c:pt idx="3">
                        <c:v>48.592758078542253</c:v>
                      </c:pt>
                      <c:pt idx="4">
                        <c:v>83.326092991515225</c:v>
                      </c:pt>
                      <c:pt idx="5">
                        <c:v>68.616965416282227</c:v>
                      </c:pt>
                      <c:pt idx="6">
                        <c:v>45.308945692759409</c:v>
                      </c:pt>
                      <c:pt idx="7">
                        <c:v>41.334517055516777</c:v>
                      </c:pt>
                      <c:pt idx="8">
                        <c:v>70.194965034442333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IUCP!$B$8</c15:sqref>
                        </c15:formulaRef>
                      </c:ext>
                    </c:extLst>
                    <c:strCache>
                      <c:ptCount val="1"/>
                      <c:pt idx="0">
                        <c:v>Bolívar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IUCP!$S$8:$AA$8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23.564353001653629</c:v>
                      </c:pt>
                      <c:pt idx="1">
                        <c:v>16.526702570929729</c:v>
                      </c:pt>
                      <c:pt idx="2">
                        <c:v>29.505229774079027</c:v>
                      </c:pt>
                      <c:pt idx="3">
                        <c:v>13.459554929322387</c:v>
                      </c:pt>
                      <c:pt idx="4">
                        <c:v>26.909784629616858</c:v>
                      </c:pt>
                      <c:pt idx="5">
                        <c:v>10.199480033301771</c:v>
                      </c:pt>
                      <c:pt idx="6">
                        <c:v>4.1742765060328875</c:v>
                      </c:pt>
                      <c:pt idx="7">
                        <c:v>25.034559158435076</c:v>
                      </c:pt>
                      <c:pt idx="8">
                        <c:v>55.158530198529697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IUCP!$B$9</c15:sqref>
                        </c15:formulaRef>
                      </c:ext>
                    </c:extLst>
                    <c:strCache>
                      <c:ptCount val="1"/>
                      <c:pt idx="0">
                        <c:v>Cañar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IUCP!$S$9:$AA$9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12.986229023932077</c:v>
                      </c:pt>
                      <c:pt idx="1">
                        <c:v>39.313845689331309</c:v>
                      </c:pt>
                      <c:pt idx="2">
                        <c:v>45.346066624658583</c:v>
                      </c:pt>
                      <c:pt idx="3">
                        <c:v>1.6700959665841904</c:v>
                      </c:pt>
                      <c:pt idx="4">
                        <c:v>51.644090944608088</c:v>
                      </c:pt>
                      <c:pt idx="5">
                        <c:v>31.693788728469787</c:v>
                      </c:pt>
                      <c:pt idx="6">
                        <c:v>17.776024595001289</c:v>
                      </c:pt>
                      <c:pt idx="7">
                        <c:v>28.584266452595951</c:v>
                      </c:pt>
                      <c:pt idx="8">
                        <c:v>58.143667439794584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IUCP!$B$10</c15:sqref>
                        </c15:formulaRef>
                      </c:ext>
                    </c:extLst>
                    <c:strCache>
                      <c:ptCount val="1"/>
                      <c:pt idx="0">
                        <c:v>Carchi</c:v>
                      </c:pt>
                    </c:strCache>
                  </c:strRef>
                </c:tx>
                <c:spPr>
                  <a:ln w="22225" cap="rnd">
                    <a:solidFill>
                      <a:schemeClr val="accent5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IUCP!$S$10:$AA$10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40.948774073266272</c:v>
                      </c:pt>
                      <c:pt idx="1">
                        <c:v>37.818424777694155</c:v>
                      </c:pt>
                      <c:pt idx="2">
                        <c:v>35.599320149422148</c:v>
                      </c:pt>
                      <c:pt idx="3">
                        <c:v>3.440532234935354</c:v>
                      </c:pt>
                      <c:pt idx="4">
                        <c:v>73.050017135745463</c:v>
                      </c:pt>
                      <c:pt idx="5">
                        <c:v>15.151177842125293</c:v>
                      </c:pt>
                      <c:pt idx="6">
                        <c:v>23.576146228170789</c:v>
                      </c:pt>
                      <c:pt idx="7">
                        <c:v>27.24492547758107</c:v>
                      </c:pt>
                      <c:pt idx="8">
                        <c:v>50.113558280199129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IUCP!$B$13</c15:sqref>
                        </c15:formulaRef>
                      </c:ext>
                    </c:extLst>
                    <c:strCache>
                      <c:ptCount val="1"/>
                      <c:pt idx="0">
                        <c:v>El Oro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IUCP!$S$13:$AA$13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56.166576615716785</c:v>
                      </c:pt>
                      <c:pt idx="1">
                        <c:v>57.518343887056957</c:v>
                      </c:pt>
                      <c:pt idx="2">
                        <c:v>38.651746616714291</c:v>
                      </c:pt>
                      <c:pt idx="3">
                        <c:v>8.0078043334545566</c:v>
                      </c:pt>
                      <c:pt idx="4">
                        <c:v>65.352311105906381</c:v>
                      </c:pt>
                      <c:pt idx="5">
                        <c:v>36.895841818385279</c:v>
                      </c:pt>
                      <c:pt idx="6">
                        <c:v>47.677176737269406</c:v>
                      </c:pt>
                      <c:pt idx="7">
                        <c:v>32.184769402829097</c:v>
                      </c:pt>
                      <c:pt idx="8">
                        <c:v>63.969650910936835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IUCP!$B$14</c15:sqref>
                        </c15:formulaRef>
                      </c:ext>
                    </c:extLst>
                    <c:strCache>
                      <c:ptCount val="1"/>
                      <c:pt idx="0">
                        <c:v>Esmeraldas</c:v>
                      </c:pt>
                    </c:strCache>
                  </c:strRef>
                </c:tx>
                <c:spPr>
                  <a:ln w="2222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IUCP!$S$14:$AA$14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2.7519784188523277</c:v>
                      </c:pt>
                      <c:pt idx="1">
                        <c:v>13.2296762296442</c:v>
                      </c:pt>
                      <c:pt idx="2">
                        <c:v>36.470264226231535</c:v>
                      </c:pt>
                      <c:pt idx="3" formatCode="#.###00">
                        <c:v>0.42831312647771241</c:v>
                      </c:pt>
                      <c:pt idx="4">
                        <c:v>23.249995247040943</c:v>
                      </c:pt>
                      <c:pt idx="5">
                        <c:v>14.670778642395423</c:v>
                      </c:pt>
                      <c:pt idx="6">
                        <c:v>26.900437923692529</c:v>
                      </c:pt>
                      <c:pt idx="7">
                        <c:v>27.616404546435241</c:v>
                      </c:pt>
                      <c:pt idx="8">
                        <c:v>29.662761577541922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IUCP!$B$15</c15:sqref>
                        </c15:formulaRef>
                      </c:ext>
                    </c:extLst>
                    <c:strCache>
                      <c:ptCount val="1"/>
                      <c:pt idx="0">
                        <c:v>Galápagos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IUCP!$S$15:$AA$15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99.431612141893638</c:v>
                      </c:pt>
                      <c:pt idx="1">
                        <c:v>96.001537531166178</c:v>
                      </c:pt>
                      <c:pt idx="2">
                        <c:v>85.428431025985091</c:v>
                      </c:pt>
                      <c:pt idx="3">
                        <c:v>62.557874782771187</c:v>
                      </c:pt>
                      <c:pt idx="4">
                        <c:v>63.66003685419394</c:v>
                      </c:pt>
                      <c:pt idx="5">
                        <c:v>59.121762109931453</c:v>
                      </c:pt>
                      <c:pt idx="6">
                        <c:v>75.270802241136735</c:v>
                      </c:pt>
                      <c:pt idx="7">
                        <c:v>68.814263357341787</c:v>
                      </c:pt>
                      <c:pt idx="8">
                        <c:v>99.28314182376586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IUCP!$B$16</c15:sqref>
                        </c15:formulaRef>
                      </c:ext>
                    </c:extLst>
                    <c:strCache>
                      <c:ptCount val="1"/>
                      <c:pt idx="0">
                        <c:v>Guayas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IUCP!$S$16:$AA$16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27.362711249652605</c:v>
                      </c:pt>
                      <c:pt idx="1">
                        <c:v>56.060835736158097</c:v>
                      </c:pt>
                      <c:pt idx="2">
                        <c:v>51.697710942069214</c:v>
                      </c:pt>
                      <c:pt idx="3">
                        <c:v>34.607119249518696</c:v>
                      </c:pt>
                      <c:pt idx="4">
                        <c:v>61.892704021096129</c:v>
                      </c:pt>
                      <c:pt idx="5">
                        <c:v>58.076467498987896</c:v>
                      </c:pt>
                      <c:pt idx="6">
                        <c:v>71.068924611856019</c:v>
                      </c:pt>
                      <c:pt idx="7">
                        <c:v>41.685116987361212</c:v>
                      </c:pt>
                      <c:pt idx="8">
                        <c:v>64.797440311328643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IUCP!$B$17</c15:sqref>
                        </c15:formulaRef>
                      </c:ext>
                    </c:extLst>
                    <c:strCache>
                      <c:ptCount val="1"/>
                      <c:pt idx="0">
                        <c:v>Imbabura</c:v>
                      </c:pt>
                    </c:strCache>
                  </c:strRef>
                </c:tx>
                <c:spPr>
                  <a:ln w="2222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IUCP!$S$17:$AA$17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49.384543036570356</c:v>
                      </c:pt>
                      <c:pt idx="1">
                        <c:v>53.085896873076393</c:v>
                      </c:pt>
                      <c:pt idx="2">
                        <c:v>50.818122468289445</c:v>
                      </c:pt>
                      <c:pt idx="3">
                        <c:v>23.533913401163886</c:v>
                      </c:pt>
                      <c:pt idx="4">
                        <c:v>76.439917610568969</c:v>
                      </c:pt>
                      <c:pt idx="5">
                        <c:v>35.408663277707966</c:v>
                      </c:pt>
                      <c:pt idx="6">
                        <c:v>27.236118371704599</c:v>
                      </c:pt>
                      <c:pt idx="7">
                        <c:v>33.993260943227504</c:v>
                      </c:pt>
                      <c:pt idx="8">
                        <c:v>62.582835689927165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IUCP!$B$18</c15:sqref>
                        </c15:formulaRef>
                      </c:ext>
                    </c:extLst>
                    <c:strCache>
                      <c:ptCount val="1"/>
                      <c:pt idx="0">
                        <c:v>Loja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IUCP!$S$18:$AA$18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65.928945993351988</c:v>
                      </c:pt>
                      <c:pt idx="1">
                        <c:v>51.702439435372995</c:v>
                      </c:pt>
                      <c:pt idx="2">
                        <c:v>52.485728333187915</c:v>
                      </c:pt>
                      <c:pt idx="3">
                        <c:v>37.993093450653518</c:v>
                      </c:pt>
                      <c:pt idx="4">
                        <c:v>65.994186773477566</c:v>
                      </c:pt>
                      <c:pt idx="5">
                        <c:v>30.938624995616571</c:v>
                      </c:pt>
                      <c:pt idx="6">
                        <c:v>14.533925758025731</c:v>
                      </c:pt>
                      <c:pt idx="7">
                        <c:v>26.017643264831271</c:v>
                      </c:pt>
                      <c:pt idx="8">
                        <c:v>48.648527750299756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IUCP!$B$19</c15:sqref>
                        </c15:formulaRef>
                      </c:ext>
                    </c:extLst>
                    <c:strCache>
                      <c:ptCount val="1"/>
                      <c:pt idx="0">
                        <c:v>Los Ríos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IUCP!$S$19:$AA$19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15.99765596838359</c:v>
                      </c:pt>
                      <c:pt idx="1">
                        <c:v>14.127878945218376</c:v>
                      </c:pt>
                      <c:pt idx="2">
                        <c:v>14.216497764391907</c:v>
                      </c:pt>
                      <c:pt idx="3">
                        <c:v>4.7595876528309766</c:v>
                      </c:pt>
                      <c:pt idx="4">
                        <c:v>21.040619404076423</c:v>
                      </c:pt>
                      <c:pt idx="5">
                        <c:v>25.328883657217496</c:v>
                      </c:pt>
                      <c:pt idx="6">
                        <c:v>30.412953489987654</c:v>
                      </c:pt>
                      <c:pt idx="7">
                        <c:v>25.781111137018694</c:v>
                      </c:pt>
                      <c:pt idx="8">
                        <c:v>59.722197817625769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IUCP!$B$20</c15:sqref>
                        </c15:formulaRef>
                      </c:ext>
                    </c:extLst>
                    <c:strCache>
                      <c:ptCount val="1"/>
                      <c:pt idx="0">
                        <c:v>Manabí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IUCP!$S$20:$AA$20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29.530864358107962</c:v>
                      </c:pt>
                      <c:pt idx="1">
                        <c:v>28.528210305702554</c:v>
                      </c:pt>
                      <c:pt idx="2">
                        <c:v>35.49686223775106</c:v>
                      </c:pt>
                      <c:pt idx="3">
                        <c:v>11.885191092927093</c:v>
                      </c:pt>
                      <c:pt idx="4">
                        <c:v>28.002044378235787</c:v>
                      </c:pt>
                      <c:pt idx="5">
                        <c:v>29.138127403208873</c:v>
                      </c:pt>
                      <c:pt idx="6">
                        <c:v>30.318756193921089</c:v>
                      </c:pt>
                      <c:pt idx="7">
                        <c:v>24.662372707678564</c:v>
                      </c:pt>
                      <c:pt idx="8">
                        <c:v>67.457124395725998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IUCP!$B$21</c15:sqref>
                        </c15:formulaRef>
                      </c:ext>
                    </c:extLst>
                    <c:strCache>
                      <c:ptCount val="1"/>
                      <c:pt idx="0">
                        <c:v>Morona Santiago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IUCP!$S$21:$AA$21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18.981852094883084</c:v>
                      </c:pt>
                      <c:pt idx="1">
                        <c:v>8.2373912138431162</c:v>
                      </c:pt>
                      <c:pt idx="2">
                        <c:v>16.259163027742584</c:v>
                      </c:pt>
                      <c:pt idx="3">
                        <c:v>0</c:v>
                      </c:pt>
                      <c:pt idx="4">
                        <c:v>21.797923436147251</c:v>
                      </c:pt>
                      <c:pt idx="5">
                        <c:v>7.7501103587951174</c:v>
                      </c:pt>
                      <c:pt idx="6">
                        <c:v>7.1954267887088337</c:v>
                      </c:pt>
                      <c:pt idx="7">
                        <c:v>26.751947212615537</c:v>
                      </c:pt>
                      <c:pt idx="8">
                        <c:v>3.9596484767397215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IUCP!$B$22</c15:sqref>
                        </c15:formulaRef>
                      </c:ext>
                    </c:extLst>
                    <c:strCache>
                      <c:ptCount val="1"/>
                      <c:pt idx="0">
                        <c:v>Napo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IUCP!$S$22:$AA$22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52.407500685269589</c:v>
                      </c:pt>
                      <c:pt idx="1">
                        <c:v>33.530604521232284</c:v>
                      </c:pt>
                      <c:pt idx="2">
                        <c:v>28.816603419225864</c:v>
                      </c:pt>
                      <c:pt idx="3" formatCode="#.###00">
                        <c:v>0.4103777282697772</c:v>
                      </c:pt>
                      <c:pt idx="4">
                        <c:v>32.692870703915311</c:v>
                      </c:pt>
                      <c:pt idx="5" formatCode="#.###00">
                        <c:v>4.1641326887498415</c:v>
                      </c:pt>
                      <c:pt idx="6">
                        <c:v>15.26350412189344</c:v>
                      </c:pt>
                      <c:pt idx="7">
                        <c:v>26.980665093731059</c:v>
                      </c:pt>
                      <c:pt idx="8">
                        <c:v>19.752461178941445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IUCP!$B$23</c15:sqref>
                        </c15:formulaRef>
                      </c:ext>
                    </c:extLst>
                    <c:strCache>
                      <c:ptCount val="1"/>
                      <c:pt idx="0">
                        <c:v>Orellana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IUCP!$S$23:$AA$23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21.380991298781339</c:v>
                      </c:pt>
                      <c:pt idx="1">
                        <c:v>39.500569084725555</c:v>
                      </c:pt>
                      <c:pt idx="2">
                        <c:v>27.709127725185276</c:v>
                      </c:pt>
                      <c:pt idx="3">
                        <c:v>4.0538388198231949</c:v>
                      </c:pt>
                      <c:pt idx="4">
                        <c:v>37.050339241645716</c:v>
                      </c:pt>
                      <c:pt idx="5">
                        <c:v>21.314028853877996</c:v>
                      </c:pt>
                      <c:pt idx="6">
                        <c:v>12.883892935863596</c:v>
                      </c:pt>
                      <c:pt idx="7">
                        <c:v>32.046851718006693</c:v>
                      </c:pt>
                      <c:pt idx="8">
                        <c:v>30.686242278600446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IUCP!$B$25</c15:sqref>
                        </c15:formulaRef>
                      </c:ext>
                    </c:extLst>
                    <c:strCache>
                      <c:ptCount val="1"/>
                      <c:pt idx="0">
                        <c:v>Pichincha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IUCP!$S$25:$AA$25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85.941699169929464</c:v>
                      </c:pt>
                      <c:pt idx="1">
                        <c:v>82.850277757627765</c:v>
                      </c:pt>
                      <c:pt idx="2">
                        <c:v>92.072879714133421</c:v>
                      </c:pt>
                      <c:pt idx="3">
                        <c:v>90.557910981326046</c:v>
                      </c:pt>
                      <c:pt idx="4">
                        <c:v>99.670043714858693</c:v>
                      </c:pt>
                      <c:pt idx="5">
                        <c:v>88.836758715125171</c:v>
                      </c:pt>
                      <c:pt idx="6">
                        <c:v>94.539086822624924</c:v>
                      </c:pt>
                      <c:pt idx="7">
                        <c:v>74.993088653351151</c:v>
                      </c:pt>
                      <c:pt idx="8">
                        <c:v>66.089451383949296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IUCP!$B$26</c15:sqref>
                        </c15:formulaRef>
                      </c:ext>
                    </c:extLst>
                    <c:strCache>
                      <c:ptCount val="1"/>
                      <c:pt idx="0">
                        <c:v>Santa Elena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IUCP!$S$26:$AA$26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19.352203091753182</c:v>
                      </c:pt>
                      <c:pt idx="1">
                        <c:v>30.708371092443951</c:v>
                      </c:pt>
                      <c:pt idx="2">
                        <c:v>33.864635466651819</c:v>
                      </c:pt>
                      <c:pt idx="3">
                        <c:v>5.6352784334878194</c:v>
                      </c:pt>
                      <c:pt idx="4">
                        <c:v>38.46996748413045</c:v>
                      </c:pt>
                      <c:pt idx="5">
                        <c:v>18.805749854189436</c:v>
                      </c:pt>
                      <c:pt idx="6">
                        <c:v>17.398137981756175</c:v>
                      </c:pt>
                      <c:pt idx="7">
                        <c:v>25.875065895377325</c:v>
                      </c:pt>
                      <c:pt idx="8">
                        <c:v>67.610680020254648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IUCP!$B$27</c15:sqref>
                        </c15:formulaRef>
                      </c:ext>
                    </c:extLst>
                    <c:strCache>
                      <c:ptCount val="1"/>
                      <c:pt idx="0">
                        <c:v>Santo Domingo de los Tsáchilas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IUCP!$S$27:$AA$27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45.690741608652068</c:v>
                      </c:pt>
                      <c:pt idx="1">
                        <c:v>53.923168008140941</c:v>
                      </c:pt>
                      <c:pt idx="2">
                        <c:v>33.151273335510488</c:v>
                      </c:pt>
                      <c:pt idx="3">
                        <c:v>4.7482274202019914</c:v>
                      </c:pt>
                      <c:pt idx="4">
                        <c:v>55.091718597170043</c:v>
                      </c:pt>
                      <c:pt idx="5">
                        <c:v>33.680023663830212</c:v>
                      </c:pt>
                      <c:pt idx="6">
                        <c:v>33.123987185021541</c:v>
                      </c:pt>
                      <c:pt idx="7">
                        <c:v>30.398184637961002</c:v>
                      </c:pt>
                      <c:pt idx="8">
                        <c:v>68.732258213890276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IUCP!$B$28</c15:sqref>
                        </c15:formulaRef>
                      </c:ext>
                    </c:extLst>
                    <c:strCache>
                      <c:ptCount val="1"/>
                      <c:pt idx="0">
                        <c:v>Sucumbíos</c:v>
                      </c:pt>
                    </c:strCache>
                  </c:strRef>
                </c:tx>
                <c:spPr>
                  <a:ln w="2222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IUCP!$S$28:$AA$28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23.84233619757671</c:v>
                      </c:pt>
                      <c:pt idx="1">
                        <c:v>33.865054797454214</c:v>
                      </c:pt>
                      <c:pt idx="2">
                        <c:v>32.965404382374388</c:v>
                      </c:pt>
                      <c:pt idx="3">
                        <c:v>1.7743412288835279</c:v>
                      </c:pt>
                      <c:pt idx="4">
                        <c:v>29.283911189842847</c:v>
                      </c:pt>
                      <c:pt idx="5">
                        <c:v>15.538985281316627</c:v>
                      </c:pt>
                      <c:pt idx="6">
                        <c:v>16.171295786216543</c:v>
                      </c:pt>
                      <c:pt idx="7">
                        <c:v>27.67968574479071</c:v>
                      </c:pt>
                      <c:pt idx="8">
                        <c:v>35.148322835410099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IUCP!$B$30</c15:sqref>
                        </c15:formulaRef>
                      </c:ext>
                    </c:extLst>
                    <c:strCache>
                      <c:ptCount val="1"/>
                      <c:pt idx="0">
                        <c:v>Zamora Chinchipe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IUCP!$S$30:$AA$30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32.601242075094916</c:v>
                      </c:pt>
                      <c:pt idx="1">
                        <c:v>33.886204617230561</c:v>
                      </c:pt>
                      <c:pt idx="2">
                        <c:v>32.068580399579673</c:v>
                      </c:pt>
                      <c:pt idx="3" formatCode="#.###00">
                        <c:v>0.28500662145716366</c:v>
                      </c:pt>
                      <c:pt idx="4">
                        <c:v>43.661991884850067</c:v>
                      </c:pt>
                      <c:pt idx="5">
                        <c:v>14.186335533112398</c:v>
                      </c:pt>
                      <c:pt idx="6">
                        <c:v>5.1254963692477897</c:v>
                      </c:pt>
                      <c:pt idx="7">
                        <c:v>47.76754135232239</c:v>
                      </c:pt>
                      <c:pt idx="8">
                        <c:v>42.582913590574563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8978432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9785856"/>
        <c:crosses val="autoZero"/>
        <c:auto val="1"/>
        <c:lblAlgn val="ctr"/>
        <c:lblOffset val="100"/>
      </c:catAx>
      <c:valAx>
        <c:axId val="8978585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978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3728091518079991"/>
          <c:y val="0.88623420452856594"/>
          <c:w val="0.7578898704474919"/>
          <c:h val="5.5183116645303093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s-EC"/>
    </a:p>
  </c:txPr>
  <c:externalData r:id="rId2"/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plotArea>
      <c:layout>
        <c:manualLayout>
          <c:layoutTarget val="inner"/>
          <c:xMode val="edge"/>
          <c:yMode val="edge"/>
          <c:x val="4.1587582484884845E-2"/>
          <c:y val="4.7986171684119727E-2"/>
          <c:w val="0.94144556338718"/>
          <c:h val="0.71334225262518891"/>
        </c:manualLayout>
      </c:layout>
      <c:lineChart>
        <c:grouping val="standard"/>
        <c:ser>
          <c:idx val="0"/>
          <c:order val="0"/>
          <c:tx>
            <c:strRef>
              <c:f>VCmesmic!$O$2</c:f>
              <c:strCache>
                <c:ptCount val="1"/>
                <c:pt idx="0">
                  <c:v>Manabí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VCmesmic!$O$87:$O$163</c:f>
              <c:numCache>
                <c:formatCode>#,###,,</c:formatCode>
                <c:ptCount val="77"/>
                <c:pt idx="0">
                  <c:v>14832663.189999988</c:v>
                </c:pt>
                <c:pt idx="1">
                  <c:v>15236766.08</c:v>
                </c:pt>
                <c:pt idx="2">
                  <c:v>18072679.239999998</c:v>
                </c:pt>
                <c:pt idx="3">
                  <c:v>17837387.899999999</c:v>
                </c:pt>
                <c:pt idx="4">
                  <c:v>18695433.09</c:v>
                </c:pt>
                <c:pt idx="5">
                  <c:v>19323470.359999999</c:v>
                </c:pt>
                <c:pt idx="6">
                  <c:v>20508633.59</c:v>
                </c:pt>
                <c:pt idx="7">
                  <c:v>50519217.350000001</c:v>
                </c:pt>
                <c:pt idx="8">
                  <c:v>37647693.32</c:v>
                </c:pt>
                <c:pt idx="9">
                  <c:v>40092729.040000007</c:v>
                </c:pt>
                <c:pt idx="10">
                  <c:v>38156262.190000013</c:v>
                </c:pt>
                <c:pt idx="11">
                  <c:v>34142641.280000001</c:v>
                </c:pt>
                <c:pt idx="12">
                  <c:v>29148926.859999999</c:v>
                </c:pt>
                <c:pt idx="13">
                  <c:v>26876854.27</c:v>
                </c:pt>
                <c:pt idx="14">
                  <c:v>31119203.629999999</c:v>
                </c:pt>
                <c:pt idx="15">
                  <c:v>36172660.540000007</c:v>
                </c:pt>
                <c:pt idx="16">
                  <c:v>36737034.32</c:v>
                </c:pt>
                <c:pt idx="17">
                  <c:v>32995415.649999999</c:v>
                </c:pt>
                <c:pt idx="18">
                  <c:v>31498373.670000009</c:v>
                </c:pt>
                <c:pt idx="19">
                  <c:v>32730272.979999997</c:v>
                </c:pt>
                <c:pt idx="20">
                  <c:v>35497133.580000006</c:v>
                </c:pt>
                <c:pt idx="21">
                  <c:v>31416682.050000001</c:v>
                </c:pt>
                <c:pt idx="22">
                  <c:v>31933670.609999999</c:v>
                </c:pt>
                <c:pt idx="23">
                  <c:v>27424007.390000001</c:v>
                </c:pt>
                <c:pt idx="24">
                  <c:v>24499515.539999999</c:v>
                </c:pt>
                <c:pt idx="25">
                  <c:v>23924005.379999999</c:v>
                </c:pt>
                <c:pt idx="26">
                  <c:v>24444324</c:v>
                </c:pt>
                <c:pt idx="27">
                  <c:v>30374992.149999999</c:v>
                </c:pt>
                <c:pt idx="28">
                  <c:v>30683198.760000002</c:v>
                </c:pt>
                <c:pt idx="29">
                  <c:v>31850365.600000001</c:v>
                </c:pt>
                <c:pt idx="30">
                  <c:v>31311750.800000001</c:v>
                </c:pt>
                <c:pt idx="31">
                  <c:v>31678149.609999999</c:v>
                </c:pt>
                <c:pt idx="32">
                  <c:v>30600741.370000001</c:v>
                </c:pt>
                <c:pt idx="33">
                  <c:v>38687635.93</c:v>
                </c:pt>
                <c:pt idx="34">
                  <c:v>34343097.040000007</c:v>
                </c:pt>
                <c:pt idx="35">
                  <c:v>35950932.200000003</c:v>
                </c:pt>
                <c:pt idx="36">
                  <c:v>28218049.620000001</c:v>
                </c:pt>
                <c:pt idx="37">
                  <c:v>28756513.559999999</c:v>
                </c:pt>
                <c:pt idx="38">
                  <c:v>32026286.789999992</c:v>
                </c:pt>
                <c:pt idx="39">
                  <c:v>27297389.899999999</c:v>
                </c:pt>
                <c:pt idx="40">
                  <c:v>24299742.329999998</c:v>
                </c:pt>
                <c:pt idx="41">
                  <c:v>31170487.77</c:v>
                </c:pt>
                <c:pt idx="42">
                  <c:v>28624609.050000001</c:v>
                </c:pt>
                <c:pt idx="43">
                  <c:v>23231997.079999998</c:v>
                </c:pt>
                <c:pt idx="44">
                  <c:v>26284194.82</c:v>
                </c:pt>
                <c:pt idx="45">
                  <c:v>17936213.739999998</c:v>
                </c:pt>
                <c:pt idx="46">
                  <c:v>18574307.420000002</c:v>
                </c:pt>
                <c:pt idx="47">
                  <c:v>19268736.959999997</c:v>
                </c:pt>
                <c:pt idx="48">
                  <c:v>16486263.859999999</c:v>
                </c:pt>
                <c:pt idx="49">
                  <c:v>17106300.989999976</c:v>
                </c:pt>
                <c:pt idx="50">
                  <c:v>19298418.550000001</c:v>
                </c:pt>
                <c:pt idx="51">
                  <c:v>10148422.26</c:v>
                </c:pt>
                <c:pt idx="52">
                  <c:v>10338783.880000006</c:v>
                </c:pt>
                <c:pt idx="53">
                  <c:v>25432032.239999998</c:v>
                </c:pt>
                <c:pt idx="54">
                  <c:v>32779942.640000001</c:v>
                </c:pt>
                <c:pt idx="55">
                  <c:v>29965264.5</c:v>
                </c:pt>
                <c:pt idx="56">
                  <c:v>30989413.989999976</c:v>
                </c:pt>
                <c:pt idx="57">
                  <c:v>30461790.809999999</c:v>
                </c:pt>
                <c:pt idx="58">
                  <c:v>27149054.57</c:v>
                </c:pt>
                <c:pt idx="59">
                  <c:v>35783437.330000006</c:v>
                </c:pt>
                <c:pt idx="60">
                  <c:v>27281744.390000001</c:v>
                </c:pt>
                <c:pt idx="61">
                  <c:v>23195586.969999976</c:v>
                </c:pt>
                <c:pt idx="62">
                  <c:v>26666333.030000001</c:v>
                </c:pt>
                <c:pt idx="63">
                  <c:v>24164319.239999998</c:v>
                </c:pt>
                <c:pt idx="64">
                  <c:v>26611593.109999999</c:v>
                </c:pt>
                <c:pt idx="65">
                  <c:v>29668026.469999976</c:v>
                </c:pt>
                <c:pt idx="66">
                  <c:v>30576651.800000001</c:v>
                </c:pt>
                <c:pt idx="67">
                  <c:v>30891402.489999976</c:v>
                </c:pt>
                <c:pt idx="68">
                  <c:v>31492728.039999999</c:v>
                </c:pt>
                <c:pt idx="69">
                  <c:v>30500393.939999998</c:v>
                </c:pt>
                <c:pt idx="70">
                  <c:v>33660161.590000011</c:v>
                </c:pt>
                <c:pt idx="71">
                  <c:v>31620822.149999999</c:v>
                </c:pt>
                <c:pt idx="72">
                  <c:v>30027365.800000001</c:v>
                </c:pt>
                <c:pt idx="73">
                  <c:v>17679260.469999976</c:v>
                </c:pt>
                <c:pt idx="74">
                  <c:v>30686501.710000001</c:v>
                </c:pt>
                <c:pt idx="75">
                  <c:v>32002326.43</c:v>
                </c:pt>
                <c:pt idx="76">
                  <c:v>32137951.609999999</c:v>
                </c:pt>
              </c:numCache>
            </c:numRef>
          </c:val>
        </c:ser>
        <c:ser>
          <c:idx val="1"/>
          <c:order val="1"/>
          <c:tx>
            <c:strRef>
              <c:f>VCmesmic!$P$2</c:f>
              <c:strCache>
                <c:ptCount val="1"/>
                <c:pt idx="0">
                  <c:v>Santo Domingo de los Tsáchilas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VCmesmic!$P$87:$P$163</c:f>
              <c:numCache>
                <c:formatCode>#,###,,</c:formatCode>
                <c:ptCount val="77"/>
                <c:pt idx="0">
                  <c:v>6194451.3100000005</c:v>
                </c:pt>
                <c:pt idx="1">
                  <c:v>6082398.7800000003</c:v>
                </c:pt>
                <c:pt idx="2">
                  <c:v>7278296.3100000005</c:v>
                </c:pt>
                <c:pt idx="3">
                  <c:v>6274664.0800000001</c:v>
                </c:pt>
                <c:pt idx="4">
                  <c:v>7188959.1199999992</c:v>
                </c:pt>
                <c:pt idx="5">
                  <c:v>7162907.7800000003</c:v>
                </c:pt>
                <c:pt idx="6">
                  <c:v>7020476.5</c:v>
                </c:pt>
                <c:pt idx="7">
                  <c:v>17208763.16</c:v>
                </c:pt>
                <c:pt idx="8">
                  <c:v>14607341.15</c:v>
                </c:pt>
                <c:pt idx="9">
                  <c:v>14981547.960000006</c:v>
                </c:pt>
                <c:pt idx="10">
                  <c:v>16253215.960000006</c:v>
                </c:pt>
                <c:pt idx="11">
                  <c:v>12098658.229999989</c:v>
                </c:pt>
                <c:pt idx="12">
                  <c:v>12088244.699999988</c:v>
                </c:pt>
                <c:pt idx="13">
                  <c:v>11507166.729999989</c:v>
                </c:pt>
                <c:pt idx="14">
                  <c:v>12721068.289999988</c:v>
                </c:pt>
                <c:pt idx="15">
                  <c:v>14366702.239999987</c:v>
                </c:pt>
                <c:pt idx="16">
                  <c:v>13777216.199999988</c:v>
                </c:pt>
                <c:pt idx="17">
                  <c:v>12699451.42</c:v>
                </c:pt>
                <c:pt idx="18">
                  <c:v>13548160.350000011</c:v>
                </c:pt>
                <c:pt idx="19">
                  <c:v>15140359.34</c:v>
                </c:pt>
                <c:pt idx="20">
                  <c:v>14482000.109999988</c:v>
                </c:pt>
                <c:pt idx="21">
                  <c:v>14502648.83</c:v>
                </c:pt>
                <c:pt idx="22">
                  <c:v>14492306.48</c:v>
                </c:pt>
                <c:pt idx="23">
                  <c:v>13159506.93</c:v>
                </c:pt>
                <c:pt idx="24">
                  <c:v>12388408.6</c:v>
                </c:pt>
                <c:pt idx="25">
                  <c:v>12750234.75</c:v>
                </c:pt>
                <c:pt idx="26">
                  <c:v>13080827</c:v>
                </c:pt>
                <c:pt idx="27">
                  <c:v>15318274.199999988</c:v>
                </c:pt>
                <c:pt idx="28">
                  <c:v>15402652</c:v>
                </c:pt>
                <c:pt idx="29">
                  <c:v>17640852.289999992</c:v>
                </c:pt>
                <c:pt idx="30">
                  <c:v>15268242.949999988</c:v>
                </c:pt>
                <c:pt idx="31">
                  <c:v>15240163.939999988</c:v>
                </c:pt>
                <c:pt idx="32">
                  <c:v>15341552.140000001</c:v>
                </c:pt>
                <c:pt idx="33">
                  <c:v>19140036.109999999</c:v>
                </c:pt>
                <c:pt idx="34">
                  <c:v>13521132.630000001</c:v>
                </c:pt>
                <c:pt idx="35">
                  <c:v>15314775.609999988</c:v>
                </c:pt>
                <c:pt idx="36">
                  <c:v>11667066.310000002</c:v>
                </c:pt>
                <c:pt idx="37">
                  <c:v>11901804.48</c:v>
                </c:pt>
                <c:pt idx="38">
                  <c:v>15484398.640000001</c:v>
                </c:pt>
                <c:pt idx="39">
                  <c:v>12319468.550000004</c:v>
                </c:pt>
                <c:pt idx="40">
                  <c:v>11458328.98</c:v>
                </c:pt>
                <c:pt idx="41">
                  <c:v>9870126.8900000006</c:v>
                </c:pt>
                <c:pt idx="42">
                  <c:v>12471562.970000004</c:v>
                </c:pt>
                <c:pt idx="43">
                  <c:v>7700969.0500000007</c:v>
                </c:pt>
                <c:pt idx="44">
                  <c:v>10885738.189999988</c:v>
                </c:pt>
                <c:pt idx="45">
                  <c:v>6787700.7200000007</c:v>
                </c:pt>
                <c:pt idx="46">
                  <c:v>6971762.1400000006</c:v>
                </c:pt>
                <c:pt idx="47">
                  <c:v>18966373.190000001</c:v>
                </c:pt>
                <c:pt idx="48">
                  <c:v>7165861.7400000002</c:v>
                </c:pt>
                <c:pt idx="49">
                  <c:v>6856475.9100000001</c:v>
                </c:pt>
                <c:pt idx="50">
                  <c:v>8167112.2000000002</c:v>
                </c:pt>
                <c:pt idx="51">
                  <c:v>7814615.0800000001</c:v>
                </c:pt>
                <c:pt idx="52">
                  <c:v>6549376.1599999992</c:v>
                </c:pt>
                <c:pt idx="53">
                  <c:v>9044628.8900000006</c:v>
                </c:pt>
                <c:pt idx="54">
                  <c:v>8490127.8300000001</c:v>
                </c:pt>
                <c:pt idx="55">
                  <c:v>11705539.48</c:v>
                </c:pt>
                <c:pt idx="56">
                  <c:v>10105395.76</c:v>
                </c:pt>
                <c:pt idx="57">
                  <c:v>9690854.2699999884</c:v>
                </c:pt>
                <c:pt idx="58">
                  <c:v>10206690.689999988</c:v>
                </c:pt>
                <c:pt idx="59">
                  <c:v>10094013.34</c:v>
                </c:pt>
                <c:pt idx="60">
                  <c:v>8682829.6600000001</c:v>
                </c:pt>
                <c:pt idx="61">
                  <c:v>9014051.2299999855</c:v>
                </c:pt>
                <c:pt idx="62">
                  <c:v>10403428.91</c:v>
                </c:pt>
                <c:pt idx="63">
                  <c:v>8783301.5800000001</c:v>
                </c:pt>
                <c:pt idx="64">
                  <c:v>9457855.5500000007</c:v>
                </c:pt>
                <c:pt idx="65">
                  <c:v>9610646.0500000007</c:v>
                </c:pt>
                <c:pt idx="66">
                  <c:v>13042494.67</c:v>
                </c:pt>
                <c:pt idx="67">
                  <c:v>11997869.369999999</c:v>
                </c:pt>
                <c:pt idx="68">
                  <c:v>11201473.109999988</c:v>
                </c:pt>
                <c:pt idx="69">
                  <c:v>12232485.82</c:v>
                </c:pt>
                <c:pt idx="70">
                  <c:v>11656452.630000001</c:v>
                </c:pt>
                <c:pt idx="71">
                  <c:v>10425284.59</c:v>
                </c:pt>
                <c:pt idx="72">
                  <c:v>13586744.99</c:v>
                </c:pt>
                <c:pt idx="73">
                  <c:v>8974405.1299999896</c:v>
                </c:pt>
                <c:pt idx="74">
                  <c:v>11390063.32</c:v>
                </c:pt>
                <c:pt idx="75">
                  <c:v>12275886.619999988</c:v>
                </c:pt>
                <c:pt idx="76">
                  <c:v>13541662.369999999</c:v>
                </c:pt>
              </c:numCache>
            </c:numRef>
          </c:val>
        </c:ser>
        <c:dLbls/>
        <c:marker val="1"/>
        <c:axId val="90496384"/>
        <c:axId val="90510464"/>
      </c:lineChart>
      <c:catAx>
        <c:axId val="9049638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0510464"/>
        <c:crosses val="autoZero"/>
        <c:auto val="1"/>
        <c:lblAlgn val="ctr"/>
        <c:lblOffset val="100"/>
      </c:catAx>
      <c:valAx>
        <c:axId val="90510464"/>
        <c:scaling>
          <c:orientation val="minMax"/>
          <c:max val="55000000"/>
          <c:min val="0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,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0496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316429969976931"/>
          <c:y val="0.90696728604869192"/>
          <c:w val="0.81883989240226762"/>
          <c:h val="8.7668185476292737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/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2000925192190188"/>
          <c:y val="0.17281753920328177"/>
          <c:w val="0.39995374039049186"/>
          <c:h val="0.70057743855318255"/>
        </c:manualLayout>
      </c:layout>
      <c:radarChart>
        <c:radarStyle val="marker"/>
        <c:ser>
          <c:idx val="13"/>
          <c:order val="0"/>
          <c:tx>
            <c:strRef>
              <c:f>IUCP!$B$20</c:f>
              <c:strCache>
                <c:ptCount val="1"/>
                <c:pt idx="0">
                  <c:v>Manabí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IUCP!$S$20:$AA$20</c:f>
              <c:numCache>
                <c:formatCode>#,##0.00</c:formatCode>
                <c:ptCount val="9"/>
                <c:pt idx="0">
                  <c:v>29.530864358107991</c:v>
                </c:pt>
                <c:pt idx="1">
                  <c:v>28.528210305702526</c:v>
                </c:pt>
                <c:pt idx="2">
                  <c:v>35.49686223775106</c:v>
                </c:pt>
                <c:pt idx="3">
                  <c:v>11.885191092927112</c:v>
                </c:pt>
                <c:pt idx="4">
                  <c:v>28.002044378235755</c:v>
                </c:pt>
                <c:pt idx="5">
                  <c:v>29.138127403208891</c:v>
                </c:pt>
                <c:pt idx="6">
                  <c:v>30.318756193921089</c:v>
                </c:pt>
                <c:pt idx="7">
                  <c:v>24.662372707678564</c:v>
                </c:pt>
                <c:pt idx="8">
                  <c:v>67.457124395726026</c:v>
                </c:pt>
              </c:numCache>
              <c:extLst xmlns:c15="http://schemas.microsoft.com/office/drawing/2012/chart"/>
            </c:numRef>
          </c:val>
        </c:ser>
        <c:ser>
          <c:idx val="20"/>
          <c:order val="1"/>
          <c:tx>
            <c:strRef>
              <c:f>IUCP!$B$27</c:f>
              <c:strCache>
                <c:ptCount val="1"/>
                <c:pt idx="0">
                  <c:v>Santo Domingo de los Tsáchilas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IUCP!$S$27:$AA$27</c:f>
              <c:numCache>
                <c:formatCode>#,##0.00</c:formatCode>
                <c:ptCount val="9"/>
                <c:pt idx="0">
                  <c:v>45.690741608652054</c:v>
                </c:pt>
                <c:pt idx="1">
                  <c:v>53.923168008140962</c:v>
                </c:pt>
                <c:pt idx="2">
                  <c:v>33.151273335510474</c:v>
                </c:pt>
                <c:pt idx="3">
                  <c:v>4.7482274202019914</c:v>
                </c:pt>
                <c:pt idx="4">
                  <c:v>55.091718597170107</c:v>
                </c:pt>
                <c:pt idx="5">
                  <c:v>33.680023663830134</c:v>
                </c:pt>
                <c:pt idx="6">
                  <c:v>33.123987185021541</c:v>
                </c:pt>
                <c:pt idx="7">
                  <c:v>30.398184637960963</c:v>
                </c:pt>
                <c:pt idx="8">
                  <c:v>68.732258213890248</c:v>
                </c:pt>
              </c:numCache>
              <c:extLst xmlns:c15="http://schemas.microsoft.com/office/drawing/2012/chart"/>
            </c:numRef>
          </c:val>
        </c:ser>
        <c:dLbls/>
        <c:axId val="90605440"/>
        <c:axId val="90606976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IUCP!$B$7</c15:sqref>
                        </c15:formulaRef>
                      </c:ext>
                    </c:extLst>
                    <c:strCache>
                      <c:ptCount val="1"/>
                      <c:pt idx="0">
                        <c:v>Azuay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IUCP!$S$7:$AA$7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66.799164363823763</c:v>
                      </c:pt>
                      <c:pt idx="1">
                        <c:v>66.120382792506703</c:v>
                      </c:pt>
                      <c:pt idx="2">
                        <c:v>56.489902866979463</c:v>
                      </c:pt>
                      <c:pt idx="3">
                        <c:v>48.592758078542253</c:v>
                      </c:pt>
                      <c:pt idx="4">
                        <c:v>83.326092991515225</c:v>
                      </c:pt>
                      <c:pt idx="5">
                        <c:v>68.616965416282227</c:v>
                      </c:pt>
                      <c:pt idx="6">
                        <c:v>45.308945692759409</c:v>
                      </c:pt>
                      <c:pt idx="7">
                        <c:v>41.334517055516777</c:v>
                      </c:pt>
                      <c:pt idx="8">
                        <c:v>70.194965034442333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IUCP!$B$8</c15:sqref>
                        </c15:formulaRef>
                      </c:ext>
                    </c:extLst>
                    <c:strCache>
                      <c:ptCount val="1"/>
                      <c:pt idx="0">
                        <c:v>Bolívar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IUCP!$S$8:$AA$8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23.564353001653629</c:v>
                      </c:pt>
                      <c:pt idx="1">
                        <c:v>16.526702570929729</c:v>
                      </c:pt>
                      <c:pt idx="2">
                        <c:v>29.505229774079027</c:v>
                      </c:pt>
                      <c:pt idx="3">
                        <c:v>13.459554929322387</c:v>
                      </c:pt>
                      <c:pt idx="4">
                        <c:v>26.909784629616858</c:v>
                      </c:pt>
                      <c:pt idx="5">
                        <c:v>10.199480033301771</c:v>
                      </c:pt>
                      <c:pt idx="6">
                        <c:v>4.1742765060328875</c:v>
                      </c:pt>
                      <c:pt idx="7">
                        <c:v>25.034559158435076</c:v>
                      </c:pt>
                      <c:pt idx="8">
                        <c:v>55.158530198529697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IUCP!$B$9</c15:sqref>
                        </c15:formulaRef>
                      </c:ext>
                    </c:extLst>
                    <c:strCache>
                      <c:ptCount val="1"/>
                      <c:pt idx="0">
                        <c:v>Cañar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IUCP!$S$9:$AA$9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12.986229023932077</c:v>
                      </c:pt>
                      <c:pt idx="1">
                        <c:v>39.313845689331309</c:v>
                      </c:pt>
                      <c:pt idx="2">
                        <c:v>45.346066624658583</c:v>
                      </c:pt>
                      <c:pt idx="3">
                        <c:v>1.6700959665841904</c:v>
                      </c:pt>
                      <c:pt idx="4">
                        <c:v>51.644090944608088</c:v>
                      </c:pt>
                      <c:pt idx="5">
                        <c:v>31.693788728469787</c:v>
                      </c:pt>
                      <c:pt idx="6">
                        <c:v>17.776024595001289</c:v>
                      </c:pt>
                      <c:pt idx="7">
                        <c:v>28.584266452595951</c:v>
                      </c:pt>
                      <c:pt idx="8">
                        <c:v>58.143667439794584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IUCP!$B$10</c15:sqref>
                        </c15:formulaRef>
                      </c:ext>
                    </c:extLst>
                    <c:strCache>
                      <c:ptCount val="1"/>
                      <c:pt idx="0">
                        <c:v>Carchi</c:v>
                      </c:pt>
                    </c:strCache>
                  </c:strRef>
                </c:tx>
                <c:spPr>
                  <a:ln w="22225" cap="rnd">
                    <a:solidFill>
                      <a:schemeClr val="accent5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IUCP!$S$10:$AA$10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40.948774073266272</c:v>
                      </c:pt>
                      <c:pt idx="1">
                        <c:v>37.818424777694155</c:v>
                      </c:pt>
                      <c:pt idx="2">
                        <c:v>35.599320149422148</c:v>
                      </c:pt>
                      <c:pt idx="3">
                        <c:v>3.440532234935354</c:v>
                      </c:pt>
                      <c:pt idx="4">
                        <c:v>73.050017135745463</c:v>
                      </c:pt>
                      <c:pt idx="5">
                        <c:v>15.151177842125293</c:v>
                      </c:pt>
                      <c:pt idx="6">
                        <c:v>23.576146228170789</c:v>
                      </c:pt>
                      <c:pt idx="7">
                        <c:v>27.24492547758107</c:v>
                      </c:pt>
                      <c:pt idx="8">
                        <c:v>50.113558280199129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IUCP!$B$11</c15:sqref>
                        </c15:formulaRef>
                      </c:ext>
                    </c:extLst>
                    <c:strCache>
                      <c:ptCount val="1"/>
                      <c:pt idx="0">
                        <c:v>Chimborazo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IUCP!$S$11:$AA$11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56.682760143435232</c:v>
                      </c:pt>
                      <c:pt idx="1">
                        <c:v>20.626954655157988</c:v>
                      </c:pt>
                      <c:pt idx="2">
                        <c:v>20.597463123333991</c:v>
                      </c:pt>
                      <c:pt idx="3">
                        <c:v>20.743579107457425</c:v>
                      </c:pt>
                      <c:pt idx="4">
                        <c:v>33.858251545459424</c:v>
                      </c:pt>
                      <c:pt idx="5">
                        <c:v>19.659196303693879</c:v>
                      </c:pt>
                      <c:pt idx="6">
                        <c:v>15.765418343302319</c:v>
                      </c:pt>
                      <c:pt idx="7">
                        <c:v>28.559052191848199</c:v>
                      </c:pt>
                      <c:pt idx="8">
                        <c:v>36.838958255611033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IUCP!$B$12</c15:sqref>
                        </c15:formulaRef>
                      </c:ext>
                    </c:extLst>
                    <c:strCache>
                      <c:ptCount val="1"/>
                      <c:pt idx="0">
                        <c:v>Cotopaxi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IUCP!$S$12:$AA$12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48.156595327809661</c:v>
                      </c:pt>
                      <c:pt idx="1">
                        <c:v>37.552902068367317</c:v>
                      </c:pt>
                      <c:pt idx="2">
                        <c:v>26.578845306234349</c:v>
                      </c:pt>
                      <c:pt idx="3">
                        <c:v>4.5870348068306894</c:v>
                      </c:pt>
                      <c:pt idx="4">
                        <c:v>40.870901231637987</c:v>
                      </c:pt>
                      <c:pt idx="5">
                        <c:v>18.640748758579278</c:v>
                      </c:pt>
                      <c:pt idx="6">
                        <c:v>32.91533536268804</c:v>
                      </c:pt>
                      <c:pt idx="7">
                        <c:v>31.779693832896811</c:v>
                      </c:pt>
                      <c:pt idx="8">
                        <c:v>54.62728750873476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IUCP!$B$13</c15:sqref>
                        </c15:formulaRef>
                      </c:ext>
                    </c:extLst>
                    <c:strCache>
                      <c:ptCount val="1"/>
                      <c:pt idx="0">
                        <c:v>El Oro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IUCP!$S$13:$AA$13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56.166576615716785</c:v>
                      </c:pt>
                      <c:pt idx="1">
                        <c:v>57.518343887056957</c:v>
                      </c:pt>
                      <c:pt idx="2">
                        <c:v>38.651746616714291</c:v>
                      </c:pt>
                      <c:pt idx="3">
                        <c:v>8.0078043334545566</c:v>
                      </c:pt>
                      <c:pt idx="4">
                        <c:v>65.352311105906381</c:v>
                      </c:pt>
                      <c:pt idx="5">
                        <c:v>36.895841818385279</c:v>
                      </c:pt>
                      <c:pt idx="6">
                        <c:v>47.677176737269406</c:v>
                      </c:pt>
                      <c:pt idx="7">
                        <c:v>32.184769402829097</c:v>
                      </c:pt>
                      <c:pt idx="8">
                        <c:v>63.969650910936835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IUCP!$B$14</c15:sqref>
                        </c15:formulaRef>
                      </c:ext>
                    </c:extLst>
                    <c:strCache>
                      <c:ptCount val="1"/>
                      <c:pt idx="0">
                        <c:v>Esmeraldas</c:v>
                      </c:pt>
                    </c:strCache>
                  </c:strRef>
                </c:tx>
                <c:spPr>
                  <a:ln w="2222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IUCP!$S$14:$AA$14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2.7519784188523277</c:v>
                      </c:pt>
                      <c:pt idx="1">
                        <c:v>13.2296762296442</c:v>
                      </c:pt>
                      <c:pt idx="2">
                        <c:v>36.470264226231535</c:v>
                      </c:pt>
                      <c:pt idx="3" formatCode="#.###00">
                        <c:v>0.42831312647771241</c:v>
                      </c:pt>
                      <c:pt idx="4">
                        <c:v>23.249995247040943</c:v>
                      </c:pt>
                      <c:pt idx="5">
                        <c:v>14.670778642395423</c:v>
                      </c:pt>
                      <c:pt idx="6">
                        <c:v>26.900437923692529</c:v>
                      </c:pt>
                      <c:pt idx="7">
                        <c:v>27.616404546435241</c:v>
                      </c:pt>
                      <c:pt idx="8">
                        <c:v>29.662761577541922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IUCP!$B$15</c15:sqref>
                        </c15:formulaRef>
                      </c:ext>
                    </c:extLst>
                    <c:strCache>
                      <c:ptCount val="1"/>
                      <c:pt idx="0">
                        <c:v>Galápagos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IUCP!$S$15:$AA$15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99.431612141893638</c:v>
                      </c:pt>
                      <c:pt idx="1">
                        <c:v>96.001537531166178</c:v>
                      </c:pt>
                      <c:pt idx="2">
                        <c:v>85.428431025985091</c:v>
                      </c:pt>
                      <c:pt idx="3">
                        <c:v>62.557874782771187</c:v>
                      </c:pt>
                      <c:pt idx="4">
                        <c:v>63.66003685419394</c:v>
                      </c:pt>
                      <c:pt idx="5">
                        <c:v>59.121762109931453</c:v>
                      </c:pt>
                      <c:pt idx="6">
                        <c:v>75.270802241136735</c:v>
                      </c:pt>
                      <c:pt idx="7">
                        <c:v>68.814263357341787</c:v>
                      </c:pt>
                      <c:pt idx="8">
                        <c:v>99.28314182376586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IUCP!$B$16</c15:sqref>
                        </c15:formulaRef>
                      </c:ext>
                    </c:extLst>
                    <c:strCache>
                      <c:ptCount val="1"/>
                      <c:pt idx="0">
                        <c:v>Guayas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IUCP!$S$16:$AA$16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27.362711249652605</c:v>
                      </c:pt>
                      <c:pt idx="1">
                        <c:v>56.060835736158097</c:v>
                      </c:pt>
                      <c:pt idx="2">
                        <c:v>51.697710942069214</c:v>
                      </c:pt>
                      <c:pt idx="3">
                        <c:v>34.607119249518696</c:v>
                      </c:pt>
                      <c:pt idx="4">
                        <c:v>61.892704021096129</c:v>
                      </c:pt>
                      <c:pt idx="5">
                        <c:v>58.076467498987896</c:v>
                      </c:pt>
                      <c:pt idx="6">
                        <c:v>71.068924611856019</c:v>
                      </c:pt>
                      <c:pt idx="7">
                        <c:v>41.685116987361212</c:v>
                      </c:pt>
                      <c:pt idx="8">
                        <c:v>64.797440311328643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IUCP!$B$17</c15:sqref>
                        </c15:formulaRef>
                      </c:ext>
                    </c:extLst>
                    <c:strCache>
                      <c:ptCount val="1"/>
                      <c:pt idx="0">
                        <c:v>Imbabura</c:v>
                      </c:pt>
                    </c:strCache>
                  </c:strRef>
                </c:tx>
                <c:spPr>
                  <a:ln w="2222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IUCP!$S$17:$AA$17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49.384543036570356</c:v>
                      </c:pt>
                      <c:pt idx="1">
                        <c:v>53.085896873076393</c:v>
                      </c:pt>
                      <c:pt idx="2">
                        <c:v>50.818122468289445</c:v>
                      </c:pt>
                      <c:pt idx="3">
                        <c:v>23.533913401163886</c:v>
                      </c:pt>
                      <c:pt idx="4">
                        <c:v>76.439917610568969</c:v>
                      </c:pt>
                      <c:pt idx="5">
                        <c:v>35.408663277707966</c:v>
                      </c:pt>
                      <c:pt idx="6">
                        <c:v>27.236118371704599</c:v>
                      </c:pt>
                      <c:pt idx="7">
                        <c:v>33.993260943227504</c:v>
                      </c:pt>
                      <c:pt idx="8">
                        <c:v>62.582835689927165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IUCP!$B$18</c15:sqref>
                        </c15:formulaRef>
                      </c:ext>
                    </c:extLst>
                    <c:strCache>
                      <c:ptCount val="1"/>
                      <c:pt idx="0">
                        <c:v>Loja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IUCP!$S$18:$AA$18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65.928945993351988</c:v>
                      </c:pt>
                      <c:pt idx="1">
                        <c:v>51.702439435372995</c:v>
                      </c:pt>
                      <c:pt idx="2">
                        <c:v>52.485728333187915</c:v>
                      </c:pt>
                      <c:pt idx="3">
                        <c:v>37.993093450653518</c:v>
                      </c:pt>
                      <c:pt idx="4">
                        <c:v>65.994186773477566</c:v>
                      </c:pt>
                      <c:pt idx="5">
                        <c:v>30.938624995616571</c:v>
                      </c:pt>
                      <c:pt idx="6">
                        <c:v>14.533925758025731</c:v>
                      </c:pt>
                      <c:pt idx="7">
                        <c:v>26.017643264831271</c:v>
                      </c:pt>
                      <c:pt idx="8">
                        <c:v>48.648527750299756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IUCP!$B$19</c15:sqref>
                        </c15:formulaRef>
                      </c:ext>
                    </c:extLst>
                    <c:strCache>
                      <c:ptCount val="1"/>
                      <c:pt idx="0">
                        <c:v>Los Ríos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IUCP!$S$19:$AA$19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15.99765596838359</c:v>
                      </c:pt>
                      <c:pt idx="1">
                        <c:v>14.127878945218376</c:v>
                      </c:pt>
                      <c:pt idx="2">
                        <c:v>14.216497764391907</c:v>
                      </c:pt>
                      <c:pt idx="3">
                        <c:v>4.7595876528309766</c:v>
                      </c:pt>
                      <c:pt idx="4">
                        <c:v>21.040619404076423</c:v>
                      </c:pt>
                      <c:pt idx="5">
                        <c:v>25.328883657217496</c:v>
                      </c:pt>
                      <c:pt idx="6">
                        <c:v>30.412953489987654</c:v>
                      </c:pt>
                      <c:pt idx="7">
                        <c:v>25.781111137018694</c:v>
                      </c:pt>
                      <c:pt idx="8">
                        <c:v>59.722197817625769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IUCP!$B$21</c15:sqref>
                        </c15:formulaRef>
                      </c:ext>
                    </c:extLst>
                    <c:strCache>
                      <c:ptCount val="1"/>
                      <c:pt idx="0">
                        <c:v>Morona Santiago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IUCP!$S$21:$AA$21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18.981852094883084</c:v>
                      </c:pt>
                      <c:pt idx="1">
                        <c:v>8.2373912138431162</c:v>
                      </c:pt>
                      <c:pt idx="2">
                        <c:v>16.259163027742584</c:v>
                      </c:pt>
                      <c:pt idx="3">
                        <c:v>0</c:v>
                      </c:pt>
                      <c:pt idx="4">
                        <c:v>21.797923436147251</c:v>
                      </c:pt>
                      <c:pt idx="5">
                        <c:v>7.7501103587951174</c:v>
                      </c:pt>
                      <c:pt idx="6">
                        <c:v>7.1954267887088337</c:v>
                      </c:pt>
                      <c:pt idx="7">
                        <c:v>26.751947212615537</c:v>
                      </c:pt>
                      <c:pt idx="8">
                        <c:v>3.9596484767397215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IUCP!$B$22</c15:sqref>
                        </c15:formulaRef>
                      </c:ext>
                    </c:extLst>
                    <c:strCache>
                      <c:ptCount val="1"/>
                      <c:pt idx="0">
                        <c:v>Napo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IUCP!$S$22:$AA$22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52.407500685269589</c:v>
                      </c:pt>
                      <c:pt idx="1">
                        <c:v>33.530604521232284</c:v>
                      </c:pt>
                      <c:pt idx="2">
                        <c:v>28.816603419225864</c:v>
                      </c:pt>
                      <c:pt idx="3" formatCode="#.###00">
                        <c:v>0.4103777282697772</c:v>
                      </c:pt>
                      <c:pt idx="4">
                        <c:v>32.692870703915311</c:v>
                      </c:pt>
                      <c:pt idx="5" formatCode="#.###00">
                        <c:v>4.1641326887498415</c:v>
                      </c:pt>
                      <c:pt idx="6">
                        <c:v>15.26350412189344</c:v>
                      </c:pt>
                      <c:pt idx="7">
                        <c:v>26.980665093731059</c:v>
                      </c:pt>
                      <c:pt idx="8">
                        <c:v>19.752461178941445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IUCP!$B$23</c15:sqref>
                        </c15:formulaRef>
                      </c:ext>
                    </c:extLst>
                    <c:strCache>
                      <c:ptCount val="1"/>
                      <c:pt idx="0">
                        <c:v>Orellana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IUCP!$S$23:$AA$23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21.380991298781339</c:v>
                      </c:pt>
                      <c:pt idx="1">
                        <c:v>39.500569084725555</c:v>
                      </c:pt>
                      <c:pt idx="2">
                        <c:v>27.709127725185276</c:v>
                      </c:pt>
                      <c:pt idx="3">
                        <c:v>4.0538388198231949</c:v>
                      </c:pt>
                      <c:pt idx="4">
                        <c:v>37.050339241645716</c:v>
                      </c:pt>
                      <c:pt idx="5">
                        <c:v>21.314028853877996</c:v>
                      </c:pt>
                      <c:pt idx="6">
                        <c:v>12.883892935863596</c:v>
                      </c:pt>
                      <c:pt idx="7">
                        <c:v>32.046851718006693</c:v>
                      </c:pt>
                      <c:pt idx="8">
                        <c:v>30.686242278600446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IUCP!$B$24</c15:sqref>
                        </c15:formulaRef>
                      </c:ext>
                    </c:extLst>
                    <c:strCache>
                      <c:ptCount val="1"/>
                      <c:pt idx="0">
                        <c:v>Pastaza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IUCP!$S$24:$AA$24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31.421477930947031</c:v>
                      </c:pt>
                      <c:pt idx="1">
                        <c:v>12.5592737147003</c:v>
                      </c:pt>
                      <c:pt idx="2">
                        <c:v>16.521477135976887</c:v>
                      </c:pt>
                      <c:pt idx="3">
                        <c:v>12.927717264884041</c:v>
                      </c:pt>
                      <c:pt idx="4">
                        <c:v>23.431763489055637</c:v>
                      </c:pt>
                      <c:pt idx="5">
                        <c:v>19.114904959549861</c:v>
                      </c:pt>
                      <c:pt idx="6">
                        <c:v>13.904730123147628</c:v>
                      </c:pt>
                      <c:pt idx="7">
                        <c:v>28.93205170244957</c:v>
                      </c:pt>
                      <c:pt idx="8">
                        <c:v>3.1246995556532475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IUCP!$B$25</c15:sqref>
                        </c15:formulaRef>
                      </c:ext>
                    </c:extLst>
                    <c:strCache>
                      <c:ptCount val="1"/>
                      <c:pt idx="0">
                        <c:v>Pichincha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IUCP!$S$25:$AA$25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85.941699169929464</c:v>
                      </c:pt>
                      <c:pt idx="1">
                        <c:v>82.850277757627765</c:v>
                      </c:pt>
                      <c:pt idx="2">
                        <c:v>92.072879714133421</c:v>
                      </c:pt>
                      <c:pt idx="3">
                        <c:v>90.557910981326046</c:v>
                      </c:pt>
                      <c:pt idx="4">
                        <c:v>99.670043714858693</c:v>
                      </c:pt>
                      <c:pt idx="5">
                        <c:v>88.836758715125171</c:v>
                      </c:pt>
                      <c:pt idx="6">
                        <c:v>94.539086822624924</c:v>
                      </c:pt>
                      <c:pt idx="7">
                        <c:v>74.993088653351151</c:v>
                      </c:pt>
                      <c:pt idx="8">
                        <c:v>66.089451383949296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IUCP!$B$26</c15:sqref>
                        </c15:formulaRef>
                      </c:ext>
                    </c:extLst>
                    <c:strCache>
                      <c:ptCount val="1"/>
                      <c:pt idx="0">
                        <c:v>Santa Elena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IUCP!$S$26:$AA$26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19.352203091753182</c:v>
                      </c:pt>
                      <c:pt idx="1">
                        <c:v>30.708371092443951</c:v>
                      </c:pt>
                      <c:pt idx="2">
                        <c:v>33.864635466651819</c:v>
                      </c:pt>
                      <c:pt idx="3">
                        <c:v>5.6352784334878194</c:v>
                      </c:pt>
                      <c:pt idx="4">
                        <c:v>38.46996748413045</c:v>
                      </c:pt>
                      <c:pt idx="5">
                        <c:v>18.805749854189436</c:v>
                      </c:pt>
                      <c:pt idx="6">
                        <c:v>17.398137981756175</c:v>
                      </c:pt>
                      <c:pt idx="7">
                        <c:v>25.875065895377325</c:v>
                      </c:pt>
                      <c:pt idx="8">
                        <c:v>67.610680020254648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IUCP!$B$28</c15:sqref>
                        </c15:formulaRef>
                      </c:ext>
                    </c:extLst>
                    <c:strCache>
                      <c:ptCount val="1"/>
                      <c:pt idx="0">
                        <c:v>Sucumbíos</c:v>
                      </c:pt>
                    </c:strCache>
                  </c:strRef>
                </c:tx>
                <c:spPr>
                  <a:ln w="2222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IUCP!$S$28:$AA$28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23.84233619757671</c:v>
                      </c:pt>
                      <c:pt idx="1">
                        <c:v>33.865054797454214</c:v>
                      </c:pt>
                      <c:pt idx="2">
                        <c:v>32.965404382374388</c:v>
                      </c:pt>
                      <c:pt idx="3">
                        <c:v>1.7743412288835279</c:v>
                      </c:pt>
                      <c:pt idx="4">
                        <c:v>29.283911189842847</c:v>
                      </c:pt>
                      <c:pt idx="5">
                        <c:v>15.538985281316627</c:v>
                      </c:pt>
                      <c:pt idx="6">
                        <c:v>16.171295786216543</c:v>
                      </c:pt>
                      <c:pt idx="7">
                        <c:v>27.67968574479071</c:v>
                      </c:pt>
                      <c:pt idx="8">
                        <c:v>35.148322835410099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IUCP!$B$29</c15:sqref>
                        </c15:formulaRef>
                      </c:ext>
                    </c:extLst>
                    <c:strCache>
                      <c:ptCount val="1"/>
                      <c:pt idx="0">
                        <c:v>Tungurahua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IUCP!$S$29:$AA$29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64.907315298638082</c:v>
                      </c:pt>
                      <c:pt idx="1">
                        <c:v>53.647842600072927</c:v>
                      </c:pt>
                      <c:pt idx="2">
                        <c:v>29.906221722086912</c:v>
                      </c:pt>
                      <c:pt idx="3">
                        <c:v>16.831449647276933</c:v>
                      </c:pt>
                      <c:pt idx="4">
                        <c:v>75.943991585226428</c:v>
                      </c:pt>
                      <c:pt idx="5">
                        <c:v>37.847781301777694</c:v>
                      </c:pt>
                      <c:pt idx="6">
                        <c:v>27.906181599161176</c:v>
                      </c:pt>
                      <c:pt idx="7">
                        <c:v>37.188843053893322</c:v>
                      </c:pt>
                      <c:pt idx="8">
                        <c:v>59.05179201765624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IUCP!$B$30</c15:sqref>
                        </c15:formulaRef>
                      </c:ext>
                    </c:extLst>
                    <c:strCache>
                      <c:ptCount val="1"/>
                      <c:pt idx="0">
                        <c:v>Zamora Chinchipe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IUCP!$S$30:$AA$30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32.601242075094916</c:v>
                      </c:pt>
                      <c:pt idx="1">
                        <c:v>33.886204617230561</c:v>
                      </c:pt>
                      <c:pt idx="2">
                        <c:v>32.068580399579673</c:v>
                      </c:pt>
                      <c:pt idx="3" formatCode="#.###00">
                        <c:v>0.28500662145716366</c:v>
                      </c:pt>
                      <c:pt idx="4">
                        <c:v>43.661991884850067</c:v>
                      </c:pt>
                      <c:pt idx="5">
                        <c:v>14.186335533112398</c:v>
                      </c:pt>
                      <c:pt idx="6">
                        <c:v>5.1254963692477897</c:v>
                      </c:pt>
                      <c:pt idx="7">
                        <c:v>47.76754135232239</c:v>
                      </c:pt>
                      <c:pt idx="8">
                        <c:v>42.582913590574563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9060544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s-EC"/>
          </a:p>
        </c:txPr>
        <c:crossAx val="90606976"/>
        <c:crosses val="autoZero"/>
        <c:auto val="1"/>
        <c:lblAlgn val="ctr"/>
        <c:lblOffset val="100"/>
      </c:catAx>
      <c:valAx>
        <c:axId val="9060697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s-EC"/>
          </a:p>
        </c:txPr>
        <c:crossAx val="90605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505143080029897"/>
          <c:y val="0.91639371497633959"/>
          <c:w val="0.72796653348187446"/>
          <c:h val="5.5183116645303093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300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300">
          <a:solidFill>
            <a:schemeClr val="tx1"/>
          </a:solidFill>
          <a:latin typeface="Franklin Gothic Book" panose="020B0503020102020204" pitchFamily="34" charset="0"/>
        </a:defRPr>
      </a:pPr>
      <a:endParaRPr lang="es-EC"/>
    </a:p>
  </c:txPr>
  <c:externalData r:id="rId2"/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plotArea>
      <c:layout/>
      <c:lineChart>
        <c:grouping val="standard"/>
        <c:ser>
          <c:idx val="0"/>
          <c:order val="0"/>
          <c:tx>
            <c:strRef>
              <c:f>VCmesmic!$Q$2</c:f>
              <c:strCache>
                <c:ptCount val="1"/>
                <c:pt idx="0">
                  <c:v>Bolívar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VCmesmic!$Q$87:$Q$163</c:f>
              <c:numCache>
                <c:formatCode>#,###,,</c:formatCode>
                <c:ptCount val="77"/>
                <c:pt idx="0">
                  <c:v>3931184.2800000012</c:v>
                </c:pt>
                <c:pt idx="1">
                  <c:v>3790068.58</c:v>
                </c:pt>
                <c:pt idx="2">
                  <c:v>4559629.0600000005</c:v>
                </c:pt>
                <c:pt idx="3">
                  <c:v>4057563.07</c:v>
                </c:pt>
                <c:pt idx="4">
                  <c:v>4661969.6099999994</c:v>
                </c:pt>
                <c:pt idx="5">
                  <c:v>4131811.55</c:v>
                </c:pt>
                <c:pt idx="6">
                  <c:v>4605818.84</c:v>
                </c:pt>
                <c:pt idx="7">
                  <c:v>7171823.9200000009</c:v>
                </c:pt>
                <c:pt idx="8">
                  <c:v>5736118.3900000006</c:v>
                </c:pt>
                <c:pt idx="9">
                  <c:v>6730782.4300000034</c:v>
                </c:pt>
                <c:pt idx="10">
                  <c:v>6614152.6299999999</c:v>
                </c:pt>
                <c:pt idx="11">
                  <c:v>6090434.6800000006</c:v>
                </c:pt>
                <c:pt idx="12">
                  <c:v>2590663.3899999997</c:v>
                </c:pt>
                <c:pt idx="13">
                  <c:v>2579256.77</c:v>
                </c:pt>
                <c:pt idx="14">
                  <c:v>2288597.59</c:v>
                </c:pt>
                <c:pt idx="15">
                  <c:v>3137886.3</c:v>
                </c:pt>
                <c:pt idx="16">
                  <c:v>2616568.4499999997</c:v>
                </c:pt>
                <c:pt idx="17">
                  <c:v>2568211.11</c:v>
                </c:pt>
                <c:pt idx="18">
                  <c:v>2774853.96</c:v>
                </c:pt>
                <c:pt idx="19">
                  <c:v>3303425.48</c:v>
                </c:pt>
                <c:pt idx="20">
                  <c:v>2861804.9499999997</c:v>
                </c:pt>
                <c:pt idx="21">
                  <c:v>3046136.46</c:v>
                </c:pt>
                <c:pt idx="22">
                  <c:v>2600629.9699999997</c:v>
                </c:pt>
                <c:pt idx="23">
                  <c:v>1968149.57</c:v>
                </c:pt>
                <c:pt idx="24">
                  <c:v>1706379.08</c:v>
                </c:pt>
                <c:pt idx="25">
                  <c:v>2273787.65</c:v>
                </c:pt>
                <c:pt idx="26">
                  <c:v>3056638</c:v>
                </c:pt>
                <c:pt idx="27">
                  <c:v>3245798.8699999987</c:v>
                </c:pt>
                <c:pt idx="28">
                  <c:v>2500262.04</c:v>
                </c:pt>
                <c:pt idx="29">
                  <c:v>2457540.5699999998</c:v>
                </c:pt>
                <c:pt idx="30">
                  <c:v>2786097.6</c:v>
                </c:pt>
                <c:pt idx="31">
                  <c:v>2586206.38</c:v>
                </c:pt>
                <c:pt idx="32">
                  <c:v>2647901.54</c:v>
                </c:pt>
                <c:pt idx="33">
                  <c:v>3971947.9099999997</c:v>
                </c:pt>
                <c:pt idx="34">
                  <c:v>2620210.4699999997</c:v>
                </c:pt>
                <c:pt idx="35">
                  <c:v>3089659.69</c:v>
                </c:pt>
                <c:pt idx="36">
                  <c:v>2678096.84</c:v>
                </c:pt>
                <c:pt idx="37">
                  <c:v>2343385.11</c:v>
                </c:pt>
                <c:pt idx="38">
                  <c:v>2769040.4899999998</c:v>
                </c:pt>
                <c:pt idx="39">
                  <c:v>2430518.7000000002</c:v>
                </c:pt>
                <c:pt idx="40">
                  <c:v>2619767.8299999987</c:v>
                </c:pt>
                <c:pt idx="41">
                  <c:v>2637856.0499999998</c:v>
                </c:pt>
                <c:pt idx="42">
                  <c:v>3519263.14</c:v>
                </c:pt>
                <c:pt idx="43">
                  <c:v>2397430.0699999998</c:v>
                </c:pt>
                <c:pt idx="44">
                  <c:v>2268214.6800000002</c:v>
                </c:pt>
                <c:pt idx="45">
                  <c:v>2124997.88</c:v>
                </c:pt>
                <c:pt idx="46">
                  <c:v>2321782.56</c:v>
                </c:pt>
                <c:pt idx="47">
                  <c:v>2259359.71</c:v>
                </c:pt>
                <c:pt idx="48">
                  <c:v>1956400.59</c:v>
                </c:pt>
                <c:pt idx="49">
                  <c:v>2166024.0099999998</c:v>
                </c:pt>
                <c:pt idx="50">
                  <c:v>2404175.38</c:v>
                </c:pt>
                <c:pt idx="51">
                  <c:v>2462888.71</c:v>
                </c:pt>
                <c:pt idx="52">
                  <c:v>2146824.5699999998</c:v>
                </c:pt>
                <c:pt idx="53">
                  <c:v>2957198.62</c:v>
                </c:pt>
                <c:pt idx="54">
                  <c:v>3335574.22</c:v>
                </c:pt>
                <c:pt idx="55">
                  <c:v>3426691.7600000002</c:v>
                </c:pt>
                <c:pt idx="56">
                  <c:v>3186223.17</c:v>
                </c:pt>
                <c:pt idx="57">
                  <c:v>3439963.74</c:v>
                </c:pt>
                <c:pt idx="58">
                  <c:v>3623850.92</c:v>
                </c:pt>
                <c:pt idx="59">
                  <c:v>3067356.69</c:v>
                </c:pt>
                <c:pt idx="60">
                  <c:v>3179798.9899999998</c:v>
                </c:pt>
                <c:pt idx="61">
                  <c:v>2806160.08</c:v>
                </c:pt>
                <c:pt idx="62">
                  <c:v>3543399.22</c:v>
                </c:pt>
                <c:pt idx="63">
                  <c:v>3241430.03</c:v>
                </c:pt>
                <c:pt idx="64">
                  <c:v>3256354.7800000012</c:v>
                </c:pt>
                <c:pt idx="65">
                  <c:v>3571576.71</c:v>
                </c:pt>
                <c:pt idx="66">
                  <c:v>3996590.3899999997</c:v>
                </c:pt>
                <c:pt idx="67">
                  <c:v>4107436.82</c:v>
                </c:pt>
                <c:pt idx="68">
                  <c:v>3853534.67</c:v>
                </c:pt>
                <c:pt idx="69">
                  <c:v>3864398.57</c:v>
                </c:pt>
                <c:pt idx="70">
                  <c:v>3695940.05</c:v>
                </c:pt>
                <c:pt idx="71">
                  <c:v>4048346.08</c:v>
                </c:pt>
                <c:pt idx="72">
                  <c:v>3635535.9699999997</c:v>
                </c:pt>
                <c:pt idx="73">
                  <c:v>2011276.35</c:v>
                </c:pt>
                <c:pt idx="74">
                  <c:v>4333281.74</c:v>
                </c:pt>
                <c:pt idx="75">
                  <c:v>4236592.7700000014</c:v>
                </c:pt>
                <c:pt idx="76">
                  <c:v>4274554.79</c:v>
                </c:pt>
              </c:numCache>
            </c:numRef>
          </c:val>
        </c:ser>
        <c:ser>
          <c:idx val="1"/>
          <c:order val="1"/>
          <c:tx>
            <c:strRef>
              <c:f>VCmesmic!$R$2</c:f>
              <c:strCache>
                <c:ptCount val="1"/>
                <c:pt idx="0">
                  <c:v>Galápagos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VCmesmic!$R$87:$R$163</c:f>
              <c:numCache>
                <c:formatCode>#,###,,</c:formatCode>
                <c:ptCount val="77"/>
                <c:pt idx="0">
                  <c:v>174884.25</c:v>
                </c:pt>
                <c:pt idx="1">
                  <c:v>122398.95</c:v>
                </c:pt>
                <c:pt idx="2">
                  <c:v>222007.65</c:v>
                </c:pt>
                <c:pt idx="3">
                  <c:v>270687.73000000021</c:v>
                </c:pt>
                <c:pt idx="4">
                  <c:v>193246.66</c:v>
                </c:pt>
                <c:pt idx="5">
                  <c:v>357976.88</c:v>
                </c:pt>
                <c:pt idx="6">
                  <c:v>233032.91</c:v>
                </c:pt>
                <c:pt idx="7">
                  <c:v>516800.48000000021</c:v>
                </c:pt>
                <c:pt idx="8">
                  <c:v>423671.75</c:v>
                </c:pt>
                <c:pt idx="9">
                  <c:v>596514.14</c:v>
                </c:pt>
                <c:pt idx="10">
                  <c:v>1214540.6400000008</c:v>
                </c:pt>
                <c:pt idx="11">
                  <c:v>826375.33000000042</c:v>
                </c:pt>
                <c:pt idx="12">
                  <c:v>360800.66</c:v>
                </c:pt>
                <c:pt idx="13">
                  <c:v>257755</c:v>
                </c:pt>
                <c:pt idx="14">
                  <c:v>243692.57</c:v>
                </c:pt>
                <c:pt idx="15">
                  <c:v>330456.99000000022</c:v>
                </c:pt>
                <c:pt idx="16">
                  <c:v>524253.07</c:v>
                </c:pt>
                <c:pt idx="17">
                  <c:v>416946</c:v>
                </c:pt>
                <c:pt idx="18">
                  <c:v>591280.07999999891</c:v>
                </c:pt>
                <c:pt idx="19">
                  <c:v>721895.16</c:v>
                </c:pt>
                <c:pt idx="20">
                  <c:v>458997.16</c:v>
                </c:pt>
                <c:pt idx="21">
                  <c:v>997666.83000000042</c:v>
                </c:pt>
                <c:pt idx="22">
                  <c:v>262308.61</c:v>
                </c:pt>
                <c:pt idx="23">
                  <c:v>352721.2</c:v>
                </c:pt>
                <c:pt idx="24">
                  <c:v>111999.67000000009</c:v>
                </c:pt>
                <c:pt idx="25">
                  <c:v>136149.79</c:v>
                </c:pt>
                <c:pt idx="26">
                  <c:v>191043</c:v>
                </c:pt>
                <c:pt idx="27">
                  <c:v>546639.54</c:v>
                </c:pt>
                <c:pt idx="28">
                  <c:v>77040.47</c:v>
                </c:pt>
                <c:pt idx="29">
                  <c:v>140621.5</c:v>
                </c:pt>
                <c:pt idx="30">
                  <c:v>529446.71</c:v>
                </c:pt>
                <c:pt idx="31">
                  <c:v>649764.87</c:v>
                </c:pt>
                <c:pt idx="32">
                  <c:v>342820.23000000021</c:v>
                </c:pt>
                <c:pt idx="33">
                  <c:v>183808.31999999998</c:v>
                </c:pt>
                <c:pt idx="34">
                  <c:v>84672.85</c:v>
                </c:pt>
                <c:pt idx="35">
                  <c:v>1155891.3500000001</c:v>
                </c:pt>
                <c:pt idx="36">
                  <c:v>211459.09</c:v>
                </c:pt>
                <c:pt idx="37">
                  <c:v>84901.739999999991</c:v>
                </c:pt>
                <c:pt idx="38">
                  <c:v>168000</c:v>
                </c:pt>
                <c:pt idx="39">
                  <c:v>89362.909999999989</c:v>
                </c:pt>
                <c:pt idx="40">
                  <c:v>311313.11</c:v>
                </c:pt>
                <c:pt idx="41">
                  <c:v>135222.5</c:v>
                </c:pt>
                <c:pt idx="42">
                  <c:v>1309186.6300000008</c:v>
                </c:pt>
                <c:pt idx="43">
                  <c:v>151369.54</c:v>
                </c:pt>
                <c:pt idx="44">
                  <c:v>326798.84000000003</c:v>
                </c:pt>
                <c:pt idx="45">
                  <c:v>146632.91</c:v>
                </c:pt>
                <c:pt idx="46">
                  <c:v>73382.289999999994</c:v>
                </c:pt>
                <c:pt idx="47">
                  <c:v>202525.55</c:v>
                </c:pt>
                <c:pt idx="48">
                  <c:v>91080.959999999992</c:v>
                </c:pt>
                <c:pt idx="49">
                  <c:v>197500.38999999981</c:v>
                </c:pt>
                <c:pt idx="50">
                  <c:v>712096.48</c:v>
                </c:pt>
                <c:pt idx="51">
                  <c:v>261186.72</c:v>
                </c:pt>
                <c:pt idx="52">
                  <c:v>349378.99000000022</c:v>
                </c:pt>
                <c:pt idx="53">
                  <c:v>208949.24000000011</c:v>
                </c:pt>
                <c:pt idx="54">
                  <c:v>324693.67</c:v>
                </c:pt>
                <c:pt idx="55">
                  <c:v>428502.02</c:v>
                </c:pt>
                <c:pt idx="56">
                  <c:v>592756.4</c:v>
                </c:pt>
                <c:pt idx="57">
                  <c:v>601580.14</c:v>
                </c:pt>
                <c:pt idx="58">
                  <c:v>595291.76</c:v>
                </c:pt>
                <c:pt idx="59">
                  <c:v>538539.66999999934</c:v>
                </c:pt>
                <c:pt idx="60">
                  <c:v>814539.81</c:v>
                </c:pt>
                <c:pt idx="61">
                  <c:v>253981.21000000011</c:v>
                </c:pt>
                <c:pt idx="62">
                  <c:v>377651.7</c:v>
                </c:pt>
                <c:pt idx="63">
                  <c:v>413164.14999999985</c:v>
                </c:pt>
                <c:pt idx="64">
                  <c:v>1096378.71</c:v>
                </c:pt>
                <c:pt idx="65">
                  <c:v>602070.35000000044</c:v>
                </c:pt>
                <c:pt idx="66">
                  <c:v>700155.83000000042</c:v>
                </c:pt>
                <c:pt idx="67">
                  <c:v>2048674.32</c:v>
                </c:pt>
                <c:pt idx="68">
                  <c:v>743384.56</c:v>
                </c:pt>
                <c:pt idx="69">
                  <c:v>703526.75</c:v>
                </c:pt>
                <c:pt idx="70">
                  <c:v>1409389.2</c:v>
                </c:pt>
                <c:pt idx="71">
                  <c:v>2858771.7600000002</c:v>
                </c:pt>
                <c:pt idx="72">
                  <c:v>457906.9</c:v>
                </c:pt>
                <c:pt idx="73">
                  <c:v>379410.44</c:v>
                </c:pt>
                <c:pt idx="74">
                  <c:v>711424.26</c:v>
                </c:pt>
                <c:pt idx="75">
                  <c:v>783399.75</c:v>
                </c:pt>
                <c:pt idx="76">
                  <c:v>1110760.9099999999</c:v>
                </c:pt>
              </c:numCache>
            </c:numRef>
          </c:val>
        </c:ser>
        <c:ser>
          <c:idx val="3"/>
          <c:order val="3"/>
          <c:tx>
            <c:strRef>
              <c:f>VCmesmic!$T$2</c:f>
              <c:strCache>
                <c:ptCount val="1"/>
                <c:pt idx="0">
                  <c:v>Los Ríos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VCmesmic!$T$87:$T$163</c:f>
              <c:numCache>
                <c:formatCode>#,###,,</c:formatCode>
                <c:ptCount val="77"/>
                <c:pt idx="0">
                  <c:v>7031453.6000000006</c:v>
                </c:pt>
                <c:pt idx="1">
                  <c:v>6097143.2800000003</c:v>
                </c:pt>
                <c:pt idx="2">
                  <c:v>7923172.1299999999</c:v>
                </c:pt>
                <c:pt idx="3">
                  <c:v>6047182.7300000004</c:v>
                </c:pt>
                <c:pt idx="4">
                  <c:v>7270216.6699999999</c:v>
                </c:pt>
                <c:pt idx="5">
                  <c:v>7463679.9800000004</c:v>
                </c:pt>
                <c:pt idx="6">
                  <c:v>8784323.7399999835</c:v>
                </c:pt>
                <c:pt idx="7">
                  <c:v>20893326.16</c:v>
                </c:pt>
                <c:pt idx="8">
                  <c:v>15560035.59</c:v>
                </c:pt>
                <c:pt idx="9">
                  <c:v>17844497.390000001</c:v>
                </c:pt>
                <c:pt idx="10">
                  <c:v>21612594.5</c:v>
                </c:pt>
                <c:pt idx="11">
                  <c:v>19147561.629999999</c:v>
                </c:pt>
                <c:pt idx="12">
                  <c:v>17459021.390000001</c:v>
                </c:pt>
                <c:pt idx="13">
                  <c:v>15249378.98</c:v>
                </c:pt>
                <c:pt idx="14">
                  <c:v>14243221.699999988</c:v>
                </c:pt>
                <c:pt idx="15">
                  <c:v>19796295.829999998</c:v>
                </c:pt>
                <c:pt idx="16">
                  <c:v>16551603.91</c:v>
                </c:pt>
                <c:pt idx="17">
                  <c:v>16591664.460000006</c:v>
                </c:pt>
                <c:pt idx="18">
                  <c:v>15495832.810000002</c:v>
                </c:pt>
                <c:pt idx="19">
                  <c:v>15923652.470000004</c:v>
                </c:pt>
                <c:pt idx="20">
                  <c:v>17136882.879999999</c:v>
                </c:pt>
                <c:pt idx="21">
                  <c:v>14667981.050000004</c:v>
                </c:pt>
                <c:pt idx="22">
                  <c:v>14240077.82</c:v>
                </c:pt>
                <c:pt idx="23">
                  <c:v>16444332.189999988</c:v>
                </c:pt>
                <c:pt idx="24">
                  <c:v>13005331.460000006</c:v>
                </c:pt>
                <c:pt idx="25">
                  <c:v>13211485.66</c:v>
                </c:pt>
                <c:pt idx="26">
                  <c:v>12741020</c:v>
                </c:pt>
                <c:pt idx="27">
                  <c:v>17863203.329999998</c:v>
                </c:pt>
                <c:pt idx="28">
                  <c:v>15769527.970000004</c:v>
                </c:pt>
                <c:pt idx="29">
                  <c:v>14277306.689999988</c:v>
                </c:pt>
                <c:pt idx="30">
                  <c:v>17305069.84</c:v>
                </c:pt>
                <c:pt idx="31">
                  <c:v>15359171.789999988</c:v>
                </c:pt>
                <c:pt idx="32">
                  <c:v>18038557.550000001</c:v>
                </c:pt>
                <c:pt idx="33">
                  <c:v>18558214.84</c:v>
                </c:pt>
                <c:pt idx="34">
                  <c:v>16087385.99</c:v>
                </c:pt>
                <c:pt idx="35">
                  <c:v>21739246.66</c:v>
                </c:pt>
                <c:pt idx="36">
                  <c:v>14517834.039999988</c:v>
                </c:pt>
                <c:pt idx="37">
                  <c:v>12596921.699999988</c:v>
                </c:pt>
                <c:pt idx="38">
                  <c:v>16042080.220000001</c:v>
                </c:pt>
                <c:pt idx="39">
                  <c:v>13420479.1</c:v>
                </c:pt>
                <c:pt idx="40">
                  <c:v>13225204.1</c:v>
                </c:pt>
                <c:pt idx="41">
                  <c:v>14003377.460000006</c:v>
                </c:pt>
                <c:pt idx="42">
                  <c:v>13138044.619999988</c:v>
                </c:pt>
                <c:pt idx="43">
                  <c:v>11278680.880000006</c:v>
                </c:pt>
                <c:pt idx="44">
                  <c:v>11907252.01</c:v>
                </c:pt>
                <c:pt idx="45">
                  <c:v>8664782.9600000009</c:v>
                </c:pt>
                <c:pt idx="46">
                  <c:v>8963974.7899999879</c:v>
                </c:pt>
                <c:pt idx="47">
                  <c:v>12579283.060000002</c:v>
                </c:pt>
                <c:pt idx="48">
                  <c:v>9506720.619999988</c:v>
                </c:pt>
                <c:pt idx="49">
                  <c:v>8210131.0500000007</c:v>
                </c:pt>
                <c:pt idx="50">
                  <c:v>10064606.039999988</c:v>
                </c:pt>
                <c:pt idx="51">
                  <c:v>8791477.1999999881</c:v>
                </c:pt>
                <c:pt idx="52">
                  <c:v>8109885.2400000002</c:v>
                </c:pt>
                <c:pt idx="53">
                  <c:v>11816782.26</c:v>
                </c:pt>
                <c:pt idx="54">
                  <c:v>13251461.550000004</c:v>
                </c:pt>
                <c:pt idx="55">
                  <c:v>13011922.229999989</c:v>
                </c:pt>
                <c:pt idx="56">
                  <c:v>12048936.550000004</c:v>
                </c:pt>
                <c:pt idx="57">
                  <c:v>13043996.48</c:v>
                </c:pt>
                <c:pt idx="58">
                  <c:v>13684028.109999988</c:v>
                </c:pt>
                <c:pt idx="59">
                  <c:v>18118547.75</c:v>
                </c:pt>
                <c:pt idx="60">
                  <c:v>14659320.08</c:v>
                </c:pt>
                <c:pt idx="61">
                  <c:v>11850795.32</c:v>
                </c:pt>
                <c:pt idx="62">
                  <c:v>14335181.029999988</c:v>
                </c:pt>
                <c:pt idx="63">
                  <c:v>11707297.07</c:v>
                </c:pt>
                <c:pt idx="64">
                  <c:v>12959501.970000004</c:v>
                </c:pt>
                <c:pt idx="65">
                  <c:v>16823334.5</c:v>
                </c:pt>
                <c:pt idx="66">
                  <c:v>15090432.619999988</c:v>
                </c:pt>
                <c:pt idx="67">
                  <c:v>17284776.879999999</c:v>
                </c:pt>
                <c:pt idx="68">
                  <c:v>16790292.279999997</c:v>
                </c:pt>
                <c:pt idx="69">
                  <c:v>16661665.84</c:v>
                </c:pt>
                <c:pt idx="70">
                  <c:v>16864753.030000001</c:v>
                </c:pt>
                <c:pt idx="71">
                  <c:v>19687848.359999999</c:v>
                </c:pt>
                <c:pt idx="72">
                  <c:v>21917973.27</c:v>
                </c:pt>
                <c:pt idx="73">
                  <c:v>10554630.32</c:v>
                </c:pt>
                <c:pt idx="74">
                  <c:v>17445304.84</c:v>
                </c:pt>
                <c:pt idx="75">
                  <c:v>14521662.4</c:v>
                </c:pt>
                <c:pt idx="76">
                  <c:v>16944927.57</c:v>
                </c:pt>
              </c:numCache>
            </c:numRef>
          </c:val>
        </c:ser>
        <c:ser>
          <c:idx val="4"/>
          <c:order val="4"/>
          <c:tx>
            <c:strRef>
              <c:f>VCmesmic!$U$2</c:f>
              <c:strCache>
                <c:ptCount val="1"/>
                <c:pt idx="0">
                  <c:v>Santa Elena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VCmesmic!$U$87:$U$163</c:f>
              <c:numCache>
                <c:formatCode>#,###,,</c:formatCode>
                <c:ptCount val="77"/>
                <c:pt idx="0">
                  <c:v>2622786.02</c:v>
                </c:pt>
                <c:pt idx="1">
                  <c:v>3036812.75</c:v>
                </c:pt>
                <c:pt idx="2">
                  <c:v>3924789.48</c:v>
                </c:pt>
                <c:pt idx="3">
                  <c:v>3775422.58</c:v>
                </c:pt>
                <c:pt idx="4">
                  <c:v>4057096.94</c:v>
                </c:pt>
                <c:pt idx="5">
                  <c:v>4074699.17</c:v>
                </c:pt>
                <c:pt idx="6">
                  <c:v>4333451.96</c:v>
                </c:pt>
                <c:pt idx="7">
                  <c:v>4786106.63</c:v>
                </c:pt>
                <c:pt idx="8">
                  <c:v>5142772.05</c:v>
                </c:pt>
                <c:pt idx="9">
                  <c:v>6124062.6699999999</c:v>
                </c:pt>
                <c:pt idx="10">
                  <c:v>5033117.37</c:v>
                </c:pt>
                <c:pt idx="11">
                  <c:v>4703928.03</c:v>
                </c:pt>
                <c:pt idx="12">
                  <c:v>3687834.9299999997</c:v>
                </c:pt>
                <c:pt idx="13">
                  <c:v>3646227.92</c:v>
                </c:pt>
                <c:pt idx="14">
                  <c:v>4499225.1199999992</c:v>
                </c:pt>
                <c:pt idx="15">
                  <c:v>4673008.37</c:v>
                </c:pt>
                <c:pt idx="16">
                  <c:v>4440086.8900000006</c:v>
                </c:pt>
                <c:pt idx="17">
                  <c:v>4729799.7300000004</c:v>
                </c:pt>
                <c:pt idx="18">
                  <c:v>5149495.8500000006</c:v>
                </c:pt>
                <c:pt idx="19">
                  <c:v>6026380.3500000006</c:v>
                </c:pt>
                <c:pt idx="20">
                  <c:v>4514870.83</c:v>
                </c:pt>
                <c:pt idx="21">
                  <c:v>5580082.6400000006</c:v>
                </c:pt>
                <c:pt idx="22">
                  <c:v>5159479.1599999992</c:v>
                </c:pt>
                <c:pt idx="23">
                  <c:v>5018159.6499999994</c:v>
                </c:pt>
                <c:pt idx="24">
                  <c:v>3282907.62</c:v>
                </c:pt>
                <c:pt idx="25">
                  <c:v>3621014.42</c:v>
                </c:pt>
                <c:pt idx="26">
                  <c:v>3765995</c:v>
                </c:pt>
                <c:pt idx="27">
                  <c:v>4009257.63</c:v>
                </c:pt>
                <c:pt idx="28">
                  <c:v>4464361.1900000004</c:v>
                </c:pt>
                <c:pt idx="29">
                  <c:v>3586229.7800000012</c:v>
                </c:pt>
                <c:pt idx="30">
                  <c:v>3709294.7800000012</c:v>
                </c:pt>
                <c:pt idx="31">
                  <c:v>4633201.83</c:v>
                </c:pt>
                <c:pt idx="32">
                  <c:v>3874620.25</c:v>
                </c:pt>
                <c:pt idx="33">
                  <c:v>5140367.25</c:v>
                </c:pt>
                <c:pt idx="34">
                  <c:v>4637357.4000000004</c:v>
                </c:pt>
                <c:pt idx="35">
                  <c:v>4181396.62</c:v>
                </c:pt>
                <c:pt idx="36">
                  <c:v>3093675.21</c:v>
                </c:pt>
                <c:pt idx="37">
                  <c:v>3962542.9699999997</c:v>
                </c:pt>
                <c:pt idx="38">
                  <c:v>4030832.96</c:v>
                </c:pt>
                <c:pt idx="39">
                  <c:v>4009134.8</c:v>
                </c:pt>
                <c:pt idx="40">
                  <c:v>3363487.4</c:v>
                </c:pt>
                <c:pt idx="41">
                  <c:v>3601641.3299999987</c:v>
                </c:pt>
                <c:pt idx="42">
                  <c:v>3577310.7600000002</c:v>
                </c:pt>
                <c:pt idx="43">
                  <c:v>3510385.19</c:v>
                </c:pt>
                <c:pt idx="44">
                  <c:v>4383314.3100000005</c:v>
                </c:pt>
                <c:pt idx="45">
                  <c:v>3398585.3899999997</c:v>
                </c:pt>
                <c:pt idx="46">
                  <c:v>3679757.9099999997</c:v>
                </c:pt>
                <c:pt idx="47">
                  <c:v>3706818.25</c:v>
                </c:pt>
                <c:pt idx="48">
                  <c:v>3135333.9499999997</c:v>
                </c:pt>
                <c:pt idx="49">
                  <c:v>3648343.3299999987</c:v>
                </c:pt>
                <c:pt idx="50">
                  <c:v>3351870.07</c:v>
                </c:pt>
                <c:pt idx="51">
                  <c:v>3190075.02</c:v>
                </c:pt>
                <c:pt idx="52">
                  <c:v>4424812.72</c:v>
                </c:pt>
                <c:pt idx="53">
                  <c:v>3910688.69</c:v>
                </c:pt>
                <c:pt idx="54">
                  <c:v>3246442.17</c:v>
                </c:pt>
                <c:pt idx="55">
                  <c:v>3548245.88</c:v>
                </c:pt>
                <c:pt idx="56">
                  <c:v>3910358.9</c:v>
                </c:pt>
                <c:pt idx="57">
                  <c:v>3891837.08</c:v>
                </c:pt>
                <c:pt idx="58">
                  <c:v>3958984.9699999997</c:v>
                </c:pt>
                <c:pt idx="59">
                  <c:v>4610198.83</c:v>
                </c:pt>
                <c:pt idx="60">
                  <c:v>2970273.5</c:v>
                </c:pt>
                <c:pt idx="61">
                  <c:v>3399284.64</c:v>
                </c:pt>
                <c:pt idx="62">
                  <c:v>3104280.38</c:v>
                </c:pt>
                <c:pt idx="63">
                  <c:v>3107738.9</c:v>
                </c:pt>
                <c:pt idx="64">
                  <c:v>3315057.1</c:v>
                </c:pt>
                <c:pt idx="65">
                  <c:v>3467419.4099999997</c:v>
                </c:pt>
                <c:pt idx="66">
                  <c:v>3207955.3899999997</c:v>
                </c:pt>
                <c:pt idx="67">
                  <c:v>3136693.79</c:v>
                </c:pt>
                <c:pt idx="68">
                  <c:v>3382303.61</c:v>
                </c:pt>
                <c:pt idx="69">
                  <c:v>4092049.72</c:v>
                </c:pt>
                <c:pt idx="70">
                  <c:v>4253688.8199999994</c:v>
                </c:pt>
                <c:pt idx="71">
                  <c:v>4267689.13</c:v>
                </c:pt>
                <c:pt idx="72">
                  <c:v>5569510.4500000002</c:v>
                </c:pt>
                <c:pt idx="73">
                  <c:v>2860565.56</c:v>
                </c:pt>
                <c:pt idx="74">
                  <c:v>4162127.64</c:v>
                </c:pt>
                <c:pt idx="75">
                  <c:v>4341895.03</c:v>
                </c:pt>
                <c:pt idx="76">
                  <c:v>4634009.8199999994</c:v>
                </c:pt>
              </c:numCache>
            </c:numRef>
          </c:val>
        </c:ser>
        <c:dLbls/>
        <c:marker val="1"/>
        <c:axId val="91019520"/>
        <c:axId val="91070464"/>
      </c:lineChart>
      <c:lineChart>
        <c:grouping val="standard"/>
        <c:ser>
          <c:idx val="2"/>
          <c:order val="2"/>
          <c:tx>
            <c:strRef>
              <c:f>VCmesmic!$S$2</c:f>
              <c:strCache>
                <c:ptCount val="1"/>
                <c:pt idx="0">
                  <c:v>Guayas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VCmesmic!$S$87:$S$163</c:f>
              <c:numCache>
                <c:formatCode>#,###,,</c:formatCode>
                <c:ptCount val="77"/>
                <c:pt idx="0">
                  <c:v>29144891.75</c:v>
                </c:pt>
                <c:pt idx="1">
                  <c:v>28237146.739999998</c:v>
                </c:pt>
                <c:pt idx="2">
                  <c:v>35191063.100000001</c:v>
                </c:pt>
                <c:pt idx="3">
                  <c:v>32504232.82</c:v>
                </c:pt>
                <c:pt idx="4">
                  <c:v>35242508.550000004</c:v>
                </c:pt>
                <c:pt idx="5">
                  <c:v>34138632.960000001</c:v>
                </c:pt>
                <c:pt idx="6">
                  <c:v>34068915.75</c:v>
                </c:pt>
                <c:pt idx="7">
                  <c:v>157513144.80000001</c:v>
                </c:pt>
                <c:pt idx="8">
                  <c:v>138617666.96000001</c:v>
                </c:pt>
                <c:pt idx="9">
                  <c:v>136605603.84999999</c:v>
                </c:pt>
                <c:pt idx="10">
                  <c:v>134553409.75</c:v>
                </c:pt>
                <c:pt idx="11">
                  <c:v>119480636.86999999</c:v>
                </c:pt>
                <c:pt idx="12">
                  <c:v>122186776.13</c:v>
                </c:pt>
                <c:pt idx="13">
                  <c:v>105763364.16</c:v>
                </c:pt>
                <c:pt idx="14">
                  <c:v>112806309.53</c:v>
                </c:pt>
                <c:pt idx="15">
                  <c:v>139947526.22999999</c:v>
                </c:pt>
                <c:pt idx="16">
                  <c:v>130321510.36999999</c:v>
                </c:pt>
                <c:pt idx="17">
                  <c:v>115425153.64</c:v>
                </c:pt>
                <c:pt idx="18">
                  <c:v>127251259.98</c:v>
                </c:pt>
                <c:pt idx="19">
                  <c:v>125861733.93000002</c:v>
                </c:pt>
                <c:pt idx="20">
                  <c:v>116736168.92</c:v>
                </c:pt>
                <c:pt idx="21">
                  <c:v>119860118.69</c:v>
                </c:pt>
                <c:pt idx="22">
                  <c:v>127315545.76000002</c:v>
                </c:pt>
                <c:pt idx="23">
                  <c:v>110864819.51000002</c:v>
                </c:pt>
                <c:pt idx="24">
                  <c:v>117210371.54000002</c:v>
                </c:pt>
                <c:pt idx="25">
                  <c:v>108325720.23999999</c:v>
                </c:pt>
                <c:pt idx="26">
                  <c:v>121866131</c:v>
                </c:pt>
                <c:pt idx="27">
                  <c:v>228325949.18000001</c:v>
                </c:pt>
                <c:pt idx="28">
                  <c:v>193018474.66</c:v>
                </c:pt>
                <c:pt idx="29">
                  <c:v>180647207.99000001</c:v>
                </c:pt>
                <c:pt idx="30">
                  <c:v>219004690.86000001</c:v>
                </c:pt>
                <c:pt idx="31">
                  <c:v>210026235.05000001</c:v>
                </c:pt>
                <c:pt idx="32">
                  <c:v>224533068.20999998</c:v>
                </c:pt>
                <c:pt idx="33">
                  <c:v>243611110.69</c:v>
                </c:pt>
                <c:pt idx="34">
                  <c:v>211139402.52000001</c:v>
                </c:pt>
                <c:pt idx="35">
                  <c:v>191060120.37</c:v>
                </c:pt>
                <c:pt idx="36">
                  <c:v>174757044.60999998</c:v>
                </c:pt>
                <c:pt idx="37">
                  <c:v>192388743.91999999</c:v>
                </c:pt>
                <c:pt idx="38">
                  <c:v>255675393.72999999</c:v>
                </c:pt>
                <c:pt idx="39">
                  <c:v>322510055.60000002</c:v>
                </c:pt>
                <c:pt idx="40">
                  <c:v>153966617.05000001</c:v>
                </c:pt>
                <c:pt idx="41">
                  <c:v>157650517.63</c:v>
                </c:pt>
                <c:pt idx="42">
                  <c:v>156793030.53999999</c:v>
                </c:pt>
                <c:pt idx="43">
                  <c:v>84433654.349999994</c:v>
                </c:pt>
                <c:pt idx="44">
                  <c:v>111647924.70999999</c:v>
                </c:pt>
                <c:pt idx="45">
                  <c:v>80538774.390000001</c:v>
                </c:pt>
                <c:pt idx="46">
                  <c:v>81475249.25</c:v>
                </c:pt>
                <c:pt idx="47">
                  <c:v>96590361.590000004</c:v>
                </c:pt>
                <c:pt idx="48">
                  <c:v>73596471.209999993</c:v>
                </c:pt>
                <c:pt idx="49">
                  <c:v>92923357.149999991</c:v>
                </c:pt>
                <c:pt idx="50">
                  <c:v>74120727.709999993</c:v>
                </c:pt>
                <c:pt idx="51">
                  <c:v>94436777.430000007</c:v>
                </c:pt>
                <c:pt idx="52">
                  <c:v>76580585.659999907</c:v>
                </c:pt>
                <c:pt idx="53">
                  <c:v>82778387.400000006</c:v>
                </c:pt>
                <c:pt idx="54">
                  <c:v>81282517.349999994</c:v>
                </c:pt>
                <c:pt idx="55">
                  <c:v>84386691.420000002</c:v>
                </c:pt>
                <c:pt idx="56">
                  <c:v>93200385.560000002</c:v>
                </c:pt>
                <c:pt idx="57">
                  <c:v>88895366.319999993</c:v>
                </c:pt>
                <c:pt idx="58">
                  <c:v>100854054.38</c:v>
                </c:pt>
                <c:pt idx="59">
                  <c:v>101979491.16999999</c:v>
                </c:pt>
                <c:pt idx="60">
                  <c:v>81685951.989999995</c:v>
                </c:pt>
                <c:pt idx="61">
                  <c:v>72830291.649999991</c:v>
                </c:pt>
                <c:pt idx="62">
                  <c:v>87668666.189999998</c:v>
                </c:pt>
                <c:pt idx="63">
                  <c:v>84955742.799999997</c:v>
                </c:pt>
                <c:pt idx="64">
                  <c:v>102411392.73</c:v>
                </c:pt>
                <c:pt idx="65">
                  <c:v>93887846.25</c:v>
                </c:pt>
                <c:pt idx="66">
                  <c:v>89269954.560000002</c:v>
                </c:pt>
                <c:pt idx="67">
                  <c:v>87380828.040000007</c:v>
                </c:pt>
                <c:pt idx="68">
                  <c:v>99745490.239999995</c:v>
                </c:pt>
                <c:pt idx="69">
                  <c:v>99578995.040000007</c:v>
                </c:pt>
                <c:pt idx="70">
                  <c:v>102820096.39</c:v>
                </c:pt>
                <c:pt idx="71">
                  <c:v>104469181.64</c:v>
                </c:pt>
                <c:pt idx="72">
                  <c:v>101440609.54000002</c:v>
                </c:pt>
                <c:pt idx="73">
                  <c:v>63252463.260000013</c:v>
                </c:pt>
                <c:pt idx="74">
                  <c:v>110814357.33</c:v>
                </c:pt>
                <c:pt idx="75">
                  <c:v>103158464.15000001</c:v>
                </c:pt>
                <c:pt idx="76">
                  <c:v>112135173.61</c:v>
                </c:pt>
              </c:numCache>
            </c:numRef>
          </c:val>
        </c:ser>
        <c:dLbls/>
        <c:marker val="1"/>
        <c:axId val="91073536"/>
        <c:axId val="91072000"/>
      </c:lineChart>
      <c:catAx>
        <c:axId val="9101952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1070464"/>
        <c:crosses val="autoZero"/>
        <c:auto val="1"/>
        <c:lblAlgn val="ctr"/>
        <c:lblOffset val="100"/>
      </c:catAx>
      <c:valAx>
        <c:axId val="9107046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,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1019520"/>
        <c:crosses val="autoZero"/>
        <c:crossBetween val="between"/>
      </c:valAx>
      <c:valAx>
        <c:axId val="91072000"/>
        <c:scaling>
          <c:orientation val="minMax"/>
        </c:scaling>
        <c:axPos val="r"/>
        <c:numFmt formatCode="#,###,," sourceLinked="1"/>
        <c:tickLblPos val="nextTo"/>
        <c:txPr>
          <a:bodyPr/>
          <a:lstStyle/>
          <a:p>
            <a:pPr>
              <a:defRPr lang="es-ES"/>
            </a:pPr>
            <a:endParaRPr lang="es-EC"/>
          </a:p>
        </c:txPr>
        <c:crossAx val="91073536"/>
        <c:crosses val="max"/>
        <c:crossBetween val="between"/>
      </c:valAx>
      <c:catAx>
        <c:axId val="91073536"/>
        <c:scaling>
          <c:orientation val="minMax"/>
        </c:scaling>
        <c:delete val="1"/>
        <c:axPos val="b"/>
        <c:numFmt formatCode="General" sourceLinked="1"/>
        <c:tickLblPos val="nextTo"/>
        <c:crossAx val="91072000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/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349323232169593"/>
          <c:y val="0.22848470086524256"/>
          <c:w val="0.43007562045693065"/>
          <c:h val="0.5936161142313765"/>
        </c:manualLayout>
      </c:layout>
      <c:radarChart>
        <c:radarStyle val="marker"/>
        <c:ser>
          <c:idx val="1"/>
          <c:order val="0"/>
          <c:tx>
            <c:strRef>
              <c:f>IUCP!$B$8</c:f>
              <c:strCache>
                <c:ptCount val="1"/>
                <c:pt idx="0">
                  <c:v>Bolívar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IUCP!$S$8:$AA$8</c:f>
              <c:numCache>
                <c:formatCode>#,##0.00</c:formatCode>
                <c:ptCount val="9"/>
                <c:pt idx="0">
                  <c:v>23.564353001653632</c:v>
                </c:pt>
                <c:pt idx="1">
                  <c:v>16.526702570929643</c:v>
                </c:pt>
                <c:pt idx="2">
                  <c:v>29.505229774078984</c:v>
                </c:pt>
                <c:pt idx="3">
                  <c:v>13.459554929322419</c:v>
                </c:pt>
                <c:pt idx="4">
                  <c:v>26.909784629616858</c:v>
                </c:pt>
                <c:pt idx="5">
                  <c:v>10.199480033301787</c:v>
                </c:pt>
                <c:pt idx="6">
                  <c:v>4.1742765060328875</c:v>
                </c:pt>
                <c:pt idx="7">
                  <c:v>25.034559158435091</c:v>
                </c:pt>
                <c:pt idx="8">
                  <c:v>55.158530198529846</c:v>
                </c:pt>
              </c:numCache>
              <c:extLst xmlns:c15="http://schemas.microsoft.com/office/drawing/2012/chart"/>
            </c:numRef>
          </c:val>
        </c:ser>
        <c:ser>
          <c:idx val="8"/>
          <c:order val="1"/>
          <c:tx>
            <c:strRef>
              <c:f>IUCP!$B$15</c:f>
              <c:strCache>
                <c:ptCount val="1"/>
                <c:pt idx="0">
                  <c:v>Galápagos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IUCP!$S$15:$AA$15</c:f>
              <c:numCache>
                <c:formatCode>#,##0.00</c:formatCode>
                <c:ptCount val="9"/>
                <c:pt idx="0">
                  <c:v>99.431612141893666</c:v>
                </c:pt>
                <c:pt idx="1">
                  <c:v>96.001537531166178</c:v>
                </c:pt>
                <c:pt idx="2">
                  <c:v>85.428431025985049</c:v>
                </c:pt>
                <c:pt idx="3">
                  <c:v>62.557874782771144</c:v>
                </c:pt>
                <c:pt idx="4">
                  <c:v>63.660036854193962</c:v>
                </c:pt>
                <c:pt idx="5">
                  <c:v>59.121762109931453</c:v>
                </c:pt>
                <c:pt idx="6">
                  <c:v>75.270802241136678</c:v>
                </c:pt>
                <c:pt idx="7">
                  <c:v>68.814263357341929</c:v>
                </c:pt>
                <c:pt idx="8">
                  <c:v>99.283141823765789</c:v>
                </c:pt>
              </c:numCache>
              <c:extLst xmlns:c15="http://schemas.microsoft.com/office/drawing/2012/chart"/>
            </c:numRef>
          </c:val>
        </c:ser>
        <c:ser>
          <c:idx val="9"/>
          <c:order val="2"/>
          <c:tx>
            <c:strRef>
              <c:f>IUCP!$B$16</c:f>
              <c:strCache>
                <c:ptCount val="1"/>
                <c:pt idx="0">
                  <c:v>Guayas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IUCP!$S$16:$AA$16</c:f>
              <c:numCache>
                <c:formatCode>#,##0.00</c:formatCode>
                <c:ptCount val="9"/>
                <c:pt idx="0">
                  <c:v>27.362711249652602</c:v>
                </c:pt>
                <c:pt idx="1">
                  <c:v>56.060835736158197</c:v>
                </c:pt>
                <c:pt idx="2">
                  <c:v>51.697710942069342</c:v>
                </c:pt>
                <c:pt idx="3">
                  <c:v>34.607119249518774</c:v>
                </c:pt>
                <c:pt idx="4">
                  <c:v>61.892704021096094</c:v>
                </c:pt>
                <c:pt idx="5">
                  <c:v>58.076467498987896</c:v>
                </c:pt>
                <c:pt idx="6">
                  <c:v>71.068924611856033</c:v>
                </c:pt>
                <c:pt idx="7">
                  <c:v>41.685116987361212</c:v>
                </c:pt>
                <c:pt idx="8">
                  <c:v>64.797440311328643</c:v>
                </c:pt>
              </c:numCache>
              <c:extLst xmlns:c15="http://schemas.microsoft.com/office/drawing/2012/chart"/>
            </c:numRef>
          </c:val>
        </c:ser>
        <c:ser>
          <c:idx val="12"/>
          <c:order val="3"/>
          <c:tx>
            <c:strRef>
              <c:f>IUCP!$B$19</c:f>
              <c:strCache>
                <c:ptCount val="1"/>
                <c:pt idx="0">
                  <c:v>Los Ríos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IUCP!$S$19:$AA$19</c:f>
              <c:numCache>
                <c:formatCode>#,##0.00</c:formatCode>
                <c:ptCount val="9"/>
                <c:pt idx="0">
                  <c:v>15.99765596838359</c:v>
                </c:pt>
                <c:pt idx="1">
                  <c:v>14.127878945218356</c:v>
                </c:pt>
                <c:pt idx="2">
                  <c:v>14.216497764391907</c:v>
                </c:pt>
                <c:pt idx="3">
                  <c:v>4.7595876528309766</c:v>
                </c:pt>
                <c:pt idx="4">
                  <c:v>21.040619404076423</c:v>
                </c:pt>
                <c:pt idx="5">
                  <c:v>25.328883657217528</c:v>
                </c:pt>
                <c:pt idx="6">
                  <c:v>30.412953489987654</c:v>
                </c:pt>
                <c:pt idx="7">
                  <c:v>25.781111137018694</c:v>
                </c:pt>
                <c:pt idx="8">
                  <c:v>59.722197817625876</c:v>
                </c:pt>
              </c:numCache>
              <c:extLst xmlns:c15="http://schemas.microsoft.com/office/drawing/2012/chart"/>
            </c:numRef>
          </c:val>
        </c:ser>
        <c:ser>
          <c:idx val="19"/>
          <c:order val="4"/>
          <c:tx>
            <c:strRef>
              <c:f>IUCP!$B$26</c:f>
              <c:strCache>
                <c:ptCount val="1"/>
                <c:pt idx="0">
                  <c:v>Santa Elena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IUCP!$S$26:$AA$26</c:f>
              <c:numCache>
                <c:formatCode>#,##0.00</c:formatCode>
                <c:ptCount val="9"/>
                <c:pt idx="0">
                  <c:v>19.352203091753182</c:v>
                </c:pt>
                <c:pt idx="1">
                  <c:v>30.708371092443929</c:v>
                </c:pt>
                <c:pt idx="2">
                  <c:v>33.864635466651805</c:v>
                </c:pt>
                <c:pt idx="3">
                  <c:v>5.6352784334878194</c:v>
                </c:pt>
                <c:pt idx="4">
                  <c:v>38.469967484130386</c:v>
                </c:pt>
                <c:pt idx="5">
                  <c:v>18.805749854189372</c:v>
                </c:pt>
                <c:pt idx="6">
                  <c:v>17.398137981756172</c:v>
                </c:pt>
                <c:pt idx="7">
                  <c:v>25.875065895377322</c:v>
                </c:pt>
                <c:pt idx="8">
                  <c:v>67.610680020254648</c:v>
                </c:pt>
              </c:numCache>
              <c:extLst xmlns:c15="http://schemas.microsoft.com/office/drawing/2012/chart"/>
            </c:numRef>
          </c:val>
        </c:ser>
        <c:dLbls/>
        <c:axId val="91176320"/>
        <c:axId val="91182208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IUCP!$B$7</c15:sqref>
                        </c15:formulaRef>
                      </c:ext>
                    </c:extLst>
                    <c:strCache>
                      <c:ptCount val="1"/>
                      <c:pt idx="0">
                        <c:v>Azuay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IUCP!$S$7:$AA$7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66.799164363823763</c:v>
                      </c:pt>
                      <c:pt idx="1">
                        <c:v>66.120382792506703</c:v>
                      </c:pt>
                      <c:pt idx="2">
                        <c:v>56.489902866979463</c:v>
                      </c:pt>
                      <c:pt idx="3">
                        <c:v>48.592758078542253</c:v>
                      </c:pt>
                      <c:pt idx="4">
                        <c:v>83.326092991515225</c:v>
                      </c:pt>
                      <c:pt idx="5">
                        <c:v>68.616965416282227</c:v>
                      </c:pt>
                      <c:pt idx="6">
                        <c:v>45.308945692759409</c:v>
                      </c:pt>
                      <c:pt idx="7">
                        <c:v>41.334517055516777</c:v>
                      </c:pt>
                      <c:pt idx="8">
                        <c:v>70.194965034442333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IUCP!$B$9</c15:sqref>
                        </c15:formulaRef>
                      </c:ext>
                    </c:extLst>
                    <c:strCache>
                      <c:ptCount val="1"/>
                      <c:pt idx="0">
                        <c:v>Cañar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IUCP!$S$9:$AA$9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12.986229023932077</c:v>
                      </c:pt>
                      <c:pt idx="1">
                        <c:v>39.313845689331309</c:v>
                      </c:pt>
                      <c:pt idx="2">
                        <c:v>45.346066624658583</c:v>
                      </c:pt>
                      <c:pt idx="3">
                        <c:v>1.6700959665841904</c:v>
                      </c:pt>
                      <c:pt idx="4">
                        <c:v>51.644090944608088</c:v>
                      </c:pt>
                      <c:pt idx="5">
                        <c:v>31.693788728469787</c:v>
                      </c:pt>
                      <c:pt idx="6">
                        <c:v>17.776024595001289</c:v>
                      </c:pt>
                      <c:pt idx="7">
                        <c:v>28.584266452595951</c:v>
                      </c:pt>
                      <c:pt idx="8">
                        <c:v>58.143667439794584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IUCP!$B$10</c15:sqref>
                        </c15:formulaRef>
                      </c:ext>
                    </c:extLst>
                    <c:strCache>
                      <c:ptCount val="1"/>
                      <c:pt idx="0">
                        <c:v>Carchi</c:v>
                      </c:pt>
                    </c:strCache>
                  </c:strRef>
                </c:tx>
                <c:spPr>
                  <a:ln w="22225" cap="rnd">
                    <a:solidFill>
                      <a:schemeClr val="accent5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IUCP!$S$10:$AA$10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40.948774073266272</c:v>
                      </c:pt>
                      <c:pt idx="1">
                        <c:v>37.818424777694155</c:v>
                      </c:pt>
                      <c:pt idx="2">
                        <c:v>35.599320149422148</c:v>
                      </c:pt>
                      <c:pt idx="3">
                        <c:v>3.440532234935354</c:v>
                      </c:pt>
                      <c:pt idx="4">
                        <c:v>73.050017135745463</c:v>
                      </c:pt>
                      <c:pt idx="5">
                        <c:v>15.151177842125293</c:v>
                      </c:pt>
                      <c:pt idx="6">
                        <c:v>23.576146228170789</c:v>
                      </c:pt>
                      <c:pt idx="7">
                        <c:v>27.24492547758107</c:v>
                      </c:pt>
                      <c:pt idx="8">
                        <c:v>50.113558280199129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IUCP!$B$11</c15:sqref>
                        </c15:formulaRef>
                      </c:ext>
                    </c:extLst>
                    <c:strCache>
                      <c:ptCount val="1"/>
                      <c:pt idx="0">
                        <c:v>Chimborazo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IUCP!$S$11:$AA$11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56.682760143435232</c:v>
                      </c:pt>
                      <c:pt idx="1">
                        <c:v>20.626954655157988</c:v>
                      </c:pt>
                      <c:pt idx="2">
                        <c:v>20.597463123333991</c:v>
                      </c:pt>
                      <c:pt idx="3">
                        <c:v>20.743579107457425</c:v>
                      </c:pt>
                      <c:pt idx="4">
                        <c:v>33.858251545459424</c:v>
                      </c:pt>
                      <c:pt idx="5">
                        <c:v>19.659196303693879</c:v>
                      </c:pt>
                      <c:pt idx="6">
                        <c:v>15.765418343302319</c:v>
                      </c:pt>
                      <c:pt idx="7">
                        <c:v>28.559052191848199</c:v>
                      </c:pt>
                      <c:pt idx="8">
                        <c:v>36.838958255611033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IUCP!$B$12</c15:sqref>
                        </c15:formulaRef>
                      </c:ext>
                    </c:extLst>
                    <c:strCache>
                      <c:ptCount val="1"/>
                      <c:pt idx="0">
                        <c:v>Cotopaxi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IUCP!$S$12:$AA$12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48.156595327809661</c:v>
                      </c:pt>
                      <c:pt idx="1">
                        <c:v>37.552902068367317</c:v>
                      </c:pt>
                      <c:pt idx="2">
                        <c:v>26.578845306234349</c:v>
                      </c:pt>
                      <c:pt idx="3">
                        <c:v>4.5870348068306894</c:v>
                      </c:pt>
                      <c:pt idx="4">
                        <c:v>40.870901231637987</c:v>
                      </c:pt>
                      <c:pt idx="5">
                        <c:v>18.640748758579278</c:v>
                      </c:pt>
                      <c:pt idx="6">
                        <c:v>32.91533536268804</c:v>
                      </c:pt>
                      <c:pt idx="7">
                        <c:v>31.779693832896811</c:v>
                      </c:pt>
                      <c:pt idx="8">
                        <c:v>54.62728750873476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IUCP!$B$13</c15:sqref>
                        </c15:formulaRef>
                      </c:ext>
                    </c:extLst>
                    <c:strCache>
                      <c:ptCount val="1"/>
                      <c:pt idx="0">
                        <c:v>El Oro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IUCP!$S$13:$AA$13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56.166576615716785</c:v>
                      </c:pt>
                      <c:pt idx="1">
                        <c:v>57.518343887056957</c:v>
                      </c:pt>
                      <c:pt idx="2">
                        <c:v>38.651746616714291</c:v>
                      </c:pt>
                      <c:pt idx="3">
                        <c:v>8.0078043334545566</c:v>
                      </c:pt>
                      <c:pt idx="4">
                        <c:v>65.352311105906381</c:v>
                      </c:pt>
                      <c:pt idx="5">
                        <c:v>36.895841818385279</c:v>
                      </c:pt>
                      <c:pt idx="6">
                        <c:v>47.677176737269406</c:v>
                      </c:pt>
                      <c:pt idx="7">
                        <c:v>32.184769402829097</c:v>
                      </c:pt>
                      <c:pt idx="8">
                        <c:v>63.969650910936835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IUCP!$B$14</c15:sqref>
                        </c15:formulaRef>
                      </c:ext>
                    </c:extLst>
                    <c:strCache>
                      <c:ptCount val="1"/>
                      <c:pt idx="0">
                        <c:v>Esmeraldas</c:v>
                      </c:pt>
                    </c:strCache>
                  </c:strRef>
                </c:tx>
                <c:spPr>
                  <a:ln w="2222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IUCP!$S$14:$AA$14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2.7519784188523277</c:v>
                      </c:pt>
                      <c:pt idx="1">
                        <c:v>13.2296762296442</c:v>
                      </c:pt>
                      <c:pt idx="2">
                        <c:v>36.470264226231535</c:v>
                      </c:pt>
                      <c:pt idx="3" formatCode="#.###00">
                        <c:v>0.42831312647771241</c:v>
                      </c:pt>
                      <c:pt idx="4">
                        <c:v>23.249995247040943</c:v>
                      </c:pt>
                      <c:pt idx="5">
                        <c:v>14.670778642395423</c:v>
                      </c:pt>
                      <c:pt idx="6">
                        <c:v>26.900437923692529</c:v>
                      </c:pt>
                      <c:pt idx="7">
                        <c:v>27.616404546435241</c:v>
                      </c:pt>
                      <c:pt idx="8">
                        <c:v>29.662761577541922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IUCP!$B$17</c15:sqref>
                        </c15:formulaRef>
                      </c:ext>
                    </c:extLst>
                    <c:strCache>
                      <c:ptCount val="1"/>
                      <c:pt idx="0">
                        <c:v>Imbabura</c:v>
                      </c:pt>
                    </c:strCache>
                  </c:strRef>
                </c:tx>
                <c:spPr>
                  <a:ln w="2222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IUCP!$S$17:$AA$17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49.384543036570356</c:v>
                      </c:pt>
                      <c:pt idx="1">
                        <c:v>53.085896873076393</c:v>
                      </c:pt>
                      <c:pt idx="2">
                        <c:v>50.818122468289445</c:v>
                      </c:pt>
                      <c:pt idx="3">
                        <c:v>23.533913401163886</c:v>
                      </c:pt>
                      <c:pt idx="4">
                        <c:v>76.439917610568969</c:v>
                      </c:pt>
                      <c:pt idx="5">
                        <c:v>35.408663277707966</c:v>
                      </c:pt>
                      <c:pt idx="6">
                        <c:v>27.236118371704599</c:v>
                      </c:pt>
                      <c:pt idx="7">
                        <c:v>33.993260943227504</c:v>
                      </c:pt>
                      <c:pt idx="8">
                        <c:v>62.582835689927165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IUCP!$B$18</c15:sqref>
                        </c15:formulaRef>
                      </c:ext>
                    </c:extLst>
                    <c:strCache>
                      <c:ptCount val="1"/>
                      <c:pt idx="0">
                        <c:v>Loja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IUCP!$S$18:$AA$18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65.928945993351988</c:v>
                      </c:pt>
                      <c:pt idx="1">
                        <c:v>51.702439435372995</c:v>
                      </c:pt>
                      <c:pt idx="2">
                        <c:v>52.485728333187915</c:v>
                      </c:pt>
                      <c:pt idx="3">
                        <c:v>37.993093450653518</c:v>
                      </c:pt>
                      <c:pt idx="4">
                        <c:v>65.994186773477566</c:v>
                      </c:pt>
                      <c:pt idx="5">
                        <c:v>30.938624995616571</c:v>
                      </c:pt>
                      <c:pt idx="6">
                        <c:v>14.533925758025731</c:v>
                      </c:pt>
                      <c:pt idx="7">
                        <c:v>26.017643264831271</c:v>
                      </c:pt>
                      <c:pt idx="8">
                        <c:v>48.648527750299756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IUCP!$B$20</c15:sqref>
                        </c15:formulaRef>
                      </c:ext>
                    </c:extLst>
                    <c:strCache>
                      <c:ptCount val="1"/>
                      <c:pt idx="0">
                        <c:v>Manabí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IUCP!$S$20:$AA$20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29.530864358107962</c:v>
                      </c:pt>
                      <c:pt idx="1">
                        <c:v>28.528210305702554</c:v>
                      </c:pt>
                      <c:pt idx="2">
                        <c:v>35.49686223775106</c:v>
                      </c:pt>
                      <c:pt idx="3">
                        <c:v>11.885191092927093</c:v>
                      </c:pt>
                      <c:pt idx="4">
                        <c:v>28.002044378235787</c:v>
                      </c:pt>
                      <c:pt idx="5">
                        <c:v>29.138127403208873</c:v>
                      </c:pt>
                      <c:pt idx="6">
                        <c:v>30.318756193921089</c:v>
                      </c:pt>
                      <c:pt idx="7">
                        <c:v>24.662372707678564</c:v>
                      </c:pt>
                      <c:pt idx="8">
                        <c:v>67.457124395725998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IUCP!$B$21</c15:sqref>
                        </c15:formulaRef>
                      </c:ext>
                    </c:extLst>
                    <c:strCache>
                      <c:ptCount val="1"/>
                      <c:pt idx="0">
                        <c:v>Morona Santiago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IUCP!$S$21:$AA$21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18.981852094883084</c:v>
                      </c:pt>
                      <c:pt idx="1">
                        <c:v>8.2373912138431162</c:v>
                      </c:pt>
                      <c:pt idx="2">
                        <c:v>16.259163027742584</c:v>
                      </c:pt>
                      <c:pt idx="3">
                        <c:v>0</c:v>
                      </c:pt>
                      <c:pt idx="4">
                        <c:v>21.797923436147251</c:v>
                      </c:pt>
                      <c:pt idx="5">
                        <c:v>7.7501103587951174</c:v>
                      </c:pt>
                      <c:pt idx="6">
                        <c:v>7.1954267887088337</c:v>
                      </c:pt>
                      <c:pt idx="7">
                        <c:v>26.751947212615537</c:v>
                      </c:pt>
                      <c:pt idx="8">
                        <c:v>3.9596484767397215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IUCP!$B$22</c15:sqref>
                        </c15:formulaRef>
                      </c:ext>
                    </c:extLst>
                    <c:strCache>
                      <c:ptCount val="1"/>
                      <c:pt idx="0">
                        <c:v>Napo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IUCP!$S$22:$AA$22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52.407500685269589</c:v>
                      </c:pt>
                      <c:pt idx="1">
                        <c:v>33.530604521232284</c:v>
                      </c:pt>
                      <c:pt idx="2">
                        <c:v>28.816603419225864</c:v>
                      </c:pt>
                      <c:pt idx="3" formatCode="#.###00">
                        <c:v>0.4103777282697772</c:v>
                      </c:pt>
                      <c:pt idx="4">
                        <c:v>32.692870703915311</c:v>
                      </c:pt>
                      <c:pt idx="5" formatCode="#.###00">
                        <c:v>4.1641326887498415</c:v>
                      </c:pt>
                      <c:pt idx="6">
                        <c:v>15.26350412189344</c:v>
                      </c:pt>
                      <c:pt idx="7">
                        <c:v>26.980665093731059</c:v>
                      </c:pt>
                      <c:pt idx="8">
                        <c:v>19.752461178941445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IUCP!$B$23</c15:sqref>
                        </c15:formulaRef>
                      </c:ext>
                    </c:extLst>
                    <c:strCache>
                      <c:ptCount val="1"/>
                      <c:pt idx="0">
                        <c:v>Orellana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IUCP!$S$23:$AA$23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21.380991298781339</c:v>
                      </c:pt>
                      <c:pt idx="1">
                        <c:v>39.500569084725555</c:v>
                      </c:pt>
                      <c:pt idx="2">
                        <c:v>27.709127725185276</c:v>
                      </c:pt>
                      <c:pt idx="3">
                        <c:v>4.0538388198231949</c:v>
                      </c:pt>
                      <c:pt idx="4">
                        <c:v>37.050339241645716</c:v>
                      </c:pt>
                      <c:pt idx="5">
                        <c:v>21.314028853877996</c:v>
                      </c:pt>
                      <c:pt idx="6">
                        <c:v>12.883892935863596</c:v>
                      </c:pt>
                      <c:pt idx="7">
                        <c:v>32.046851718006693</c:v>
                      </c:pt>
                      <c:pt idx="8">
                        <c:v>30.686242278600446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IUCP!$B$24</c15:sqref>
                        </c15:formulaRef>
                      </c:ext>
                    </c:extLst>
                    <c:strCache>
                      <c:ptCount val="1"/>
                      <c:pt idx="0">
                        <c:v>Pastaza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IUCP!$S$24:$AA$24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31.421477930947031</c:v>
                      </c:pt>
                      <c:pt idx="1">
                        <c:v>12.5592737147003</c:v>
                      </c:pt>
                      <c:pt idx="2">
                        <c:v>16.521477135976887</c:v>
                      </c:pt>
                      <c:pt idx="3">
                        <c:v>12.927717264884041</c:v>
                      </c:pt>
                      <c:pt idx="4">
                        <c:v>23.431763489055637</c:v>
                      </c:pt>
                      <c:pt idx="5">
                        <c:v>19.114904959549861</c:v>
                      </c:pt>
                      <c:pt idx="6">
                        <c:v>13.904730123147628</c:v>
                      </c:pt>
                      <c:pt idx="7">
                        <c:v>28.93205170244957</c:v>
                      </c:pt>
                      <c:pt idx="8">
                        <c:v>3.1246995556532475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IUCP!$B$25</c15:sqref>
                        </c15:formulaRef>
                      </c:ext>
                    </c:extLst>
                    <c:strCache>
                      <c:ptCount val="1"/>
                      <c:pt idx="0">
                        <c:v>Pichincha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IUCP!$S$25:$AA$25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85.941699169929464</c:v>
                      </c:pt>
                      <c:pt idx="1">
                        <c:v>82.850277757627765</c:v>
                      </c:pt>
                      <c:pt idx="2">
                        <c:v>92.072879714133421</c:v>
                      </c:pt>
                      <c:pt idx="3">
                        <c:v>90.557910981326046</c:v>
                      </c:pt>
                      <c:pt idx="4">
                        <c:v>99.670043714858693</c:v>
                      </c:pt>
                      <c:pt idx="5">
                        <c:v>88.836758715125171</c:v>
                      </c:pt>
                      <c:pt idx="6">
                        <c:v>94.539086822624924</c:v>
                      </c:pt>
                      <c:pt idx="7">
                        <c:v>74.993088653351151</c:v>
                      </c:pt>
                      <c:pt idx="8">
                        <c:v>66.089451383949296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IUCP!$B$27</c15:sqref>
                        </c15:formulaRef>
                      </c:ext>
                    </c:extLst>
                    <c:strCache>
                      <c:ptCount val="1"/>
                      <c:pt idx="0">
                        <c:v>Santo Domingo de los Tsáchilas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IUCP!$S$27:$AA$27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45.690741608652068</c:v>
                      </c:pt>
                      <c:pt idx="1">
                        <c:v>53.923168008140941</c:v>
                      </c:pt>
                      <c:pt idx="2">
                        <c:v>33.151273335510488</c:v>
                      </c:pt>
                      <c:pt idx="3">
                        <c:v>4.7482274202019914</c:v>
                      </c:pt>
                      <c:pt idx="4">
                        <c:v>55.091718597170043</c:v>
                      </c:pt>
                      <c:pt idx="5">
                        <c:v>33.680023663830212</c:v>
                      </c:pt>
                      <c:pt idx="6">
                        <c:v>33.123987185021541</c:v>
                      </c:pt>
                      <c:pt idx="7">
                        <c:v>30.398184637961002</c:v>
                      </c:pt>
                      <c:pt idx="8">
                        <c:v>68.732258213890276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IUCP!$B$28</c15:sqref>
                        </c15:formulaRef>
                      </c:ext>
                    </c:extLst>
                    <c:strCache>
                      <c:ptCount val="1"/>
                      <c:pt idx="0">
                        <c:v>Sucumbíos</c:v>
                      </c:pt>
                    </c:strCache>
                  </c:strRef>
                </c:tx>
                <c:spPr>
                  <a:ln w="2222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IUCP!$S$28:$AA$28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23.84233619757671</c:v>
                      </c:pt>
                      <c:pt idx="1">
                        <c:v>33.865054797454214</c:v>
                      </c:pt>
                      <c:pt idx="2">
                        <c:v>32.965404382374388</c:v>
                      </c:pt>
                      <c:pt idx="3">
                        <c:v>1.7743412288835279</c:v>
                      </c:pt>
                      <c:pt idx="4">
                        <c:v>29.283911189842847</c:v>
                      </c:pt>
                      <c:pt idx="5">
                        <c:v>15.538985281316627</c:v>
                      </c:pt>
                      <c:pt idx="6">
                        <c:v>16.171295786216543</c:v>
                      </c:pt>
                      <c:pt idx="7">
                        <c:v>27.67968574479071</c:v>
                      </c:pt>
                      <c:pt idx="8">
                        <c:v>35.148322835410099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IUCP!$B$29</c15:sqref>
                        </c15:formulaRef>
                      </c:ext>
                    </c:extLst>
                    <c:strCache>
                      <c:ptCount val="1"/>
                      <c:pt idx="0">
                        <c:v>Tungurahua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IUCP!$S$29:$AA$29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64.907315298638082</c:v>
                      </c:pt>
                      <c:pt idx="1">
                        <c:v>53.647842600072927</c:v>
                      </c:pt>
                      <c:pt idx="2">
                        <c:v>29.906221722086912</c:v>
                      </c:pt>
                      <c:pt idx="3">
                        <c:v>16.831449647276933</c:v>
                      </c:pt>
                      <c:pt idx="4">
                        <c:v>75.943991585226428</c:v>
                      </c:pt>
                      <c:pt idx="5">
                        <c:v>37.847781301777694</c:v>
                      </c:pt>
                      <c:pt idx="6">
                        <c:v>27.906181599161176</c:v>
                      </c:pt>
                      <c:pt idx="7">
                        <c:v>37.188843053893322</c:v>
                      </c:pt>
                      <c:pt idx="8">
                        <c:v>59.05179201765624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IUCP!$B$30</c15:sqref>
                        </c15:formulaRef>
                      </c:ext>
                    </c:extLst>
                    <c:strCache>
                      <c:ptCount val="1"/>
                      <c:pt idx="0">
                        <c:v>Zamora Chinchipe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IUCP!$S$30:$AA$30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32.601242075094916</c:v>
                      </c:pt>
                      <c:pt idx="1">
                        <c:v>33.886204617230561</c:v>
                      </c:pt>
                      <c:pt idx="2">
                        <c:v>32.068580399579673</c:v>
                      </c:pt>
                      <c:pt idx="3" formatCode="#.###00">
                        <c:v>0.28500662145716366</c:v>
                      </c:pt>
                      <c:pt idx="4">
                        <c:v>43.661991884850067</c:v>
                      </c:pt>
                      <c:pt idx="5">
                        <c:v>14.186335533112398</c:v>
                      </c:pt>
                      <c:pt idx="6">
                        <c:v>5.1254963692477897</c:v>
                      </c:pt>
                      <c:pt idx="7">
                        <c:v>47.76754135232239</c:v>
                      </c:pt>
                      <c:pt idx="8">
                        <c:v>42.582913590574563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9117632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91182208"/>
        <c:crosses val="autoZero"/>
        <c:auto val="1"/>
        <c:lblAlgn val="ctr"/>
        <c:lblOffset val="100"/>
      </c:catAx>
      <c:valAx>
        <c:axId val="9118220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9117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3137601564850998"/>
          <c:y val="0.94250656167978986"/>
          <c:w val="0.75628492971067451"/>
          <c:h val="5.5183116645303093E-2"/>
        </c:manualLayout>
      </c:layout>
      <c:spPr>
        <a:noFill/>
        <a:ln>
          <a:noFill/>
        </a:ln>
        <a:effectLst/>
      </c:spPr>
      <c:txPr>
        <a:bodyPr rot="0" vert="horz"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s-EC"/>
    </a:p>
  </c:txPr>
  <c:externalData r:id="rId2"/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plotArea>
      <c:layout/>
      <c:lineChart>
        <c:grouping val="standard"/>
        <c:ser>
          <c:idx val="1"/>
          <c:order val="1"/>
          <c:tx>
            <c:strRef>
              <c:f>VCmesmic!$W$2</c:f>
              <c:strCache>
                <c:ptCount val="1"/>
                <c:pt idx="0">
                  <c:v>Cañar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VCmesmic!$W$87:$W$163</c:f>
              <c:numCache>
                <c:formatCode>#,###,,</c:formatCode>
                <c:ptCount val="77"/>
                <c:pt idx="0">
                  <c:v>2934633.73</c:v>
                </c:pt>
                <c:pt idx="1">
                  <c:v>2476979.8899999997</c:v>
                </c:pt>
                <c:pt idx="2">
                  <c:v>2882138.9899999998</c:v>
                </c:pt>
                <c:pt idx="3">
                  <c:v>3095654.61</c:v>
                </c:pt>
                <c:pt idx="4">
                  <c:v>2720961.16</c:v>
                </c:pt>
                <c:pt idx="5">
                  <c:v>3251491.08</c:v>
                </c:pt>
                <c:pt idx="6">
                  <c:v>2653108.2400000002</c:v>
                </c:pt>
                <c:pt idx="7">
                  <c:v>3933798.74</c:v>
                </c:pt>
                <c:pt idx="8">
                  <c:v>3836600.03</c:v>
                </c:pt>
                <c:pt idx="9">
                  <c:v>5204810.87</c:v>
                </c:pt>
                <c:pt idx="10">
                  <c:v>4127930</c:v>
                </c:pt>
                <c:pt idx="11">
                  <c:v>4472541.99</c:v>
                </c:pt>
                <c:pt idx="12">
                  <c:v>2643352</c:v>
                </c:pt>
                <c:pt idx="13">
                  <c:v>2915216.98</c:v>
                </c:pt>
                <c:pt idx="14">
                  <c:v>3531983.8899999997</c:v>
                </c:pt>
                <c:pt idx="15">
                  <c:v>3215775.3299999987</c:v>
                </c:pt>
                <c:pt idx="16">
                  <c:v>3219713.75</c:v>
                </c:pt>
                <c:pt idx="17">
                  <c:v>2583052.38</c:v>
                </c:pt>
                <c:pt idx="18">
                  <c:v>2633810.2000000002</c:v>
                </c:pt>
                <c:pt idx="19">
                  <c:v>2973866.4299999997</c:v>
                </c:pt>
                <c:pt idx="20">
                  <c:v>2621445.52</c:v>
                </c:pt>
                <c:pt idx="21">
                  <c:v>3057716.12</c:v>
                </c:pt>
                <c:pt idx="22">
                  <c:v>2865765.59</c:v>
                </c:pt>
                <c:pt idx="23">
                  <c:v>2047263.96</c:v>
                </c:pt>
                <c:pt idx="24">
                  <c:v>1826953.87</c:v>
                </c:pt>
                <c:pt idx="25">
                  <c:v>2276808.23</c:v>
                </c:pt>
                <c:pt idx="26">
                  <c:v>2475211</c:v>
                </c:pt>
                <c:pt idx="27">
                  <c:v>2282256.79</c:v>
                </c:pt>
                <c:pt idx="28">
                  <c:v>2245142.9</c:v>
                </c:pt>
                <c:pt idx="29">
                  <c:v>2044179.53</c:v>
                </c:pt>
                <c:pt idx="30">
                  <c:v>2160045.7599999998</c:v>
                </c:pt>
                <c:pt idx="31">
                  <c:v>2100914.4699999997</c:v>
                </c:pt>
                <c:pt idx="32">
                  <c:v>2705166.9699999997</c:v>
                </c:pt>
                <c:pt idx="33">
                  <c:v>3179634.7800000012</c:v>
                </c:pt>
                <c:pt idx="34">
                  <c:v>3118685.53</c:v>
                </c:pt>
                <c:pt idx="35">
                  <c:v>2934937.2600000002</c:v>
                </c:pt>
                <c:pt idx="36">
                  <c:v>1831020.1800000011</c:v>
                </c:pt>
                <c:pt idx="37">
                  <c:v>1944248.04</c:v>
                </c:pt>
                <c:pt idx="38">
                  <c:v>2755982.9899999998</c:v>
                </c:pt>
                <c:pt idx="39">
                  <c:v>2674478.4</c:v>
                </c:pt>
                <c:pt idx="40">
                  <c:v>2272827.7599999998</c:v>
                </c:pt>
                <c:pt idx="41">
                  <c:v>2449230.73</c:v>
                </c:pt>
                <c:pt idx="42">
                  <c:v>2278583.98</c:v>
                </c:pt>
                <c:pt idx="43">
                  <c:v>1898116.8</c:v>
                </c:pt>
                <c:pt idx="44">
                  <c:v>1538741.76</c:v>
                </c:pt>
                <c:pt idx="45">
                  <c:v>1448813.26</c:v>
                </c:pt>
                <c:pt idx="46">
                  <c:v>920283.65</c:v>
                </c:pt>
                <c:pt idx="47">
                  <c:v>1694452.75</c:v>
                </c:pt>
                <c:pt idx="48">
                  <c:v>1370953.54</c:v>
                </c:pt>
                <c:pt idx="49">
                  <c:v>1792600.81</c:v>
                </c:pt>
                <c:pt idx="50">
                  <c:v>2152415.75</c:v>
                </c:pt>
                <c:pt idx="51">
                  <c:v>1849608.1900000011</c:v>
                </c:pt>
                <c:pt idx="52">
                  <c:v>866619.69</c:v>
                </c:pt>
                <c:pt idx="53">
                  <c:v>2008405.76</c:v>
                </c:pt>
                <c:pt idx="54">
                  <c:v>2352902.6</c:v>
                </c:pt>
                <c:pt idx="55">
                  <c:v>2365265.63</c:v>
                </c:pt>
                <c:pt idx="56">
                  <c:v>2106057.66</c:v>
                </c:pt>
                <c:pt idx="57">
                  <c:v>1744174.3900000001</c:v>
                </c:pt>
                <c:pt idx="58">
                  <c:v>2329458.96</c:v>
                </c:pt>
                <c:pt idx="59">
                  <c:v>2264964.9</c:v>
                </c:pt>
                <c:pt idx="60">
                  <c:v>1670254.27</c:v>
                </c:pt>
                <c:pt idx="61">
                  <c:v>1382883.6500000001</c:v>
                </c:pt>
                <c:pt idx="62">
                  <c:v>2096074.57</c:v>
                </c:pt>
                <c:pt idx="63">
                  <c:v>1893032.58</c:v>
                </c:pt>
                <c:pt idx="64">
                  <c:v>1788011.1600000001</c:v>
                </c:pt>
                <c:pt idx="65">
                  <c:v>2385888.62</c:v>
                </c:pt>
                <c:pt idx="66">
                  <c:v>2516620.2999999998</c:v>
                </c:pt>
                <c:pt idx="67">
                  <c:v>2266550.5299999998</c:v>
                </c:pt>
                <c:pt idx="68">
                  <c:v>2160109.71</c:v>
                </c:pt>
                <c:pt idx="69">
                  <c:v>3108747.52</c:v>
                </c:pt>
                <c:pt idx="70">
                  <c:v>2400938.77</c:v>
                </c:pt>
                <c:pt idx="71">
                  <c:v>2741860.65</c:v>
                </c:pt>
                <c:pt idx="72">
                  <c:v>2922769.71</c:v>
                </c:pt>
                <c:pt idx="73">
                  <c:v>1669600.05</c:v>
                </c:pt>
                <c:pt idx="74">
                  <c:v>2540558.8299999987</c:v>
                </c:pt>
                <c:pt idx="75">
                  <c:v>3003855.2800000012</c:v>
                </c:pt>
                <c:pt idx="76">
                  <c:v>2808656.06</c:v>
                </c:pt>
              </c:numCache>
            </c:numRef>
          </c:val>
        </c:ser>
        <c:ser>
          <c:idx val="2"/>
          <c:order val="2"/>
          <c:tx>
            <c:strRef>
              <c:f>VCmesmic!$X$2</c:f>
              <c:strCache>
                <c:ptCount val="1"/>
                <c:pt idx="0">
                  <c:v>Morona Santiago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VCmesmic!$X$87:$X$163</c:f>
              <c:numCache>
                <c:formatCode>#,###,,</c:formatCode>
                <c:ptCount val="77"/>
                <c:pt idx="0">
                  <c:v>2507709.65</c:v>
                </c:pt>
                <c:pt idx="1">
                  <c:v>2923773.8899999997</c:v>
                </c:pt>
                <c:pt idx="2">
                  <c:v>3406127.14</c:v>
                </c:pt>
                <c:pt idx="3">
                  <c:v>3066693.3899999997</c:v>
                </c:pt>
                <c:pt idx="4">
                  <c:v>3106770.53</c:v>
                </c:pt>
                <c:pt idx="5">
                  <c:v>3397451.44</c:v>
                </c:pt>
                <c:pt idx="6">
                  <c:v>3352925.8099999987</c:v>
                </c:pt>
                <c:pt idx="7">
                  <c:v>5116815.1599999992</c:v>
                </c:pt>
                <c:pt idx="8">
                  <c:v>4048892.27</c:v>
                </c:pt>
                <c:pt idx="9">
                  <c:v>5434982.8800000008</c:v>
                </c:pt>
                <c:pt idx="10">
                  <c:v>5146627.74</c:v>
                </c:pt>
                <c:pt idx="11">
                  <c:v>4375790.76</c:v>
                </c:pt>
                <c:pt idx="12">
                  <c:v>2839696.04</c:v>
                </c:pt>
                <c:pt idx="13">
                  <c:v>2308499.4</c:v>
                </c:pt>
                <c:pt idx="14">
                  <c:v>2364143.38</c:v>
                </c:pt>
                <c:pt idx="15">
                  <c:v>2969871.36</c:v>
                </c:pt>
                <c:pt idx="16">
                  <c:v>2794434.61</c:v>
                </c:pt>
                <c:pt idx="17">
                  <c:v>3054631.22</c:v>
                </c:pt>
                <c:pt idx="18">
                  <c:v>2609804.5</c:v>
                </c:pt>
                <c:pt idx="19">
                  <c:v>3413502.46</c:v>
                </c:pt>
                <c:pt idx="20">
                  <c:v>3166698.8</c:v>
                </c:pt>
                <c:pt idx="21">
                  <c:v>2824593.67</c:v>
                </c:pt>
                <c:pt idx="22">
                  <c:v>2628930.5299999998</c:v>
                </c:pt>
                <c:pt idx="23">
                  <c:v>2099154.61</c:v>
                </c:pt>
                <c:pt idx="24">
                  <c:v>1961207.73</c:v>
                </c:pt>
                <c:pt idx="25">
                  <c:v>2106472.66</c:v>
                </c:pt>
                <c:pt idx="26">
                  <c:v>2692097</c:v>
                </c:pt>
                <c:pt idx="27">
                  <c:v>2613764.0099999998</c:v>
                </c:pt>
                <c:pt idx="28">
                  <c:v>2328144.0099999998</c:v>
                </c:pt>
                <c:pt idx="29">
                  <c:v>2420885.65</c:v>
                </c:pt>
                <c:pt idx="30">
                  <c:v>2241381.3699999987</c:v>
                </c:pt>
                <c:pt idx="31">
                  <c:v>2238972.0099999998</c:v>
                </c:pt>
                <c:pt idx="32">
                  <c:v>2297797.9099999997</c:v>
                </c:pt>
                <c:pt idx="33">
                  <c:v>3699824.84</c:v>
                </c:pt>
                <c:pt idx="34">
                  <c:v>2620465.3899999997</c:v>
                </c:pt>
                <c:pt idx="35">
                  <c:v>3177602.75</c:v>
                </c:pt>
                <c:pt idx="36">
                  <c:v>2346300.6800000002</c:v>
                </c:pt>
                <c:pt idx="37">
                  <c:v>2443806.13</c:v>
                </c:pt>
                <c:pt idx="38">
                  <c:v>2693542.62</c:v>
                </c:pt>
                <c:pt idx="39">
                  <c:v>2860459.57</c:v>
                </c:pt>
                <c:pt idx="40">
                  <c:v>2496458.65</c:v>
                </c:pt>
                <c:pt idx="41">
                  <c:v>2886024.4899999998</c:v>
                </c:pt>
                <c:pt idx="42">
                  <c:v>2423315.7999999998</c:v>
                </c:pt>
                <c:pt idx="43">
                  <c:v>2141860.88</c:v>
                </c:pt>
                <c:pt idx="44">
                  <c:v>1968259.05</c:v>
                </c:pt>
                <c:pt idx="45">
                  <c:v>1684708.33</c:v>
                </c:pt>
                <c:pt idx="46">
                  <c:v>928206.7</c:v>
                </c:pt>
                <c:pt idx="47">
                  <c:v>781039.67999999877</c:v>
                </c:pt>
                <c:pt idx="48">
                  <c:v>1318636.03</c:v>
                </c:pt>
                <c:pt idx="49">
                  <c:v>1130572.03</c:v>
                </c:pt>
                <c:pt idx="50">
                  <c:v>1500302.26</c:v>
                </c:pt>
                <c:pt idx="51">
                  <c:v>1604372.1600000001</c:v>
                </c:pt>
                <c:pt idx="52">
                  <c:v>712390.74</c:v>
                </c:pt>
                <c:pt idx="53">
                  <c:v>2027342.82</c:v>
                </c:pt>
                <c:pt idx="54">
                  <c:v>2044718.51</c:v>
                </c:pt>
                <c:pt idx="55">
                  <c:v>2431177.69</c:v>
                </c:pt>
                <c:pt idx="56">
                  <c:v>3094678.4</c:v>
                </c:pt>
                <c:pt idx="57">
                  <c:v>2976158.46</c:v>
                </c:pt>
                <c:pt idx="58">
                  <c:v>2839429.8899999997</c:v>
                </c:pt>
                <c:pt idx="59">
                  <c:v>2021396.36</c:v>
                </c:pt>
                <c:pt idx="60">
                  <c:v>2463470.9499999997</c:v>
                </c:pt>
                <c:pt idx="61">
                  <c:v>1563250.1300000001</c:v>
                </c:pt>
                <c:pt idx="62">
                  <c:v>2923218.77</c:v>
                </c:pt>
                <c:pt idx="63">
                  <c:v>2530078.9699999997</c:v>
                </c:pt>
                <c:pt idx="64">
                  <c:v>2745397.5</c:v>
                </c:pt>
                <c:pt idx="65">
                  <c:v>3133609.53</c:v>
                </c:pt>
                <c:pt idx="66">
                  <c:v>3248680.1</c:v>
                </c:pt>
                <c:pt idx="67">
                  <c:v>3569408.8899999997</c:v>
                </c:pt>
                <c:pt idx="68">
                  <c:v>3341711.72</c:v>
                </c:pt>
                <c:pt idx="69">
                  <c:v>3391213.51</c:v>
                </c:pt>
                <c:pt idx="70">
                  <c:v>3363036.68</c:v>
                </c:pt>
                <c:pt idx="71">
                  <c:v>3402025.2600000002</c:v>
                </c:pt>
                <c:pt idx="72">
                  <c:v>3173325.25</c:v>
                </c:pt>
                <c:pt idx="73">
                  <c:v>1811895.53</c:v>
                </c:pt>
                <c:pt idx="74">
                  <c:v>3353053.17</c:v>
                </c:pt>
                <c:pt idx="75">
                  <c:v>3205924.63</c:v>
                </c:pt>
                <c:pt idx="76">
                  <c:v>3403778.05</c:v>
                </c:pt>
              </c:numCache>
            </c:numRef>
          </c:val>
        </c:ser>
        <c:dLbls/>
        <c:marker val="1"/>
        <c:axId val="97224192"/>
        <c:axId val="97225728"/>
      </c:lineChart>
      <c:lineChart>
        <c:grouping val="standard"/>
        <c:ser>
          <c:idx val="0"/>
          <c:order val="0"/>
          <c:tx>
            <c:strRef>
              <c:f>VCmesmic!$V$2</c:f>
              <c:strCache>
                <c:ptCount val="1"/>
                <c:pt idx="0">
                  <c:v>Azuay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VCmesmic!$V$87:$V$163</c:f>
              <c:numCache>
                <c:formatCode>#,###,,</c:formatCode>
                <c:ptCount val="77"/>
                <c:pt idx="0">
                  <c:v>11824565.1</c:v>
                </c:pt>
                <c:pt idx="1">
                  <c:v>11727497.76</c:v>
                </c:pt>
                <c:pt idx="2">
                  <c:v>12591713.93</c:v>
                </c:pt>
                <c:pt idx="3">
                  <c:v>11307768.15</c:v>
                </c:pt>
                <c:pt idx="4">
                  <c:v>8823510.6999999881</c:v>
                </c:pt>
                <c:pt idx="5">
                  <c:v>8712281.8000000007</c:v>
                </c:pt>
                <c:pt idx="6">
                  <c:v>8647281.1600000001</c:v>
                </c:pt>
                <c:pt idx="7">
                  <c:v>32425374.109999999</c:v>
                </c:pt>
                <c:pt idx="8">
                  <c:v>22356257.239999998</c:v>
                </c:pt>
                <c:pt idx="9">
                  <c:v>30488832.920000002</c:v>
                </c:pt>
                <c:pt idx="10">
                  <c:v>28036076.640000001</c:v>
                </c:pt>
                <c:pt idx="11">
                  <c:v>29490926.959999997</c:v>
                </c:pt>
                <c:pt idx="12">
                  <c:v>19705890.66</c:v>
                </c:pt>
                <c:pt idx="13">
                  <c:v>15832864.26</c:v>
                </c:pt>
                <c:pt idx="14">
                  <c:v>19190001.109999999</c:v>
                </c:pt>
                <c:pt idx="15">
                  <c:v>20249440.760000002</c:v>
                </c:pt>
                <c:pt idx="16">
                  <c:v>18746699.479999997</c:v>
                </c:pt>
                <c:pt idx="17">
                  <c:v>16922618.620000001</c:v>
                </c:pt>
                <c:pt idx="18">
                  <c:v>19732090.899999999</c:v>
                </c:pt>
                <c:pt idx="19">
                  <c:v>20906484.690000001</c:v>
                </c:pt>
                <c:pt idx="20">
                  <c:v>20974259.260000002</c:v>
                </c:pt>
                <c:pt idx="21">
                  <c:v>22014631.120000001</c:v>
                </c:pt>
                <c:pt idx="22">
                  <c:v>23421767.219999999</c:v>
                </c:pt>
                <c:pt idx="23">
                  <c:v>16076461.09</c:v>
                </c:pt>
                <c:pt idx="24">
                  <c:v>15328244.43</c:v>
                </c:pt>
                <c:pt idx="25">
                  <c:v>21888355.420000002</c:v>
                </c:pt>
                <c:pt idx="26">
                  <c:v>26029687</c:v>
                </c:pt>
                <c:pt idx="27">
                  <c:v>32182438.84</c:v>
                </c:pt>
                <c:pt idx="28">
                  <c:v>31119049.039999999</c:v>
                </c:pt>
                <c:pt idx="29">
                  <c:v>35214243.150000006</c:v>
                </c:pt>
                <c:pt idx="30">
                  <c:v>39684137.720000044</c:v>
                </c:pt>
                <c:pt idx="31">
                  <c:v>33592657.050000004</c:v>
                </c:pt>
                <c:pt idx="32">
                  <c:v>37147597.150000006</c:v>
                </c:pt>
                <c:pt idx="33">
                  <c:v>34161937.93</c:v>
                </c:pt>
                <c:pt idx="34">
                  <c:v>37227232.040000007</c:v>
                </c:pt>
                <c:pt idx="35">
                  <c:v>30552472.219999999</c:v>
                </c:pt>
                <c:pt idx="36">
                  <c:v>36056913.900000006</c:v>
                </c:pt>
                <c:pt idx="37">
                  <c:v>35362258.660000011</c:v>
                </c:pt>
                <c:pt idx="38">
                  <c:v>41750237.57</c:v>
                </c:pt>
                <c:pt idx="39">
                  <c:v>24950100.82</c:v>
                </c:pt>
                <c:pt idx="40">
                  <c:v>37980538.560000002</c:v>
                </c:pt>
                <c:pt idx="41">
                  <c:v>25342499.719999999</c:v>
                </c:pt>
                <c:pt idx="42">
                  <c:v>27806056.959999997</c:v>
                </c:pt>
                <c:pt idx="43">
                  <c:v>10825032.57</c:v>
                </c:pt>
                <c:pt idx="44">
                  <c:v>17784733.350000001</c:v>
                </c:pt>
                <c:pt idx="45">
                  <c:v>14750384.720000001</c:v>
                </c:pt>
                <c:pt idx="46">
                  <c:v>10161215.779999988</c:v>
                </c:pt>
                <c:pt idx="47">
                  <c:v>11379384.710000001</c:v>
                </c:pt>
                <c:pt idx="48">
                  <c:v>9510923.1600000001</c:v>
                </c:pt>
                <c:pt idx="49">
                  <c:v>11629521.890000002</c:v>
                </c:pt>
                <c:pt idx="50">
                  <c:v>13103557.619999988</c:v>
                </c:pt>
                <c:pt idx="51">
                  <c:v>11444690.380000006</c:v>
                </c:pt>
                <c:pt idx="52">
                  <c:v>9489741.2099999897</c:v>
                </c:pt>
                <c:pt idx="53">
                  <c:v>13383088.439999988</c:v>
                </c:pt>
                <c:pt idx="54">
                  <c:v>11340545.75</c:v>
                </c:pt>
                <c:pt idx="55">
                  <c:v>11914315.970000004</c:v>
                </c:pt>
                <c:pt idx="56">
                  <c:v>13132347.220000001</c:v>
                </c:pt>
                <c:pt idx="57">
                  <c:v>14192471.42</c:v>
                </c:pt>
                <c:pt idx="58">
                  <c:v>14832954.08</c:v>
                </c:pt>
                <c:pt idx="59">
                  <c:v>11962057.279999988</c:v>
                </c:pt>
                <c:pt idx="60">
                  <c:v>10878037.460000006</c:v>
                </c:pt>
                <c:pt idx="61">
                  <c:v>12869974.739999987</c:v>
                </c:pt>
                <c:pt idx="62">
                  <c:v>15261180.529999988</c:v>
                </c:pt>
                <c:pt idx="63">
                  <c:v>15814577.460000006</c:v>
                </c:pt>
                <c:pt idx="64">
                  <c:v>14371367.25</c:v>
                </c:pt>
                <c:pt idx="65">
                  <c:v>16223832.01</c:v>
                </c:pt>
                <c:pt idx="66">
                  <c:v>16667220.52</c:v>
                </c:pt>
                <c:pt idx="67">
                  <c:v>15087780.739999987</c:v>
                </c:pt>
                <c:pt idx="68">
                  <c:v>16923441.329999998</c:v>
                </c:pt>
                <c:pt idx="69">
                  <c:v>19700395.550000001</c:v>
                </c:pt>
                <c:pt idx="70">
                  <c:v>17272461.93</c:v>
                </c:pt>
                <c:pt idx="71">
                  <c:v>19190637.550000001</c:v>
                </c:pt>
                <c:pt idx="72">
                  <c:v>15529461.310000002</c:v>
                </c:pt>
                <c:pt idx="73">
                  <c:v>13653569.1</c:v>
                </c:pt>
                <c:pt idx="74">
                  <c:v>18157687.510000005</c:v>
                </c:pt>
                <c:pt idx="75">
                  <c:v>16775331.34</c:v>
                </c:pt>
                <c:pt idx="76">
                  <c:v>18237868.27</c:v>
                </c:pt>
              </c:numCache>
            </c:numRef>
          </c:val>
        </c:ser>
        <c:dLbls/>
        <c:marker val="1"/>
        <c:axId val="97519872"/>
        <c:axId val="97518336"/>
      </c:lineChart>
      <c:catAx>
        <c:axId val="9722419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7225728"/>
        <c:crosses val="autoZero"/>
        <c:auto val="1"/>
        <c:lblAlgn val="ctr"/>
        <c:lblOffset val="100"/>
      </c:catAx>
      <c:valAx>
        <c:axId val="97225728"/>
        <c:scaling>
          <c:orientation val="minMax"/>
          <c:max val="11000000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,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7224192"/>
        <c:crosses val="autoZero"/>
        <c:crossBetween val="between"/>
      </c:valAx>
      <c:valAx>
        <c:axId val="97518336"/>
        <c:scaling>
          <c:orientation val="minMax"/>
          <c:max val="45000000"/>
        </c:scaling>
        <c:axPos val="r"/>
        <c:numFmt formatCode="#,###,," sourceLinked="1"/>
        <c:tickLblPos val="nextTo"/>
        <c:txPr>
          <a:bodyPr/>
          <a:lstStyle/>
          <a:p>
            <a:pPr>
              <a:defRPr lang="es-ES"/>
            </a:pPr>
            <a:endParaRPr lang="es-EC"/>
          </a:p>
        </c:txPr>
        <c:crossAx val="97519872"/>
        <c:crosses val="max"/>
        <c:crossBetween val="between"/>
      </c:valAx>
      <c:catAx>
        <c:axId val="97519872"/>
        <c:scaling>
          <c:orientation val="minMax"/>
        </c:scaling>
        <c:delete val="1"/>
        <c:axPos val="b"/>
        <c:numFmt formatCode="General" sourceLinked="1"/>
        <c:tickLblPos val="nextTo"/>
        <c:crossAx val="97518336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/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342770214249145"/>
          <c:y val="0.21329071215497108"/>
          <c:w val="0.47462244334834908"/>
          <c:h val="0.57775823771391732"/>
        </c:manualLayout>
      </c:layout>
      <c:radarChart>
        <c:radarStyle val="marker"/>
        <c:ser>
          <c:idx val="0"/>
          <c:order val="0"/>
          <c:tx>
            <c:strRef>
              <c:f>IUCP!$B$7</c:f>
              <c:strCache>
                <c:ptCount val="1"/>
                <c:pt idx="0">
                  <c:v>Azuay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IUCP!$S$7:$AA$7</c:f>
              <c:numCache>
                <c:formatCode>#,##0.00</c:formatCode>
                <c:ptCount val="9"/>
                <c:pt idx="0">
                  <c:v>66.799164363823763</c:v>
                </c:pt>
                <c:pt idx="1">
                  <c:v>66.120382792506362</c:v>
                </c:pt>
                <c:pt idx="2">
                  <c:v>56.489902866979463</c:v>
                </c:pt>
                <c:pt idx="3">
                  <c:v>48.592758078542253</c:v>
                </c:pt>
                <c:pt idx="4">
                  <c:v>83.32609299151521</c:v>
                </c:pt>
                <c:pt idx="5">
                  <c:v>68.616965416282213</c:v>
                </c:pt>
                <c:pt idx="6">
                  <c:v>45.308945692759409</c:v>
                </c:pt>
                <c:pt idx="7">
                  <c:v>41.334517055516699</c:v>
                </c:pt>
                <c:pt idx="8">
                  <c:v>70.194965034442333</c:v>
                </c:pt>
              </c:numCache>
              <c:extLst xmlns:c15="http://schemas.microsoft.com/office/drawing/2012/chart"/>
            </c:numRef>
          </c:val>
        </c:ser>
        <c:ser>
          <c:idx val="2"/>
          <c:order val="1"/>
          <c:tx>
            <c:strRef>
              <c:f>IUCP!$B$9</c:f>
              <c:strCache>
                <c:ptCount val="1"/>
                <c:pt idx="0">
                  <c:v>Cañar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IUCP!$S$9:$AA$9</c:f>
              <c:numCache>
                <c:formatCode>#,##0.00</c:formatCode>
                <c:ptCount val="9"/>
                <c:pt idx="0">
                  <c:v>12.986229023932069</c:v>
                </c:pt>
                <c:pt idx="1">
                  <c:v>39.313845689331202</c:v>
                </c:pt>
                <c:pt idx="2">
                  <c:v>45.346066624658491</c:v>
                </c:pt>
                <c:pt idx="3">
                  <c:v>1.6700959665841921</c:v>
                </c:pt>
                <c:pt idx="4">
                  <c:v>51.644090944608088</c:v>
                </c:pt>
                <c:pt idx="5">
                  <c:v>31.693788728469791</c:v>
                </c:pt>
                <c:pt idx="6">
                  <c:v>17.776024595001289</c:v>
                </c:pt>
                <c:pt idx="7">
                  <c:v>28.584266452595926</c:v>
                </c:pt>
                <c:pt idx="8">
                  <c:v>58.143667439794442</c:v>
                </c:pt>
              </c:numCache>
              <c:extLst xmlns:c15="http://schemas.microsoft.com/office/drawing/2012/chart"/>
            </c:numRef>
          </c:val>
        </c:ser>
        <c:ser>
          <c:idx val="14"/>
          <c:order val="2"/>
          <c:tx>
            <c:strRef>
              <c:f>IUCP!$B$21</c:f>
              <c:strCache>
                <c:ptCount val="1"/>
                <c:pt idx="0">
                  <c:v>Morona Santiago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IUCP!$S$21:$AA$21</c:f>
              <c:numCache>
                <c:formatCode>#,##0.00</c:formatCode>
                <c:ptCount val="9"/>
                <c:pt idx="0">
                  <c:v>18.981852094883084</c:v>
                </c:pt>
                <c:pt idx="1">
                  <c:v>8.2373912138431109</c:v>
                </c:pt>
                <c:pt idx="2">
                  <c:v>16.259163027742591</c:v>
                </c:pt>
                <c:pt idx="3">
                  <c:v>0</c:v>
                </c:pt>
                <c:pt idx="4">
                  <c:v>21.797923436147229</c:v>
                </c:pt>
                <c:pt idx="5">
                  <c:v>7.7501103587951059</c:v>
                </c:pt>
                <c:pt idx="6">
                  <c:v>7.1954267887088337</c:v>
                </c:pt>
                <c:pt idx="7">
                  <c:v>26.751947212615537</c:v>
                </c:pt>
                <c:pt idx="8">
                  <c:v>3.9596484767397127</c:v>
                </c:pt>
              </c:numCache>
              <c:extLst xmlns:c15="http://schemas.microsoft.com/office/drawing/2012/chart"/>
            </c:numRef>
          </c:val>
        </c:ser>
        <c:dLbls/>
        <c:axId val="97784192"/>
        <c:axId val="97785728"/>
        <c:extLst>
          <c:ext xmlns:c15="http://schemas.microsoft.com/office/drawing/2012/chart" uri="{02D57815-91ED-43cb-92C2-25804820EDAC}">
            <c15:filteredRad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IUCP!$B$8</c15:sqref>
                        </c15:formulaRef>
                      </c:ext>
                    </c:extLst>
                    <c:strCache>
                      <c:ptCount val="1"/>
                      <c:pt idx="0">
                        <c:v>Bolívar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IUCP!$S$8:$AA$8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23.564353001653629</c:v>
                      </c:pt>
                      <c:pt idx="1">
                        <c:v>16.526702570929729</c:v>
                      </c:pt>
                      <c:pt idx="2">
                        <c:v>29.505229774079027</c:v>
                      </c:pt>
                      <c:pt idx="3">
                        <c:v>13.459554929322387</c:v>
                      </c:pt>
                      <c:pt idx="4">
                        <c:v>26.909784629616858</c:v>
                      </c:pt>
                      <c:pt idx="5">
                        <c:v>10.199480033301771</c:v>
                      </c:pt>
                      <c:pt idx="6">
                        <c:v>4.1742765060328875</c:v>
                      </c:pt>
                      <c:pt idx="7">
                        <c:v>25.034559158435076</c:v>
                      </c:pt>
                      <c:pt idx="8">
                        <c:v>55.158530198529697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IUCP!$B$10</c15:sqref>
                        </c15:formulaRef>
                      </c:ext>
                    </c:extLst>
                    <c:strCache>
                      <c:ptCount val="1"/>
                      <c:pt idx="0">
                        <c:v>Carchi</c:v>
                      </c:pt>
                    </c:strCache>
                  </c:strRef>
                </c:tx>
                <c:spPr>
                  <a:ln w="22225" cap="rnd">
                    <a:solidFill>
                      <a:schemeClr val="accent5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IUCP!$S$10:$AA$10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40.948774073266272</c:v>
                      </c:pt>
                      <c:pt idx="1">
                        <c:v>37.818424777694155</c:v>
                      </c:pt>
                      <c:pt idx="2">
                        <c:v>35.599320149422148</c:v>
                      </c:pt>
                      <c:pt idx="3">
                        <c:v>3.440532234935354</c:v>
                      </c:pt>
                      <c:pt idx="4">
                        <c:v>73.050017135745463</c:v>
                      </c:pt>
                      <c:pt idx="5">
                        <c:v>15.151177842125293</c:v>
                      </c:pt>
                      <c:pt idx="6">
                        <c:v>23.576146228170789</c:v>
                      </c:pt>
                      <c:pt idx="7">
                        <c:v>27.24492547758107</c:v>
                      </c:pt>
                      <c:pt idx="8">
                        <c:v>50.113558280199129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IUCP!$B$11</c15:sqref>
                        </c15:formulaRef>
                      </c:ext>
                    </c:extLst>
                    <c:strCache>
                      <c:ptCount val="1"/>
                      <c:pt idx="0">
                        <c:v>Chimborazo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IUCP!$S$11:$AA$11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56.682760143435232</c:v>
                      </c:pt>
                      <c:pt idx="1">
                        <c:v>20.626954655157988</c:v>
                      </c:pt>
                      <c:pt idx="2">
                        <c:v>20.597463123333991</c:v>
                      </c:pt>
                      <c:pt idx="3">
                        <c:v>20.743579107457425</c:v>
                      </c:pt>
                      <c:pt idx="4">
                        <c:v>33.858251545459424</c:v>
                      </c:pt>
                      <c:pt idx="5">
                        <c:v>19.659196303693879</c:v>
                      </c:pt>
                      <c:pt idx="6">
                        <c:v>15.765418343302319</c:v>
                      </c:pt>
                      <c:pt idx="7">
                        <c:v>28.559052191848199</c:v>
                      </c:pt>
                      <c:pt idx="8">
                        <c:v>36.838958255611033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IUCP!$B$12</c15:sqref>
                        </c15:formulaRef>
                      </c:ext>
                    </c:extLst>
                    <c:strCache>
                      <c:ptCount val="1"/>
                      <c:pt idx="0">
                        <c:v>Cotopaxi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IUCP!$S$12:$AA$12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48.156595327809661</c:v>
                      </c:pt>
                      <c:pt idx="1">
                        <c:v>37.552902068367317</c:v>
                      </c:pt>
                      <c:pt idx="2">
                        <c:v>26.578845306234349</c:v>
                      </c:pt>
                      <c:pt idx="3">
                        <c:v>4.5870348068306894</c:v>
                      </c:pt>
                      <c:pt idx="4">
                        <c:v>40.870901231637987</c:v>
                      </c:pt>
                      <c:pt idx="5">
                        <c:v>18.640748758579278</c:v>
                      </c:pt>
                      <c:pt idx="6">
                        <c:v>32.91533536268804</c:v>
                      </c:pt>
                      <c:pt idx="7">
                        <c:v>31.779693832896811</c:v>
                      </c:pt>
                      <c:pt idx="8">
                        <c:v>54.62728750873476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IUCP!$B$13</c15:sqref>
                        </c15:formulaRef>
                      </c:ext>
                    </c:extLst>
                    <c:strCache>
                      <c:ptCount val="1"/>
                      <c:pt idx="0">
                        <c:v>El Oro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IUCP!$S$13:$AA$13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56.166576615716785</c:v>
                      </c:pt>
                      <c:pt idx="1">
                        <c:v>57.518343887056957</c:v>
                      </c:pt>
                      <c:pt idx="2">
                        <c:v>38.651746616714291</c:v>
                      </c:pt>
                      <c:pt idx="3">
                        <c:v>8.0078043334545566</c:v>
                      </c:pt>
                      <c:pt idx="4">
                        <c:v>65.352311105906381</c:v>
                      </c:pt>
                      <c:pt idx="5">
                        <c:v>36.895841818385279</c:v>
                      </c:pt>
                      <c:pt idx="6">
                        <c:v>47.677176737269406</c:v>
                      </c:pt>
                      <c:pt idx="7">
                        <c:v>32.184769402829097</c:v>
                      </c:pt>
                      <c:pt idx="8">
                        <c:v>63.969650910936835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IUCP!$B$14</c15:sqref>
                        </c15:formulaRef>
                      </c:ext>
                    </c:extLst>
                    <c:strCache>
                      <c:ptCount val="1"/>
                      <c:pt idx="0">
                        <c:v>Esmeraldas</c:v>
                      </c:pt>
                    </c:strCache>
                  </c:strRef>
                </c:tx>
                <c:spPr>
                  <a:ln w="2222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IUCP!$S$14:$AA$14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2.7519784188523277</c:v>
                      </c:pt>
                      <c:pt idx="1">
                        <c:v>13.2296762296442</c:v>
                      </c:pt>
                      <c:pt idx="2">
                        <c:v>36.470264226231535</c:v>
                      </c:pt>
                      <c:pt idx="3" formatCode="#.###00">
                        <c:v>0.42831312647771241</c:v>
                      </c:pt>
                      <c:pt idx="4">
                        <c:v>23.249995247040943</c:v>
                      </c:pt>
                      <c:pt idx="5">
                        <c:v>14.670778642395423</c:v>
                      </c:pt>
                      <c:pt idx="6">
                        <c:v>26.900437923692529</c:v>
                      </c:pt>
                      <c:pt idx="7">
                        <c:v>27.616404546435241</c:v>
                      </c:pt>
                      <c:pt idx="8">
                        <c:v>29.662761577541922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IUCP!$B$15</c15:sqref>
                        </c15:formulaRef>
                      </c:ext>
                    </c:extLst>
                    <c:strCache>
                      <c:ptCount val="1"/>
                      <c:pt idx="0">
                        <c:v>Galápagos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IUCP!$S$15:$AA$15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99.431612141893638</c:v>
                      </c:pt>
                      <c:pt idx="1">
                        <c:v>96.001537531166178</c:v>
                      </c:pt>
                      <c:pt idx="2">
                        <c:v>85.428431025985091</c:v>
                      </c:pt>
                      <c:pt idx="3">
                        <c:v>62.557874782771187</c:v>
                      </c:pt>
                      <c:pt idx="4">
                        <c:v>63.66003685419394</c:v>
                      </c:pt>
                      <c:pt idx="5">
                        <c:v>59.121762109931453</c:v>
                      </c:pt>
                      <c:pt idx="6">
                        <c:v>75.270802241136735</c:v>
                      </c:pt>
                      <c:pt idx="7">
                        <c:v>68.814263357341787</c:v>
                      </c:pt>
                      <c:pt idx="8">
                        <c:v>99.28314182376586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IUCP!$B$16</c15:sqref>
                        </c15:formulaRef>
                      </c:ext>
                    </c:extLst>
                    <c:strCache>
                      <c:ptCount val="1"/>
                      <c:pt idx="0">
                        <c:v>Guayas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IUCP!$S$16:$AA$16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27.362711249652605</c:v>
                      </c:pt>
                      <c:pt idx="1">
                        <c:v>56.060835736158097</c:v>
                      </c:pt>
                      <c:pt idx="2">
                        <c:v>51.697710942069214</c:v>
                      </c:pt>
                      <c:pt idx="3">
                        <c:v>34.607119249518696</c:v>
                      </c:pt>
                      <c:pt idx="4">
                        <c:v>61.892704021096129</c:v>
                      </c:pt>
                      <c:pt idx="5">
                        <c:v>58.076467498987896</c:v>
                      </c:pt>
                      <c:pt idx="6">
                        <c:v>71.068924611856019</c:v>
                      </c:pt>
                      <c:pt idx="7">
                        <c:v>41.685116987361212</c:v>
                      </c:pt>
                      <c:pt idx="8">
                        <c:v>64.797440311328643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IUCP!$B$17</c15:sqref>
                        </c15:formulaRef>
                      </c:ext>
                    </c:extLst>
                    <c:strCache>
                      <c:ptCount val="1"/>
                      <c:pt idx="0">
                        <c:v>Imbabura</c:v>
                      </c:pt>
                    </c:strCache>
                  </c:strRef>
                </c:tx>
                <c:spPr>
                  <a:ln w="2222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IUCP!$S$17:$AA$17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49.384543036570356</c:v>
                      </c:pt>
                      <c:pt idx="1">
                        <c:v>53.085896873076393</c:v>
                      </c:pt>
                      <c:pt idx="2">
                        <c:v>50.818122468289445</c:v>
                      </c:pt>
                      <c:pt idx="3">
                        <c:v>23.533913401163886</c:v>
                      </c:pt>
                      <c:pt idx="4">
                        <c:v>76.439917610568969</c:v>
                      </c:pt>
                      <c:pt idx="5">
                        <c:v>35.408663277707966</c:v>
                      </c:pt>
                      <c:pt idx="6">
                        <c:v>27.236118371704599</c:v>
                      </c:pt>
                      <c:pt idx="7">
                        <c:v>33.993260943227504</c:v>
                      </c:pt>
                      <c:pt idx="8">
                        <c:v>62.582835689927165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IUCP!$B$18</c15:sqref>
                        </c15:formulaRef>
                      </c:ext>
                    </c:extLst>
                    <c:strCache>
                      <c:ptCount val="1"/>
                      <c:pt idx="0">
                        <c:v>Loja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IUCP!$S$18:$AA$18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65.928945993351988</c:v>
                      </c:pt>
                      <c:pt idx="1">
                        <c:v>51.702439435372995</c:v>
                      </c:pt>
                      <c:pt idx="2">
                        <c:v>52.485728333187915</c:v>
                      </c:pt>
                      <c:pt idx="3">
                        <c:v>37.993093450653518</c:v>
                      </c:pt>
                      <c:pt idx="4">
                        <c:v>65.994186773477566</c:v>
                      </c:pt>
                      <c:pt idx="5">
                        <c:v>30.938624995616571</c:v>
                      </c:pt>
                      <c:pt idx="6">
                        <c:v>14.533925758025731</c:v>
                      </c:pt>
                      <c:pt idx="7">
                        <c:v>26.017643264831271</c:v>
                      </c:pt>
                      <c:pt idx="8">
                        <c:v>48.648527750299756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IUCP!$B$19</c15:sqref>
                        </c15:formulaRef>
                      </c:ext>
                    </c:extLst>
                    <c:strCache>
                      <c:ptCount val="1"/>
                      <c:pt idx="0">
                        <c:v>Los Ríos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IUCP!$S$19:$AA$19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15.99765596838359</c:v>
                      </c:pt>
                      <c:pt idx="1">
                        <c:v>14.127878945218376</c:v>
                      </c:pt>
                      <c:pt idx="2">
                        <c:v>14.216497764391907</c:v>
                      </c:pt>
                      <c:pt idx="3">
                        <c:v>4.7595876528309766</c:v>
                      </c:pt>
                      <c:pt idx="4">
                        <c:v>21.040619404076423</c:v>
                      </c:pt>
                      <c:pt idx="5">
                        <c:v>25.328883657217496</c:v>
                      </c:pt>
                      <c:pt idx="6">
                        <c:v>30.412953489987654</c:v>
                      </c:pt>
                      <c:pt idx="7">
                        <c:v>25.781111137018694</c:v>
                      </c:pt>
                      <c:pt idx="8">
                        <c:v>59.722197817625769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IUCP!$B$20</c15:sqref>
                        </c15:formulaRef>
                      </c:ext>
                    </c:extLst>
                    <c:strCache>
                      <c:ptCount val="1"/>
                      <c:pt idx="0">
                        <c:v>Manabí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IUCP!$S$20:$AA$20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29.530864358107962</c:v>
                      </c:pt>
                      <c:pt idx="1">
                        <c:v>28.528210305702554</c:v>
                      </c:pt>
                      <c:pt idx="2">
                        <c:v>35.49686223775106</c:v>
                      </c:pt>
                      <c:pt idx="3">
                        <c:v>11.885191092927093</c:v>
                      </c:pt>
                      <c:pt idx="4">
                        <c:v>28.002044378235787</c:v>
                      </c:pt>
                      <c:pt idx="5">
                        <c:v>29.138127403208873</c:v>
                      </c:pt>
                      <c:pt idx="6">
                        <c:v>30.318756193921089</c:v>
                      </c:pt>
                      <c:pt idx="7">
                        <c:v>24.662372707678564</c:v>
                      </c:pt>
                      <c:pt idx="8">
                        <c:v>67.457124395725998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IUCP!$B$22</c15:sqref>
                        </c15:formulaRef>
                      </c:ext>
                    </c:extLst>
                    <c:strCache>
                      <c:ptCount val="1"/>
                      <c:pt idx="0">
                        <c:v>Napo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IUCP!$S$22:$AA$22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52.407500685269589</c:v>
                      </c:pt>
                      <c:pt idx="1">
                        <c:v>33.530604521232284</c:v>
                      </c:pt>
                      <c:pt idx="2">
                        <c:v>28.816603419225864</c:v>
                      </c:pt>
                      <c:pt idx="3" formatCode="#.###00">
                        <c:v>0.4103777282697772</c:v>
                      </c:pt>
                      <c:pt idx="4">
                        <c:v>32.692870703915311</c:v>
                      </c:pt>
                      <c:pt idx="5" formatCode="#.###00">
                        <c:v>4.1641326887498415</c:v>
                      </c:pt>
                      <c:pt idx="6">
                        <c:v>15.26350412189344</c:v>
                      </c:pt>
                      <c:pt idx="7">
                        <c:v>26.980665093731059</c:v>
                      </c:pt>
                      <c:pt idx="8">
                        <c:v>19.752461178941445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IUCP!$B$23</c15:sqref>
                        </c15:formulaRef>
                      </c:ext>
                    </c:extLst>
                    <c:strCache>
                      <c:ptCount val="1"/>
                      <c:pt idx="0">
                        <c:v>Orellana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IUCP!$S$23:$AA$23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21.380991298781339</c:v>
                      </c:pt>
                      <c:pt idx="1">
                        <c:v>39.500569084725555</c:v>
                      </c:pt>
                      <c:pt idx="2">
                        <c:v>27.709127725185276</c:v>
                      </c:pt>
                      <c:pt idx="3">
                        <c:v>4.0538388198231949</c:v>
                      </c:pt>
                      <c:pt idx="4">
                        <c:v>37.050339241645716</c:v>
                      </c:pt>
                      <c:pt idx="5">
                        <c:v>21.314028853877996</c:v>
                      </c:pt>
                      <c:pt idx="6">
                        <c:v>12.883892935863596</c:v>
                      </c:pt>
                      <c:pt idx="7">
                        <c:v>32.046851718006693</c:v>
                      </c:pt>
                      <c:pt idx="8">
                        <c:v>30.686242278600446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IUCP!$B$24</c15:sqref>
                        </c15:formulaRef>
                      </c:ext>
                    </c:extLst>
                    <c:strCache>
                      <c:ptCount val="1"/>
                      <c:pt idx="0">
                        <c:v>Pastaza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IUCP!$S$24:$AA$24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31.421477930947031</c:v>
                      </c:pt>
                      <c:pt idx="1">
                        <c:v>12.5592737147003</c:v>
                      </c:pt>
                      <c:pt idx="2">
                        <c:v>16.521477135976887</c:v>
                      </c:pt>
                      <c:pt idx="3">
                        <c:v>12.927717264884041</c:v>
                      </c:pt>
                      <c:pt idx="4">
                        <c:v>23.431763489055637</c:v>
                      </c:pt>
                      <c:pt idx="5">
                        <c:v>19.114904959549861</c:v>
                      </c:pt>
                      <c:pt idx="6">
                        <c:v>13.904730123147628</c:v>
                      </c:pt>
                      <c:pt idx="7">
                        <c:v>28.93205170244957</c:v>
                      </c:pt>
                      <c:pt idx="8">
                        <c:v>3.1246995556532475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IUCP!$B$25</c15:sqref>
                        </c15:formulaRef>
                      </c:ext>
                    </c:extLst>
                    <c:strCache>
                      <c:ptCount val="1"/>
                      <c:pt idx="0">
                        <c:v>Pichincha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IUCP!$S$25:$AA$25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85.941699169929464</c:v>
                      </c:pt>
                      <c:pt idx="1">
                        <c:v>82.850277757627765</c:v>
                      </c:pt>
                      <c:pt idx="2">
                        <c:v>92.072879714133421</c:v>
                      </c:pt>
                      <c:pt idx="3">
                        <c:v>90.557910981326046</c:v>
                      </c:pt>
                      <c:pt idx="4">
                        <c:v>99.670043714858693</c:v>
                      </c:pt>
                      <c:pt idx="5">
                        <c:v>88.836758715125171</c:v>
                      </c:pt>
                      <c:pt idx="6">
                        <c:v>94.539086822624924</c:v>
                      </c:pt>
                      <c:pt idx="7">
                        <c:v>74.993088653351151</c:v>
                      </c:pt>
                      <c:pt idx="8">
                        <c:v>66.089451383949296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IUCP!$B$26</c15:sqref>
                        </c15:formulaRef>
                      </c:ext>
                    </c:extLst>
                    <c:strCache>
                      <c:ptCount val="1"/>
                      <c:pt idx="0">
                        <c:v>Santa Elena</c:v>
                      </c:pt>
                    </c:strCache>
                  </c:strRef>
                </c:tx>
                <c:spPr>
                  <a:ln w="28575" cap="rnd">
                    <a:solidFill>
                      <a:srgbClr val="7030A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IUCP!$S$26:$AA$26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19.352203091753182</c:v>
                      </c:pt>
                      <c:pt idx="1">
                        <c:v>30.708371092443951</c:v>
                      </c:pt>
                      <c:pt idx="2">
                        <c:v>33.864635466651819</c:v>
                      </c:pt>
                      <c:pt idx="3">
                        <c:v>5.6352784334878194</c:v>
                      </c:pt>
                      <c:pt idx="4">
                        <c:v>38.46996748413045</c:v>
                      </c:pt>
                      <c:pt idx="5">
                        <c:v>18.805749854189436</c:v>
                      </c:pt>
                      <c:pt idx="6">
                        <c:v>17.398137981756175</c:v>
                      </c:pt>
                      <c:pt idx="7">
                        <c:v>25.875065895377325</c:v>
                      </c:pt>
                      <c:pt idx="8">
                        <c:v>67.610680020254648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IUCP!$B$27</c15:sqref>
                        </c15:formulaRef>
                      </c:ext>
                    </c:extLst>
                    <c:strCache>
                      <c:ptCount val="1"/>
                      <c:pt idx="0">
                        <c:v>Santo Domingo de los Tsáchilas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IUCP!$S$27:$AA$27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45.690741608652068</c:v>
                      </c:pt>
                      <c:pt idx="1">
                        <c:v>53.923168008140941</c:v>
                      </c:pt>
                      <c:pt idx="2">
                        <c:v>33.151273335510488</c:v>
                      </c:pt>
                      <c:pt idx="3">
                        <c:v>4.7482274202019914</c:v>
                      </c:pt>
                      <c:pt idx="4">
                        <c:v>55.091718597170043</c:v>
                      </c:pt>
                      <c:pt idx="5">
                        <c:v>33.680023663830212</c:v>
                      </c:pt>
                      <c:pt idx="6">
                        <c:v>33.123987185021541</c:v>
                      </c:pt>
                      <c:pt idx="7">
                        <c:v>30.398184637961002</c:v>
                      </c:pt>
                      <c:pt idx="8">
                        <c:v>68.732258213890276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IUCP!$B$28</c15:sqref>
                        </c15:formulaRef>
                      </c:ext>
                    </c:extLst>
                    <c:strCache>
                      <c:ptCount val="1"/>
                      <c:pt idx="0">
                        <c:v>Sucumbíos</c:v>
                      </c:pt>
                    </c:strCache>
                  </c:strRef>
                </c:tx>
                <c:spPr>
                  <a:ln w="2222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IUCP!$S$28:$AA$28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23.84233619757671</c:v>
                      </c:pt>
                      <c:pt idx="1">
                        <c:v>33.865054797454214</c:v>
                      </c:pt>
                      <c:pt idx="2">
                        <c:v>32.965404382374388</c:v>
                      </c:pt>
                      <c:pt idx="3">
                        <c:v>1.7743412288835279</c:v>
                      </c:pt>
                      <c:pt idx="4">
                        <c:v>29.283911189842847</c:v>
                      </c:pt>
                      <c:pt idx="5">
                        <c:v>15.538985281316627</c:v>
                      </c:pt>
                      <c:pt idx="6">
                        <c:v>16.171295786216543</c:v>
                      </c:pt>
                      <c:pt idx="7">
                        <c:v>27.67968574479071</c:v>
                      </c:pt>
                      <c:pt idx="8">
                        <c:v>35.148322835410099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IUCP!$B$29</c15:sqref>
                        </c15:formulaRef>
                      </c:ext>
                    </c:extLst>
                    <c:strCache>
                      <c:ptCount val="1"/>
                      <c:pt idx="0">
                        <c:v>Tungurahua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IUCP!$S$29:$AA$29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64.907315298638082</c:v>
                      </c:pt>
                      <c:pt idx="1">
                        <c:v>53.647842600072927</c:v>
                      </c:pt>
                      <c:pt idx="2">
                        <c:v>29.906221722086912</c:v>
                      </c:pt>
                      <c:pt idx="3">
                        <c:v>16.831449647276933</c:v>
                      </c:pt>
                      <c:pt idx="4">
                        <c:v>75.943991585226428</c:v>
                      </c:pt>
                      <c:pt idx="5">
                        <c:v>37.847781301777694</c:v>
                      </c:pt>
                      <c:pt idx="6">
                        <c:v>27.906181599161176</c:v>
                      </c:pt>
                      <c:pt idx="7">
                        <c:v>37.188843053893322</c:v>
                      </c:pt>
                      <c:pt idx="8">
                        <c:v>59.05179201765624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IUCP!$B$30</c15:sqref>
                        </c15:formulaRef>
                      </c:ext>
                    </c:extLst>
                    <c:strCache>
                      <c:ptCount val="1"/>
                      <c:pt idx="0">
                        <c:v>Zamora Chinchipe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IUCP!$S$30:$AA$30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32.601242075094916</c:v>
                      </c:pt>
                      <c:pt idx="1">
                        <c:v>33.886204617230561</c:v>
                      </c:pt>
                      <c:pt idx="2">
                        <c:v>32.068580399579673</c:v>
                      </c:pt>
                      <c:pt idx="3" formatCode="#.###00">
                        <c:v>0.28500662145716366</c:v>
                      </c:pt>
                      <c:pt idx="4">
                        <c:v>43.661991884850067</c:v>
                      </c:pt>
                      <c:pt idx="5">
                        <c:v>14.186335533112398</c:v>
                      </c:pt>
                      <c:pt idx="6">
                        <c:v>5.1254963692477897</c:v>
                      </c:pt>
                      <c:pt idx="7">
                        <c:v>47.76754135232239</c:v>
                      </c:pt>
                      <c:pt idx="8">
                        <c:v>42.582913590574563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9778419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7785728"/>
        <c:crosses val="autoZero"/>
        <c:auto val="1"/>
        <c:lblAlgn val="ctr"/>
        <c:lblOffset val="100"/>
      </c:catAx>
      <c:valAx>
        <c:axId val="9778572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778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5471010091941773"/>
          <c:y val="0.87259027921331656"/>
          <c:w val="0.70215089558542265"/>
          <c:h val="5.5183116645303093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s-EC"/>
    </a:p>
  </c:txPr>
  <c:externalData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18"/>
  <c:chart>
    <c:autoTitleDeleted val="1"/>
    <c:plotArea>
      <c:layout>
        <c:manualLayout>
          <c:layoutTarget val="inner"/>
          <c:xMode val="edge"/>
          <c:yMode val="edge"/>
          <c:x val="0.26151351706036702"/>
          <c:y val="0.23077923437761799"/>
          <c:w val="0.41697296587926669"/>
          <c:h val="0.66538239236052965"/>
        </c:manualLayout>
      </c:layout>
      <c:radarChart>
        <c:radarStyle val="marker"/>
        <c:ser>
          <c:idx val="0"/>
          <c:order val="0"/>
          <c:tx>
            <c:strRef>
              <c:f>'[IUCP_MIPRO_2017 (2).xlsx]Por provincia'!$A$11</c:f>
              <c:strCache>
                <c:ptCount val="1"/>
                <c:pt idx="0">
                  <c:v>Promedio provincias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'[IUCP_MIPRO_2017 (2).xlsx]Por provincia'!$B$8:$N$8</c:f>
              <c:strCache>
                <c:ptCount val="13"/>
                <c:pt idx="0">
                  <c:v>Desarrollo Integral de las personas</c:v>
                </c:pt>
                <c:pt idx="1">
                  <c:v>Desempeño Económico</c:v>
                </c:pt>
                <c:pt idx="2">
                  <c:v>Empleo</c:v>
                </c:pt>
                <c:pt idx="3">
                  <c:v>Gestión Empresarial</c:v>
                </c:pt>
                <c:pt idx="4">
                  <c:v>Gestión, Gobiernos e Instituciones</c:v>
                </c:pt>
                <c:pt idx="5">
                  <c:v>Infraestructura y Localización</c:v>
                </c:pt>
                <c:pt idx="6">
                  <c:v>Internacionalización y Apertura</c:v>
                </c:pt>
                <c:pt idx="7">
                  <c:v>Mercados financieros</c:v>
                </c:pt>
                <c:pt idx="8">
                  <c:v>Recursos Naturales y Ambiente</c:v>
                </c:pt>
                <c:pt idx="9">
                  <c:v>Seguridad Jurídica</c:v>
                </c:pt>
                <c:pt idx="10">
                  <c:v>Urbanización</c:v>
                </c:pt>
                <c:pt idx="11">
                  <c:v>Habilitantes de Innovación, Ciencia y Tecnología</c:v>
                </c:pt>
                <c:pt idx="12">
                  <c:v>Total general</c:v>
                </c:pt>
              </c:strCache>
            </c:strRef>
          </c:cat>
          <c:val>
            <c:numRef>
              <c:f>'[IUCP_MIPRO_2017 (2).xlsx]Por provincia'!$B$11:$N$11</c:f>
              <c:numCache>
                <c:formatCode>_ * #,##0.0_ ;_ * \-#,##0.0_ ;_ * "-"?_ ;_ @_ 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</c:numCache>
            </c:numRef>
          </c:val>
        </c:ser>
        <c:ser>
          <c:idx val="1"/>
          <c:order val="1"/>
          <c:tx>
            <c:strRef>
              <c:f>'[IUCP_MIPRO_2017 (2).xlsx]Por provincia'!$A$12</c:f>
              <c:strCache>
                <c:ptCount val="1"/>
                <c:pt idx="0">
                  <c:v>Pichincha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'[IUCP_MIPRO_2017 (2).xlsx]Por provincia'!$B$8:$N$8</c:f>
              <c:strCache>
                <c:ptCount val="13"/>
                <c:pt idx="0">
                  <c:v>Desarrollo Integral de las personas</c:v>
                </c:pt>
                <c:pt idx="1">
                  <c:v>Desempeño Económico</c:v>
                </c:pt>
                <c:pt idx="2">
                  <c:v>Empleo</c:v>
                </c:pt>
                <c:pt idx="3">
                  <c:v>Gestión Empresarial</c:v>
                </c:pt>
                <c:pt idx="4">
                  <c:v>Gestión, Gobiernos e Instituciones</c:v>
                </c:pt>
                <c:pt idx="5">
                  <c:v>Infraestructura y Localización</c:v>
                </c:pt>
                <c:pt idx="6">
                  <c:v>Internacionalización y Apertura</c:v>
                </c:pt>
                <c:pt idx="7">
                  <c:v>Mercados financieros</c:v>
                </c:pt>
                <c:pt idx="8">
                  <c:v>Recursos Naturales y Ambiente</c:v>
                </c:pt>
                <c:pt idx="9">
                  <c:v>Seguridad Jurídica</c:v>
                </c:pt>
                <c:pt idx="10">
                  <c:v>Urbanización</c:v>
                </c:pt>
                <c:pt idx="11">
                  <c:v>Habilitantes de Innovación, Ciencia y Tecnología</c:v>
                </c:pt>
                <c:pt idx="12">
                  <c:v>Total general</c:v>
                </c:pt>
              </c:strCache>
            </c:strRef>
          </c:cat>
          <c:val>
            <c:numRef>
              <c:f>'[IUCP_MIPRO_2017 (2).xlsx]Por provincia'!$B$12:$N$12</c:f>
              <c:numCache>
                <c:formatCode>_ * #,##0.0_ ;_ * \-#,##0.0_ ;_ * "-"?_ ;_ @_ </c:formatCode>
                <c:ptCount val="13"/>
                <c:pt idx="0">
                  <c:v>1.7293099903645255</c:v>
                </c:pt>
                <c:pt idx="1">
                  <c:v>1.795536060548758</c:v>
                </c:pt>
                <c:pt idx="2">
                  <c:v>1.1739247404496131</c:v>
                </c:pt>
                <c:pt idx="3">
                  <c:v>1.824950255496264</c:v>
                </c:pt>
                <c:pt idx="4">
                  <c:v>1.433094154823134</c:v>
                </c:pt>
                <c:pt idx="5">
                  <c:v>1.8261315260662347</c:v>
                </c:pt>
                <c:pt idx="6">
                  <c:v>1.8538436794538968</c:v>
                </c:pt>
                <c:pt idx="7">
                  <c:v>1.7789540884450434</c:v>
                </c:pt>
                <c:pt idx="8">
                  <c:v>0.96766312212787164</c:v>
                </c:pt>
                <c:pt idx="9">
                  <c:v>0.78744850436020353</c:v>
                </c:pt>
                <c:pt idx="10">
                  <c:v>1.9736435428290899</c:v>
                </c:pt>
                <c:pt idx="11">
                  <c:v>1.5419067016960899</c:v>
                </c:pt>
                <c:pt idx="12">
                  <c:v>1.6354463160249171</c:v>
                </c:pt>
              </c:numCache>
            </c:numRef>
          </c:val>
        </c:ser>
        <c:dLbls>
          <c:showVal val="1"/>
        </c:dLbls>
        <c:axId val="175652224"/>
        <c:axId val="175715456"/>
      </c:radarChart>
      <c:catAx>
        <c:axId val="175652224"/>
        <c:scaling>
          <c:orientation val="minMax"/>
        </c:scaling>
        <c:axPos val="b"/>
        <c:majorGridlines/>
        <c:numFmt formatCode="General" sourceLinked="0"/>
        <c:maj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lang="es-ES" sz="1400" b="1">
                <a:solidFill>
                  <a:srgbClr val="000090"/>
                </a:solidFill>
              </a:defRPr>
            </a:pPr>
            <a:endParaRPr lang="es-EC"/>
          </a:p>
        </c:txPr>
        <c:crossAx val="175715456"/>
        <c:crosses val="autoZero"/>
        <c:auto val="1"/>
        <c:lblAlgn val="ctr"/>
        <c:lblOffset val="100"/>
      </c:catAx>
      <c:valAx>
        <c:axId val="175715456"/>
        <c:scaling>
          <c:orientation val="minMax"/>
        </c:scaling>
        <c:axPos val="l"/>
        <c:majorGridlines/>
        <c:numFmt formatCode="_ * #,##0.0_ ;_ * \-#,##0.0_ ;_ * &quot;-&quot;?_ ;_ @_ " sourceLinked="1"/>
        <c:majorTickMark val="none"/>
        <c:tickLblPos val="nextTo"/>
        <c:txPr>
          <a:bodyPr/>
          <a:lstStyle/>
          <a:p>
            <a:pPr>
              <a:defRPr lang="es-ES"/>
            </a:pPr>
            <a:endParaRPr lang="es-EC"/>
          </a:p>
        </c:txPr>
        <c:crossAx val="175652224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4995627851495891"/>
          <c:y val="8.86356788492422E-2"/>
          <c:w val="0.44516141087928701"/>
          <c:h val="7.2685541966828596E-2"/>
        </c:manualLayout>
      </c:layout>
      <c:spPr>
        <a:noFill/>
        <a:effectLst>
          <a:glow rad="101600">
            <a:schemeClr val="tx2">
              <a:alpha val="75000"/>
            </a:schemeClr>
          </a:glow>
        </a:effectLst>
      </c:spPr>
      <c:txPr>
        <a:bodyPr/>
        <a:lstStyle/>
        <a:p>
          <a:pPr>
            <a:defRPr lang="es-ES" sz="1600" b="1"/>
          </a:pPr>
          <a:endParaRPr lang="es-EC"/>
        </a:p>
      </c:txPr>
    </c:legend>
    <c:plotVisOnly val="1"/>
    <c:dispBlanksAs val="gap"/>
  </c:chart>
  <c:externalData r:id="rId1"/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plotArea>
      <c:layout/>
      <c:lineChart>
        <c:grouping val="standard"/>
        <c:ser>
          <c:idx val="0"/>
          <c:order val="0"/>
          <c:tx>
            <c:strRef>
              <c:f>VCmesmic!$Y$2</c:f>
              <c:strCache>
                <c:ptCount val="1"/>
                <c:pt idx="0">
                  <c:v>El Oro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VCmesmic!$Y$87:$Y$163</c:f>
              <c:numCache>
                <c:formatCode>#,###,,</c:formatCode>
                <c:ptCount val="77"/>
                <c:pt idx="0">
                  <c:v>7274879.0600000005</c:v>
                </c:pt>
                <c:pt idx="1">
                  <c:v>8369270.6099999994</c:v>
                </c:pt>
                <c:pt idx="2">
                  <c:v>8856521.4900000002</c:v>
                </c:pt>
                <c:pt idx="3">
                  <c:v>7917442.8900000006</c:v>
                </c:pt>
                <c:pt idx="4">
                  <c:v>7979824.7000000002</c:v>
                </c:pt>
                <c:pt idx="5">
                  <c:v>8719107.5299999882</c:v>
                </c:pt>
                <c:pt idx="6">
                  <c:v>8600708.8800000008</c:v>
                </c:pt>
                <c:pt idx="7">
                  <c:v>26370584.120000001</c:v>
                </c:pt>
                <c:pt idx="8">
                  <c:v>22488733.68</c:v>
                </c:pt>
                <c:pt idx="9">
                  <c:v>21870749.77</c:v>
                </c:pt>
                <c:pt idx="10">
                  <c:v>23607555.84</c:v>
                </c:pt>
                <c:pt idx="11">
                  <c:v>21169107.66</c:v>
                </c:pt>
                <c:pt idx="12">
                  <c:v>17320972.829999998</c:v>
                </c:pt>
                <c:pt idx="13">
                  <c:v>13706394.52</c:v>
                </c:pt>
                <c:pt idx="14">
                  <c:v>18198752.539999999</c:v>
                </c:pt>
                <c:pt idx="15">
                  <c:v>25694967.18</c:v>
                </c:pt>
                <c:pt idx="16">
                  <c:v>25173275.690000001</c:v>
                </c:pt>
                <c:pt idx="17">
                  <c:v>17014410.91</c:v>
                </c:pt>
                <c:pt idx="18">
                  <c:v>23763242.41</c:v>
                </c:pt>
                <c:pt idx="19">
                  <c:v>19733915.699999999</c:v>
                </c:pt>
                <c:pt idx="20">
                  <c:v>18077521.779999997</c:v>
                </c:pt>
                <c:pt idx="21">
                  <c:v>20689424.350000001</c:v>
                </c:pt>
                <c:pt idx="22">
                  <c:v>17674109.449999996</c:v>
                </c:pt>
                <c:pt idx="23">
                  <c:v>17857278.300000001</c:v>
                </c:pt>
                <c:pt idx="24">
                  <c:v>20159077.640000001</c:v>
                </c:pt>
                <c:pt idx="25">
                  <c:v>16024579.029999988</c:v>
                </c:pt>
                <c:pt idx="26">
                  <c:v>15979316</c:v>
                </c:pt>
                <c:pt idx="27">
                  <c:v>17580518.539999999</c:v>
                </c:pt>
                <c:pt idx="28">
                  <c:v>18674701.109999999</c:v>
                </c:pt>
                <c:pt idx="29">
                  <c:v>21788756.699999999</c:v>
                </c:pt>
                <c:pt idx="30">
                  <c:v>21485672.760000002</c:v>
                </c:pt>
                <c:pt idx="31">
                  <c:v>18255898.07</c:v>
                </c:pt>
                <c:pt idx="32">
                  <c:v>18508875.489999976</c:v>
                </c:pt>
                <c:pt idx="33">
                  <c:v>21195028.949999996</c:v>
                </c:pt>
                <c:pt idx="34">
                  <c:v>19169436.829999998</c:v>
                </c:pt>
                <c:pt idx="35">
                  <c:v>22985313.010000005</c:v>
                </c:pt>
                <c:pt idx="36">
                  <c:v>19056378.670000009</c:v>
                </c:pt>
                <c:pt idx="37">
                  <c:v>18706719.800000001</c:v>
                </c:pt>
                <c:pt idx="38">
                  <c:v>23066093.140000001</c:v>
                </c:pt>
                <c:pt idx="39">
                  <c:v>20750753.59</c:v>
                </c:pt>
                <c:pt idx="40">
                  <c:v>14669799.26</c:v>
                </c:pt>
                <c:pt idx="41">
                  <c:v>21060318.239999998</c:v>
                </c:pt>
                <c:pt idx="42">
                  <c:v>19581059.829999998</c:v>
                </c:pt>
                <c:pt idx="43">
                  <c:v>13459678.130000001</c:v>
                </c:pt>
                <c:pt idx="44">
                  <c:v>17084167.5</c:v>
                </c:pt>
                <c:pt idx="45">
                  <c:v>12804338.949999988</c:v>
                </c:pt>
                <c:pt idx="46">
                  <c:v>13103688.630000001</c:v>
                </c:pt>
                <c:pt idx="47">
                  <c:v>12781863.32</c:v>
                </c:pt>
                <c:pt idx="48">
                  <c:v>11738549.130000001</c:v>
                </c:pt>
                <c:pt idx="49">
                  <c:v>13110405.26</c:v>
                </c:pt>
                <c:pt idx="50">
                  <c:v>13432372</c:v>
                </c:pt>
                <c:pt idx="51">
                  <c:v>12366790.41</c:v>
                </c:pt>
                <c:pt idx="52">
                  <c:v>13568355.529999988</c:v>
                </c:pt>
                <c:pt idx="53">
                  <c:v>11028777.15</c:v>
                </c:pt>
                <c:pt idx="54">
                  <c:v>11941112.720000001</c:v>
                </c:pt>
                <c:pt idx="55">
                  <c:v>13399343.59</c:v>
                </c:pt>
                <c:pt idx="56">
                  <c:v>16299600.68</c:v>
                </c:pt>
                <c:pt idx="57">
                  <c:v>15468970.380000006</c:v>
                </c:pt>
                <c:pt idx="58">
                  <c:v>14614749.130000001</c:v>
                </c:pt>
                <c:pt idx="59">
                  <c:v>15838055.67</c:v>
                </c:pt>
                <c:pt idx="60">
                  <c:v>13902348.850000011</c:v>
                </c:pt>
                <c:pt idx="61">
                  <c:v>13158734.66</c:v>
                </c:pt>
                <c:pt idx="62">
                  <c:v>12716271.5</c:v>
                </c:pt>
                <c:pt idx="63">
                  <c:v>13562541.300000004</c:v>
                </c:pt>
                <c:pt idx="64">
                  <c:v>16040082.140000001</c:v>
                </c:pt>
                <c:pt idx="65">
                  <c:v>16134558.390000002</c:v>
                </c:pt>
                <c:pt idx="66">
                  <c:v>16259323.359999999</c:v>
                </c:pt>
                <c:pt idx="67">
                  <c:v>15888080.949999988</c:v>
                </c:pt>
                <c:pt idx="68">
                  <c:v>17820372.479999997</c:v>
                </c:pt>
                <c:pt idx="69">
                  <c:v>26230580.199999999</c:v>
                </c:pt>
                <c:pt idx="70">
                  <c:v>19368325.890000001</c:v>
                </c:pt>
                <c:pt idx="71">
                  <c:v>16915675</c:v>
                </c:pt>
                <c:pt idx="72">
                  <c:v>17915568.359999999</c:v>
                </c:pt>
                <c:pt idx="73">
                  <c:v>12080550.48</c:v>
                </c:pt>
                <c:pt idx="74">
                  <c:v>17592785.439999998</c:v>
                </c:pt>
                <c:pt idx="75">
                  <c:v>17806907.420000002</c:v>
                </c:pt>
                <c:pt idx="76">
                  <c:v>17690533.719999999</c:v>
                </c:pt>
              </c:numCache>
            </c:numRef>
          </c:val>
        </c:ser>
        <c:ser>
          <c:idx val="1"/>
          <c:order val="1"/>
          <c:tx>
            <c:strRef>
              <c:f>VCmesmic!$Z$2</c:f>
              <c:strCache>
                <c:ptCount val="1"/>
                <c:pt idx="0">
                  <c:v>Loja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VCmesmic!$Z$87:$Z$163</c:f>
              <c:numCache>
                <c:formatCode>#,###,,</c:formatCode>
                <c:ptCount val="77"/>
                <c:pt idx="0">
                  <c:v>8648950.5899999887</c:v>
                </c:pt>
                <c:pt idx="1">
                  <c:v>6817235.9000000004</c:v>
                </c:pt>
                <c:pt idx="2">
                  <c:v>7921038.4400000004</c:v>
                </c:pt>
                <c:pt idx="3">
                  <c:v>6722405.1599999992</c:v>
                </c:pt>
                <c:pt idx="4">
                  <c:v>6697893.9200000009</c:v>
                </c:pt>
                <c:pt idx="5">
                  <c:v>6642375.7200000007</c:v>
                </c:pt>
                <c:pt idx="6">
                  <c:v>6593958.46</c:v>
                </c:pt>
                <c:pt idx="7">
                  <c:v>14137234.140000001</c:v>
                </c:pt>
                <c:pt idx="8">
                  <c:v>12325485.029999988</c:v>
                </c:pt>
                <c:pt idx="9">
                  <c:v>15516477.739999987</c:v>
                </c:pt>
                <c:pt idx="10">
                  <c:v>14886690.529999988</c:v>
                </c:pt>
                <c:pt idx="11">
                  <c:v>16341127.5</c:v>
                </c:pt>
                <c:pt idx="12">
                  <c:v>13340052.210000001</c:v>
                </c:pt>
                <c:pt idx="13">
                  <c:v>10389724.210000001</c:v>
                </c:pt>
                <c:pt idx="14">
                  <c:v>12377112.029999988</c:v>
                </c:pt>
                <c:pt idx="15">
                  <c:v>13238560.699999988</c:v>
                </c:pt>
                <c:pt idx="16">
                  <c:v>11864811.51</c:v>
                </c:pt>
                <c:pt idx="17">
                  <c:v>12941658.300000004</c:v>
                </c:pt>
                <c:pt idx="18">
                  <c:v>12003294.02</c:v>
                </c:pt>
                <c:pt idx="19">
                  <c:v>10983905.060000002</c:v>
                </c:pt>
                <c:pt idx="20">
                  <c:v>10913705.729999989</c:v>
                </c:pt>
                <c:pt idx="21">
                  <c:v>12059241.34</c:v>
                </c:pt>
                <c:pt idx="22">
                  <c:v>10998850.859999999</c:v>
                </c:pt>
                <c:pt idx="23">
                  <c:v>10253454.18</c:v>
                </c:pt>
                <c:pt idx="24">
                  <c:v>13531517.33</c:v>
                </c:pt>
                <c:pt idx="25">
                  <c:v>10201550.470000004</c:v>
                </c:pt>
                <c:pt idx="26">
                  <c:v>10611766</c:v>
                </c:pt>
                <c:pt idx="27">
                  <c:v>11687677.550000004</c:v>
                </c:pt>
                <c:pt idx="28">
                  <c:v>9688932.0299999882</c:v>
                </c:pt>
                <c:pt idx="29">
                  <c:v>11786806.9</c:v>
                </c:pt>
                <c:pt idx="30">
                  <c:v>11693793.91</c:v>
                </c:pt>
                <c:pt idx="31">
                  <c:v>13316360.640000001</c:v>
                </c:pt>
                <c:pt idx="32">
                  <c:v>12650310.51</c:v>
                </c:pt>
                <c:pt idx="33">
                  <c:v>14887919.76</c:v>
                </c:pt>
                <c:pt idx="34">
                  <c:v>13582956.27</c:v>
                </c:pt>
                <c:pt idx="35">
                  <c:v>14476005.869999999</c:v>
                </c:pt>
                <c:pt idx="36">
                  <c:v>13921675.25</c:v>
                </c:pt>
                <c:pt idx="37">
                  <c:v>12410305.109999988</c:v>
                </c:pt>
                <c:pt idx="38">
                  <c:v>13363303.220000001</c:v>
                </c:pt>
                <c:pt idx="39">
                  <c:v>11267837.390000002</c:v>
                </c:pt>
                <c:pt idx="40">
                  <c:v>9874733.1999999881</c:v>
                </c:pt>
                <c:pt idx="41">
                  <c:v>9680335.2699999884</c:v>
                </c:pt>
                <c:pt idx="42">
                  <c:v>8191668.0700000003</c:v>
                </c:pt>
                <c:pt idx="43">
                  <c:v>5826068.7000000002</c:v>
                </c:pt>
                <c:pt idx="44">
                  <c:v>7115899.3100000005</c:v>
                </c:pt>
                <c:pt idx="45">
                  <c:v>6504653.1699999999</c:v>
                </c:pt>
                <c:pt idx="46">
                  <c:v>7256991.6499999994</c:v>
                </c:pt>
                <c:pt idx="47">
                  <c:v>8152931.9000000004</c:v>
                </c:pt>
                <c:pt idx="48">
                  <c:v>6671027.3500000006</c:v>
                </c:pt>
                <c:pt idx="49">
                  <c:v>6809280.3800000008</c:v>
                </c:pt>
                <c:pt idx="50">
                  <c:v>7698784.6199999992</c:v>
                </c:pt>
                <c:pt idx="51">
                  <c:v>5829502.3000000007</c:v>
                </c:pt>
                <c:pt idx="52">
                  <c:v>6857209.4300000034</c:v>
                </c:pt>
                <c:pt idx="53">
                  <c:v>7985596.5</c:v>
                </c:pt>
                <c:pt idx="54">
                  <c:v>7953072.7600000007</c:v>
                </c:pt>
                <c:pt idx="55">
                  <c:v>9897204.6899999883</c:v>
                </c:pt>
                <c:pt idx="56">
                  <c:v>9100366.2099999897</c:v>
                </c:pt>
                <c:pt idx="57">
                  <c:v>11031765.58</c:v>
                </c:pt>
                <c:pt idx="58">
                  <c:v>9880969.9299999885</c:v>
                </c:pt>
                <c:pt idx="59">
                  <c:v>13476862.350000011</c:v>
                </c:pt>
                <c:pt idx="60">
                  <c:v>12856734.33</c:v>
                </c:pt>
                <c:pt idx="61">
                  <c:v>7857058.3800000008</c:v>
                </c:pt>
                <c:pt idx="62">
                  <c:v>11184526.869999999</c:v>
                </c:pt>
                <c:pt idx="63">
                  <c:v>10682640.49</c:v>
                </c:pt>
                <c:pt idx="64">
                  <c:v>12629561.300000004</c:v>
                </c:pt>
                <c:pt idx="65">
                  <c:v>12650050.939999988</c:v>
                </c:pt>
                <c:pt idx="66">
                  <c:v>12374042.98</c:v>
                </c:pt>
                <c:pt idx="67">
                  <c:v>12712414.4</c:v>
                </c:pt>
                <c:pt idx="68">
                  <c:v>13272579.08</c:v>
                </c:pt>
                <c:pt idx="69">
                  <c:v>13051728.380000006</c:v>
                </c:pt>
                <c:pt idx="70">
                  <c:v>14630335.239999987</c:v>
                </c:pt>
                <c:pt idx="71">
                  <c:v>15746503.33</c:v>
                </c:pt>
                <c:pt idx="72">
                  <c:v>14321591.779999988</c:v>
                </c:pt>
                <c:pt idx="73">
                  <c:v>10854931.210000001</c:v>
                </c:pt>
                <c:pt idx="74">
                  <c:v>13156116.560000002</c:v>
                </c:pt>
                <c:pt idx="75">
                  <c:v>12593873.01</c:v>
                </c:pt>
                <c:pt idx="76">
                  <c:v>13838073.300000004</c:v>
                </c:pt>
              </c:numCache>
            </c:numRef>
          </c:val>
        </c:ser>
        <c:ser>
          <c:idx val="2"/>
          <c:order val="2"/>
          <c:tx>
            <c:strRef>
              <c:f>VCmesmic!$AA$2</c:f>
              <c:strCache>
                <c:ptCount val="1"/>
                <c:pt idx="0">
                  <c:v>Zamora Chinchipe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VCmesmic!$AA$87:$AA$163</c:f>
              <c:numCache>
                <c:formatCode>#,###,,</c:formatCode>
                <c:ptCount val="77"/>
                <c:pt idx="0">
                  <c:v>1144400.72</c:v>
                </c:pt>
                <c:pt idx="1">
                  <c:v>1183173.45</c:v>
                </c:pt>
                <c:pt idx="2">
                  <c:v>1363295.09</c:v>
                </c:pt>
                <c:pt idx="3">
                  <c:v>1199538</c:v>
                </c:pt>
                <c:pt idx="4">
                  <c:v>1284818.6200000001</c:v>
                </c:pt>
                <c:pt idx="5">
                  <c:v>1437126.1500000001</c:v>
                </c:pt>
                <c:pt idx="6">
                  <c:v>1634402.58</c:v>
                </c:pt>
                <c:pt idx="7">
                  <c:v>2530155.88</c:v>
                </c:pt>
                <c:pt idx="8">
                  <c:v>2011745.6800000011</c:v>
                </c:pt>
                <c:pt idx="9">
                  <c:v>1974954.81</c:v>
                </c:pt>
                <c:pt idx="10">
                  <c:v>2185568.98</c:v>
                </c:pt>
                <c:pt idx="11">
                  <c:v>1840423.1900000011</c:v>
                </c:pt>
                <c:pt idx="12">
                  <c:v>2094348.46</c:v>
                </c:pt>
                <c:pt idx="13">
                  <c:v>1206818.5</c:v>
                </c:pt>
                <c:pt idx="14">
                  <c:v>2433076.54</c:v>
                </c:pt>
                <c:pt idx="15">
                  <c:v>2472013.4299999997</c:v>
                </c:pt>
                <c:pt idx="16">
                  <c:v>1822804.24</c:v>
                </c:pt>
                <c:pt idx="17">
                  <c:v>2097202.69</c:v>
                </c:pt>
                <c:pt idx="18">
                  <c:v>2358475.86</c:v>
                </c:pt>
                <c:pt idx="19">
                  <c:v>2290413.84</c:v>
                </c:pt>
                <c:pt idx="20">
                  <c:v>1840555.93</c:v>
                </c:pt>
                <c:pt idx="21">
                  <c:v>2304382.3699999987</c:v>
                </c:pt>
                <c:pt idx="22">
                  <c:v>1435393.94</c:v>
                </c:pt>
                <c:pt idx="23">
                  <c:v>1535347.1</c:v>
                </c:pt>
                <c:pt idx="24">
                  <c:v>1945083.87</c:v>
                </c:pt>
                <c:pt idx="25">
                  <c:v>1358710.41</c:v>
                </c:pt>
                <c:pt idx="26">
                  <c:v>1948238</c:v>
                </c:pt>
                <c:pt idx="27">
                  <c:v>2702656.9899999998</c:v>
                </c:pt>
                <c:pt idx="28">
                  <c:v>1289015.93</c:v>
                </c:pt>
                <c:pt idx="29">
                  <c:v>1919840.04</c:v>
                </c:pt>
                <c:pt idx="30">
                  <c:v>2552031.819999997</c:v>
                </c:pt>
                <c:pt idx="31">
                  <c:v>1696541.8900000001</c:v>
                </c:pt>
                <c:pt idx="32">
                  <c:v>1962793.85</c:v>
                </c:pt>
                <c:pt idx="33">
                  <c:v>1852217.42</c:v>
                </c:pt>
                <c:pt idx="34">
                  <c:v>1622706.53</c:v>
                </c:pt>
                <c:pt idx="35">
                  <c:v>1799479.24</c:v>
                </c:pt>
                <c:pt idx="36">
                  <c:v>2171563.9899999998</c:v>
                </c:pt>
                <c:pt idx="37">
                  <c:v>1682733.9</c:v>
                </c:pt>
                <c:pt idx="38">
                  <c:v>2075228.72</c:v>
                </c:pt>
                <c:pt idx="39">
                  <c:v>2318247.5</c:v>
                </c:pt>
                <c:pt idx="40">
                  <c:v>1362854.74</c:v>
                </c:pt>
                <c:pt idx="41">
                  <c:v>1247831.03</c:v>
                </c:pt>
                <c:pt idx="42">
                  <c:v>1817672.32</c:v>
                </c:pt>
                <c:pt idx="43">
                  <c:v>1252259.83</c:v>
                </c:pt>
                <c:pt idx="44">
                  <c:v>1028988.93</c:v>
                </c:pt>
                <c:pt idx="45">
                  <c:v>1206432.96</c:v>
                </c:pt>
                <c:pt idx="46">
                  <c:v>1215936.96</c:v>
                </c:pt>
                <c:pt idx="47">
                  <c:v>1136328.51</c:v>
                </c:pt>
                <c:pt idx="48">
                  <c:v>871970.37</c:v>
                </c:pt>
                <c:pt idx="49">
                  <c:v>1048207.59</c:v>
                </c:pt>
                <c:pt idx="50">
                  <c:v>1169893.73</c:v>
                </c:pt>
                <c:pt idx="51">
                  <c:v>1068488.1100000001</c:v>
                </c:pt>
                <c:pt idx="52">
                  <c:v>610110.25</c:v>
                </c:pt>
                <c:pt idx="53">
                  <c:v>892863.66</c:v>
                </c:pt>
                <c:pt idx="54">
                  <c:v>1831954.73</c:v>
                </c:pt>
                <c:pt idx="55">
                  <c:v>2135091.92</c:v>
                </c:pt>
                <c:pt idx="56">
                  <c:v>2032175.1900000011</c:v>
                </c:pt>
                <c:pt idx="57">
                  <c:v>2318286.4899999998</c:v>
                </c:pt>
                <c:pt idx="58">
                  <c:v>2008463.6300000001</c:v>
                </c:pt>
                <c:pt idx="59">
                  <c:v>1974052.91</c:v>
                </c:pt>
                <c:pt idx="60">
                  <c:v>1830340.47</c:v>
                </c:pt>
                <c:pt idx="61">
                  <c:v>1335662.42</c:v>
                </c:pt>
                <c:pt idx="62">
                  <c:v>2171111.42</c:v>
                </c:pt>
                <c:pt idx="63">
                  <c:v>2244535.3899999997</c:v>
                </c:pt>
                <c:pt idx="64">
                  <c:v>2152970.14</c:v>
                </c:pt>
                <c:pt idx="65">
                  <c:v>2704696.4299999997</c:v>
                </c:pt>
                <c:pt idx="66">
                  <c:v>2662502.8099999987</c:v>
                </c:pt>
                <c:pt idx="67">
                  <c:v>2841988.8299999987</c:v>
                </c:pt>
                <c:pt idx="68">
                  <c:v>3415566.73</c:v>
                </c:pt>
                <c:pt idx="69">
                  <c:v>3872841.9899999998</c:v>
                </c:pt>
                <c:pt idx="70">
                  <c:v>4452053.57</c:v>
                </c:pt>
                <c:pt idx="71">
                  <c:v>3314577.58</c:v>
                </c:pt>
                <c:pt idx="72">
                  <c:v>3174327.15</c:v>
                </c:pt>
                <c:pt idx="73">
                  <c:v>2778998.5</c:v>
                </c:pt>
                <c:pt idx="74">
                  <c:v>3813736.55</c:v>
                </c:pt>
                <c:pt idx="75">
                  <c:v>3527253.72</c:v>
                </c:pt>
                <c:pt idx="76">
                  <c:v>3666360.319999997</c:v>
                </c:pt>
              </c:numCache>
            </c:numRef>
          </c:val>
        </c:ser>
        <c:dLbls/>
        <c:marker val="1"/>
        <c:axId val="100062336"/>
        <c:axId val="100063872"/>
      </c:lineChart>
      <c:catAx>
        <c:axId val="10006233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00063872"/>
        <c:crosses val="autoZero"/>
        <c:auto val="1"/>
        <c:lblAlgn val="ctr"/>
        <c:lblOffset val="100"/>
      </c:catAx>
      <c:valAx>
        <c:axId val="10006387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,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0006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/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768867309187527"/>
          <c:y val="0.28658322249667495"/>
          <c:w val="0.37341827576717346"/>
          <c:h val="0.73628181651712343"/>
        </c:manualLayout>
      </c:layout>
      <c:radarChart>
        <c:radarStyle val="marker"/>
        <c:ser>
          <c:idx val="6"/>
          <c:order val="0"/>
          <c:tx>
            <c:strRef>
              <c:f>IUCP!$B$13</c:f>
              <c:strCache>
                <c:ptCount val="1"/>
                <c:pt idx="0">
                  <c:v>El Oro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IUCP!$S$13:$AA$13</c:f>
              <c:numCache>
                <c:formatCode>#,##0.00</c:formatCode>
                <c:ptCount val="9"/>
                <c:pt idx="0">
                  <c:v>56.166576615716785</c:v>
                </c:pt>
                <c:pt idx="1">
                  <c:v>57.518343887056957</c:v>
                </c:pt>
                <c:pt idx="2">
                  <c:v>38.65174661671422</c:v>
                </c:pt>
                <c:pt idx="3">
                  <c:v>8.007804333454553</c:v>
                </c:pt>
                <c:pt idx="4">
                  <c:v>65.352311105906168</c:v>
                </c:pt>
                <c:pt idx="5">
                  <c:v>36.895841818385279</c:v>
                </c:pt>
                <c:pt idx="6">
                  <c:v>47.677176737269406</c:v>
                </c:pt>
                <c:pt idx="7">
                  <c:v>32.184769402829097</c:v>
                </c:pt>
                <c:pt idx="8">
                  <c:v>63.969650910936863</c:v>
                </c:pt>
              </c:numCache>
              <c:extLst xmlns:c15="http://schemas.microsoft.com/office/drawing/2012/chart"/>
            </c:numRef>
          </c:val>
        </c:ser>
        <c:ser>
          <c:idx val="11"/>
          <c:order val="1"/>
          <c:tx>
            <c:strRef>
              <c:f>IUCP!$B$18</c:f>
              <c:strCache>
                <c:ptCount val="1"/>
                <c:pt idx="0">
                  <c:v>Loja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IUCP!$S$18:$AA$18</c:f>
              <c:numCache>
                <c:formatCode>#,##0.00</c:formatCode>
                <c:ptCount val="9"/>
                <c:pt idx="0">
                  <c:v>65.928945993351988</c:v>
                </c:pt>
                <c:pt idx="1">
                  <c:v>51.702439435373002</c:v>
                </c:pt>
                <c:pt idx="2">
                  <c:v>52.485728333187978</c:v>
                </c:pt>
                <c:pt idx="3">
                  <c:v>37.993093450653433</c:v>
                </c:pt>
                <c:pt idx="4">
                  <c:v>65.994186773477566</c:v>
                </c:pt>
                <c:pt idx="5">
                  <c:v>30.938624995616571</c:v>
                </c:pt>
                <c:pt idx="6">
                  <c:v>14.533925758025731</c:v>
                </c:pt>
                <c:pt idx="7">
                  <c:v>26.017643264831239</c:v>
                </c:pt>
                <c:pt idx="8">
                  <c:v>48.648527750299756</c:v>
                </c:pt>
              </c:numCache>
              <c:extLst xmlns:c15="http://schemas.microsoft.com/office/drawing/2012/chart"/>
            </c:numRef>
          </c:val>
        </c:ser>
        <c:ser>
          <c:idx val="23"/>
          <c:order val="2"/>
          <c:tx>
            <c:strRef>
              <c:f>IUCP!$B$30</c:f>
              <c:strCache>
                <c:ptCount val="1"/>
                <c:pt idx="0">
                  <c:v>Zamora Chinchipe</c:v>
                </c:pt>
              </c:strCache>
              <c:extLst xmlns:c15="http://schemas.microsoft.com/office/drawing/2012/chart"/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IUCP!$S$6:$AA$6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  <c:extLst xmlns:c15="http://schemas.microsoft.com/office/drawing/2012/chart"/>
            </c:strRef>
          </c:cat>
          <c:val>
            <c:numRef>
              <c:f>IUCP!$S$30:$AA$30</c:f>
              <c:numCache>
                <c:formatCode>#,##0.00</c:formatCode>
                <c:ptCount val="9"/>
                <c:pt idx="0">
                  <c:v>32.601242075094895</c:v>
                </c:pt>
                <c:pt idx="1">
                  <c:v>33.886204617230412</c:v>
                </c:pt>
                <c:pt idx="2">
                  <c:v>32.06858039957978</c:v>
                </c:pt>
                <c:pt idx="3" formatCode="#.###00">
                  <c:v>0.28500662145716382</c:v>
                </c:pt>
                <c:pt idx="4">
                  <c:v>43.661991884850067</c:v>
                </c:pt>
                <c:pt idx="5">
                  <c:v>14.1863355331124</c:v>
                </c:pt>
                <c:pt idx="6">
                  <c:v>5.1254963692477746</c:v>
                </c:pt>
                <c:pt idx="7">
                  <c:v>47.76754135232239</c:v>
                </c:pt>
                <c:pt idx="8">
                  <c:v>42.582913590574563</c:v>
                </c:pt>
              </c:numCache>
              <c:extLst xmlns:c15="http://schemas.microsoft.com/office/drawing/2012/chart"/>
            </c:numRef>
          </c:val>
        </c:ser>
        <c:dLbls/>
        <c:axId val="100774656"/>
        <c:axId val="100776192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IUCP!$B$7</c15:sqref>
                        </c15:formulaRef>
                      </c:ext>
                    </c:extLst>
                    <c:strCache>
                      <c:ptCount val="1"/>
                      <c:pt idx="0">
                        <c:v>Azuay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IUCP!$S$7:$AA$7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66.799164363823763</c:v>
                      </c:pt>
                      <c:pt idx="1">
                        <c:v>66.120382792506703</c:v>
                      </c:pt>
                      <c:pt idx="2">
                        <c:v>56.489902866979463</c:v>
                      </c:pt>
                      <c:pt idx="3">
                        <c:v>48.592758078542253</c:v>
                      </c:pt>
                      <c:pt idx="4">
                        <c:v>83.326092991515225</c:v>
                      </c:pt>
                      <c:pt idx="5">
                        <c:v>68.616965416282227</c:v>
                      </c:pt>
                      <c:pt idx="6">
                        <c:v>45.308945692759409</c:v>
                      </c:pt>
                      <c:pt idx="7">
                        <c:v>41.334517055516777</c:v>
                      </c:pt>
                      <c:pt idx="8">
                        <c:v>70.194965034442333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IUCP!$B$8</c15:sqref>
                        </c15:formulaRef>
                      </c:ext>
                    </c:extLst>
                    <c:strCache>
                      <c:ptCount val="1"/>
                      <c:pt idx="0">
                        <c:v>Bolívar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IUCP!$S$8:$AA$8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23.564353001653629</c:v>
                      </c:pt>
                      <c:pt idx="1">
                        <c:v>16.526702570929729</c:v>
                      </c:pt>
                      <c:pt idx="2">
                        <c:v>29.505229774079027</c:v>
                      </c:pt>
                      <c:pt idx="3">
                        <c:v>13.459554929322387</c:v>
                      </c:pt>
                      <c:pt idx="4">
                        <c:v>26.909784629616858</c:v>
                      </c:pt>
                      <c:pt idx="5">
                        <c:v>10.199480033301771</c:v>
                      </c:pt>
                      <c:pt idx="6">
                        <c:v>4.1742765060328875</c:v>
                      </c:pt>
                      <c:pt idx="7">
                        <c:v>25.034559158435076</c:v>
                      </c:pt>
                      <c:pt idx="8">
                        <c:v>55.158530198529697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IUCP!$B$9</c15:sqref>
                        </c15:formulaRef>
                      </c:ext>
                    </c:extLst>
                    <c:strCache>
                      <c:ptCount val="1"/>
                      <c:pt idx="0">
                        <c:v>Cañar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IUCP!$S$9:$AA$9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12.986229023932077</c:v>
                      </c:pt>
                      <c:pt idx="1">
                        <c:v>39.313845689331309</c:v>
                      </c:pt>
                      <c:pt idx="2">
                        <c:v>45.346066624658583</c:v>
                      </c:pt>
                      <c:pt idx="3">
                        <c:v>1.6700959665841904</c:v>
                      </c:pt>
                      <c:pt idx="4">
                        <c:v>51.644090944608088</c:v>
                      </c:pt>
                      <c:pt idx="5">
                        <c:v>31.693788728469787</c:v>
                      </c:pt>
                      <c:pt idx="6">
                        <c:v>17.776024595001289</c:v>
                      </c:pt>
                      <c:pt idx="7">
                        <c:v>28.584266452595951</c:v>
                      </c:pt>
                      <c:pt idx="8">
                        <c:v>58.143667439794584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IUCP!$B$10</c15:sqref>
                        </c15:formulaRef>
                      </c:ext>
                    </c:extLst>
                    <c:strCache>
                      <c:ptCount val="1"/>
                      <c:pt idx="0">
                        <c:v>Carchi</c:v>
                      </c:pt>
                    </c:strCache>
                  </c:strRef>
                </c:tx>
                <c:spPr>
                  <a:ln w="22225" cap="rnd">
                    <a:solidFill>
                      <a:schemeClr val="accent5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IUCP!$S$10:$AA$10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40.948774073266272</c:v>
                      </c:pt>
                      <c:pt idx="1">
                        <c:v>37.818424777694155</c:v>
                      </c:pt>
                      <c:pt idx="2">
                        <c:v>35.599320149422148</c:v>
                      </c:pt>
                      <c:pt idx="3">
                        <c:v>3.440532234935354</c:v>
                      </c:pt>
                      <c:pt idx="4">
                        <c:v>73.050017135745463</c:v>
                      </c:pt>
                      <c:pt idx="5">
                        <c:v>15.151177842125293</c:v>
                      </c:pt>
                      <c:pt idx="6">
                        <c:v>23.576146228170789</c:v>
                      </c:pt>
                      <c:pt idx="7">
                        <c:v>27.24492547758107</c:v>
                      </c:pt>
                      <c:pt idx="8">
                        <c:v>50.113558280199129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IUCP!$B$11</c15:sqref>
                        </c15:formulaRef>
                      </c:ext>
                    </c:extLst>
                    <c:strCache>
                      <c:ptCount val="1"/>
                      <c:pt idx="0">
                        <c:v>Chimborazo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IUCP!$S$11:$AA$11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56.682760143435232</c:v>
                      </c:pt>
                      <c:pt idx="1">
                        <c:v>20.626954655157988</c:v>
                      </c:pt>
                      <c:pt idx="2">
                        <c:v>20.597463123333991</c:v>
                      </c:pt>
                      <c:pt idx="3">
                        <c:v>20.743579107457425</c:v>
                      </c:pt>
                      <c:pt idx="4">
                        <c:v>33.858251545459424</c:v>
                      </c:pt>
                      <c:pt idx="5">
                        <c:v>19.659196303693879</c:v>
                      </c:pt>
                      <c:pt idx="6">
                        <c:v>15.765418343302319</c:v>
                      </c:pt>
                      <c:pt idx="7">
                        <c:v>28.559052191848199</c:v>
                      </c:pt>
                      <c:pt idx="8">
                        <c:v>36.838958255611033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IUCP!$B$12</c15:sqref>
                        </c15:formulaRef>
                      </c:ext>
                    </c:extLst>
                    <c:strCache>
                      <c:ptCount val="1"/>
                      <c:pt idx="0">
                        <c:v>Cotopaxi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IUCP!$S$12:$AA$12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48.156595327809661</c:v>
                      </c:pt>
                      <c:pt idx="1">
                        <c:v>37.552902068367317</c:v>
                      </c:pt>
                      <c:pt idx="2">
                        <c:v>26.578845306234349</c:v>
                      </c:pt>
                      <c:pt idx="3">
                        <c:v>4.5870348068306894</c:v>
                      </c:pt>
                      <c:pt idx="4">
                        <c:v>40.870901231637987</c:v>
                      </c:pt>
                      <c:pt idx="5">
                        <c:v>18.640748758579278</c:v>
                      </c:pt>
                      <c:pt idx="6">
                        <c:v>32.91533536268804</c:v>
                      </c:pt>
                      <c:pt idx="7">
                        <c:v>31.779693832896811</c:v>
                      </c:pt>
                      <c:pt idx="8">
                        <c:v>54.62728750873476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IUCP!$B$14</c15:sqref>
                        </c15:formulaRef>
                      </c:ext>
                    </c:extLst>
                    <c:strCache>
                      <c:ptCount val="1"/>
                      <c:pt idx="0">
                        <c:v>Esmeraldas</c:v>
                      </c:pt>
                    </c:strCache>
                  </c:strRef>
                </c:tx>
                <c:spPr>
                  <a:ln w="2222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IUCP!$S$14:$AA$14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2.7519784188523277</c:v>
                      </c:pt>
                      <c:pt idx="1">
                        <c:v>13.2296762296442</c:v>
                      </c:pt>
                      <c:pt idx="2">
                        <c:v>36.470264226231535</c:v>
                      </c:pt>
                      <c:pt idx="3" formatCode="#.###00">
                        <c:v>0.42831312647771241</c:v>
                      </c:pt>
                      <c:pt idx="4">
                        <c:v>23.249995247040943</c:v>
                      </c:pt>
                      <c:pt idx="5">
                        <c:v>14.670778642395423</c:v>
                      </c:pt>
                      <c:pt idx="6">
                        <c:v>26.900437923692529</c:v>
                      </c:pt>
                      <c:pt idx="7">
                        <c:v>27.616404546435241</c:v>
                      </c:pt>
                      <c:pt idx="8">
                        <c:v>29.662761577541922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IUCP!$B$15</c15:sqref>
                        </c15:formulaRef>
                      </c:ext>
                    </c:extLst>
                    <c:strCache>
                      <c:ptCount val="1"/>
                      <c:pt idx="0">
                        <c:v>Galápagos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IUCP!$S$15:$AA$15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99.431612141893638</c:v>
                      </c:pt>
                      <c:pt idx="1">
                        <c:v>96.001537531166178</c:v>
                      </c:pt>
                      <c:pt idx="2">
                        <c:v>85.428431025985091</c:v>
                      </c:pt>
                      <c:pt idx="3">
                        <c:v>62.557874782771187</c:v>
                      </c:pt>
                      <c:pt idx="4">
                        <c:v>63.66003685419394</c:v>
                      </c:pt>
                      <c:pt idx="5">
                        <c:v>59.121762109931453</c:v>
                      </c:pt>
                      <c:pt idx="6">
                        <c:v>75.270802241136735</c:v>
                      </c:pt>
                      <c:pt idx="7">
                        <c:v>68.814263357341787</c:v>
                      </c:pt>
                      <c:pt idx="8">
                        <c:v>99.28314182376586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IUCP!$B$16</c15:sqref>
                        </c15:formulaRef>
                      </c:ext>
                    </c:extLst>
                    <c:strCache>
                      <c:ptCount val="1"/>
                      <c:pt idx="0">
                        <c:v>Guayas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IUCP!$S$16:$AA$16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27.362711249652605</c:v>
                      </c:pt>
                      <c:pt idx="1">
                        <c:v>56.060835736158097</c:v>
                      </c:pt>
                      <c:pt idx="2">
                        <c:v>51.697710942069214</c:v>
                      </c:pt>
                      <c:pt idx="3">
                        <c:v>34.607119249518696</c:v>
                      </c:pt>
                      <c:pt idx="4">
                        <c:v>61.892704021096129</c:v>
                      </c:pt>
                      <c:pt idx="5">
                        <c:v>58.076467498987896</c:v>
                      </c:pt>
                      <c:pt idx="6">
                        <c:v>71.068924611856019</c:v>
                      </c:pt>
                      <c:pt idx="7">
                        <c:v>41.685116987361212</c:v>
                      </c:pt>
                      <c:pt idx="8">
                        <c:v>64.797440311328643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IUCP!$B$17</c15:sqref>
                        </c15:formulaRef>
                      </c:ext>
                    </c:extLst>
                    <c:strCache>
                      <c:ptCount val="1"/>
                      <c:pt idx="0">
                        <c:v>Imbabura</c:v>
                      </c:pt>
                    </c:strCache>
                  </c:strRef>
                </c:tx>
                <c:spPr>
                  <a:ln w="2222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IUCP!$S$17:$AA$17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49.384543036570356</c:v>
                      </c:pt>
                      <c:pt idx="1">
                        <c:v>53.085896873076393</c:v>
                      </c:pt>
                      <c:pt idx="2">
                        <c:v>50.818122468289445</c:v>
                      </c:pt>
                      <c:pt idx="3">
                        <c:v>23.533913401163886</c:v>
                      </c:pt>
                      <c:pt idx="4">
                        <c:v>76.439917610568969</c:v>
                      </c:pt>
                      <c:pt idx="5">
                        <c:v>35.408663277707966</c:v>
                      </c:pt>
                      <c:pt idx="6">
                        <c:v>27.236118371704599</c:v>
                      </c:pt>
                      <c:pt idx="7">
                        <c:v>33.993260943227504</c:v>
                      </c:pt>
                      <c:pt idx="8">
                        <c:v>62.582835689927165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IUCP!$B$19</c15:sqref>
                        </c15:formulaRef>
                      </c:ext>
                    </c:extLst>
                    <c:strCache>
                      <c:ptCount val="1"/>
                      <c:pt idx="0">
                        <c:v>Los Ríos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IUCP!$S$19:$AA$19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15.99765596838359</c:v>
                      </c:pt>
                      <c:pt idx="1">
                        <c:v>14.127878945218376</c:v>
                      </c:pt>
                      <c:pt idx="2">
                        <c:v>14.216497764391907</c:v>
                      </c:pt>
                      <c:pt idx="3">
                        <c:v>4.7595876528309766</c:v>
                      </c:pt>
                      <c:pt idx="4">
                        <c:v>21.040619404076423</c:v>
                      </c:pt>
                      <c:pt idx="5">
                        <c:v>25.328883657217496</c:v>
                      </c:pt>
                      <c:pt idx="6">
                        <c:v>30.412953489987654</c:v>
                      </c:pt>
                      <c:pt idx="7">
                        <c:v>25.781111137018694</c:v>
                      </c:pt>
                      <c:pt idx="8">
                        <c:v>59.722197817625769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IUCP!$B$20</c15:sqref>
                        </c15:formulaRef>
                      </c:ext>
                    </c:extLst>
                    <c:strCache>
                      <c:ptCount val="1"/>
                      <c:pt idx="0">
                        <c:v>Manabí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IUCP!$S$20:$AA$20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29.530864358107962</c:v>
                      </c:pt>
                      <c:pt idx="1">
                        <c:v>28.528210305702554</c:v>
                      </c:pt>
                      <c:pt idx="2">
                        <c:v>35.49686223775106</c:v>
                      </c:pt>
                      <c:pt idx="3">
                        <c:v>11.885191092927093</c:v>
                      </c:pt>
                      <c:pt idx="4">
                        <c:v>28.002044378235787</c:v>
                      </c:pt>
                      <c:pt idx="5">
                        <c:v>29.138127403208873</c:v>
                      </c:pt>
                      <c:pt idx="6">
                        <c:v>30.318756193921089</c:v>
                      </c:pt>
                      <c:pt idx="7">
                        <c:v>24.662372707678564</c:v>
                      </c:pt>
                      <c:pt idx="8">
                        <c:v>67.457124395725998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IUCP!$B$21</c15:sqref>
                        </c15:formulaRef>
                      </c:ext>
                    </c:extLst>
                    <c:strCache>
                      <c:ptCount val="1"/>
                      <c:pt idx="0">
                        <c:v>Morona Santiago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IUCP!$S$21:$AA$21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18.981852094883084</c:v>
                      </c:pt>
                      <c:pt idx="1">
                        <c:v>8.2373912138431162</c:v>
                      </c:pt>
                      <c:pt idx="2">
                        <c:v>16.259163027742584</c:v>
                      </c:pt>
                      <c:pt idx="3">
                        <c:v>0</c:v>
                      </c:pt>
                      <c:pt idx="4">
                        <c:v>21.797923436147251</c:v>
                      </c:pt>
                      <c:pt idx="5">
                        <c:v>7.7501103587951174</c:v>
                      </c:pt>
                      <c:pt idx="6">
                        <c:v>7.1954267887088337</c:v>
                      </c:pt>
                      <c:pt idx="7">
                        <c:v>26.751947212615537</c:v>
                      </c:pt>
                      <c:pt idx="8">
                        <c:v>3.9596484767397215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IUCP!$B$22</c15:sqref>
                        </c15:formulaRef>
                      </c:ext>
                    </c:extLst>
                    <c:strCache>
                      <c:ptCount val="1"/>
                      <c:pt idx="0">
                        <c:v>Napo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IUCP!$S$22:$AA$22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52.407500685269589</c:v>
                      </c:pt>
                      <c:pt idx="1">
                        <c:v>33.530604521232284</c:v>
                      </c:pt>
                      <c:pt idx="2">
                        <c:v>28.816603419225864</c:v>
                      </c:pt>
                      <c:pt idx="3" formatCode="#.###00">
                        <c:v>0.4103777282697772</c:v>
                      </c:pt>
                      <c:pt idx="4">
                        <c:v>32.692870703915311</c:v>
                      </c:pt>
                      <c:pt idx="5" formatCode="#.###00">
                        <c:v>4.1641326887498415</c:v>
                      </c:pt>
                      <c:pt idx="6">
                        <c:v>15.26350412189344</c:v>
                      </c:pt>
                      <c:pt idx="7">
                        <c:v>26.980665093731059</c:v>
                      </c:pt>
                      <c:pt idx="8">
                        <c:v>19.752461178941445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IUCP!$B$23</c15:sqref>
                        </c15:formulaRef>
                      </c:ext>
                    </c:extLst>
                    <c:strCache>
                      <c:ptCount val="1"/>
                      <c:pt idx="0">
                        <c:v>Orellana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IUCP!$S$23:$AA$23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21.380991298781339</c:v>
                      </c:pt>
                      <c:pt idx="1">
                        <c:v>39.500569084725555</c:v>
                      </c:pt>
                      <c:pt idx="2">
                        <c:v>27.709127725185276</c:v>
                      </c:pt>
                      <c:pt idx="3">
                        <c:v>4.0538388198231949</c:v>
                      </c:pt>
                      <c:pt idx="4">
                        <c:v>37.050339241645716</c:v>
                      </c:pt>
                      <c:pt idx="5">
                        <c:v>21.314028853877996</c:v>
                      </c:pt>
                      <c:pt idx="6">
                        <c:v>12.883892935863596</c:v>
                      </c:pt>
                      <c:pt idx="7">
                        <c:v>32.046851718006693</c:v>
                      </c:pt>
                      <c:pt idx="8">
                        <c:v>30.686242278600446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IUCP!$B$24</c15:sqref>
                        </c15:formulaRef>
                      </c:ext>
                    </c:extLst>
                    <c:strCache>
                      <c:ptCount val="1"/>
                      <c:pt idx="0">
                        <c:v>Pastaza</c:v>
                      </c:pt>
                    </c:strCache>
                  </c:strRef>
                </c:tx>
                <c:spPr>
                  <a:ln w="28575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IUCP!$S$24:$AA$24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31.421477930947031</c:v>
                      </c:pt>
                      <c:pt idx="1">
                        <c:v>12.5592737147003</c:v>
                      </c:pt>
                      <c:pt idx="2">
                        <c:v>16.521477135976887</c:v>
                      </c:pt>
                      <c:pt idx="3">
                        <c:v>12.927717264884041</c:v>
                      </c:pt>
                      <c:pt idx="4">
                        <c:v>23.431763489055637</c:v>
                      </c:pt>
                      <c:pt idx="5">
                        <c:v>19.114904959549861</c:v>
                      </c:pt>
                      <c:pt idx="6">
                        <c:v>13.904730123147628</c:v>
                      </c:pt>
                      <c:pt idx="7">
                        <c:v>28.93205170244957</c:v>
                      </c:pt>
                      <c:pt idx="8">
                        <c:v>3.1246995556532475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IUCP!$B$25</c15:sqref>
                        </c15:formulaRef>
                      </c:ext>
                    </c:extLst>
                    <c:strCache>
                      <c:ptCount val="1"/>
                      <c:pt idx="0">
                        <c:v>Pichincha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IUCP!$S$25:$AA$25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85.941699169929464</c:v>
                      </c:pt>
                      <c:pt idx="1">
                        <c:v>82.850277757627765</c:v>
                      </c:pt>
                      <c:pt idx="2">
                        <c:v>92.072879714133421</c:v>
                      </c:pt>
                      <c:pt idx="3">
                        <c:v>90.557910981326046</c:v>
                      </c:pt>
                      <c:pt idx="4">
                        <c:v>99.670043714858693</c:v>
                      </c:pt>
                      <c:pt idx="5">
                        <c:v>88.836758715125171</c:v>
                      </c:pt>
                      <c:pt idx="6">
                        <c:v>94.539086822624924</c:v>
                      </c:pt>
                      <c:pt idx="7">
                        <c:v>74.993088653351151</c:v>
                      </c:pt>
                      <c:pt idx="8">
                        <c:v>66.089451383949296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IUCP!$B$26</c15:sqref>
                        </c15:formulaRef>
                      </c:ext>
                    </c:extLst>
                    <c:strCache>
                      <c:ptCount val="1"/>
                      <c:pt idx="0">
                        <c:v>Santa Elena</c:v>
                      </c:pt>
                    </c:strCache>
                  </c:strRef>
                </c:tx>
                <c:spPr>
                  <a:ln w="28575" cap="rnd">
                    <a:solidFill>
                      <a:srgbClr val="7030A0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IUCP!$S$26:$AA$26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19.352203091753182</c:v>
                      </c:pt>
                      <c:pt idx="1">
                        <c:v>30.708371092443951</c:v>
                      </c:pt>
                      <c:pt idx="2">
                        <c:v>33.864635466651819</c:v>
                      </c:pt>
                      <c:pt idx="3">
                        <c:v>5.6352784334878194</c:v>
                      </c:pt>
                      <c:pt idx="4">
                        <c:v>38.46996748413045</c:v>
                      </c:pt>
                      <c:pt idx="5">
                        <c:v>18.805749854189436</c:v>
                      </c:pt>
                      <c:pt idx="6">
                        <c:v>17.398137981756175</c:v>
                      </c:pt>
                      <c:pt idx="7">
                        <c:v>25.875065895377325</c:v>
                      </c:pt>
                      <c:pt idx="8">
                        <c:v>67.610680020254648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IUCP!$B$27</c15:sqref>
                        </c15:formulaRef>
                      </c:ext>
                    </c:extLst>
                    <c:strCache>
                      <c:ptCount val="1"/>
                      <c:pt idx="0">
                        <c:v>Santo Domingo de los Tsáchilas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IUCP!$S$27:$AA$27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45.690741608652068</c:v>
                      </c:pt>
                      <c:pt idx="1">
                        <c:v>53.923168008140941</c:v>
                      </c:pt>
                      <c:pt idx="2">
                        <c:v>33.151273335510488</c:v>
                      </c:pt>
                      <c:pt idx="3">
                        <c:v>4.7482274202019914</c:v>
                      </c:pt>
                      <c:pt idx="4">
                        <c:v>55.091718597170043</c:v>
                      </c:pt>
                      <c:pt idx="5">
                        <c:v>33.680023663830212</c:v>
                      </c:pt>
                      <c:pt idx="6">
                        <c:v>33.123987185021541</c:v>
                      </c:pt>
                      <c:pt idx="7">
                        <c:v>30.398184637961002</c:v>
                      </c:pt>
                      <c:pt idx="8">
                        <c:v>68.732258213890276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IUCP!$B$28</c15:sqref>
                        </c15:formulaRef>
                      </c:ext>
                    </c:extLst>
                    <c:strCache>
                      <c:ptCount val="1"/>
                      <c:pt idx="0">
                        <c:v>Sucumbíos</c:v>
                      </c:pt>
                    </c:strCache>
                  </c:strRef>
                </c:tx>
                <c:spPr>
                  <a:ln w="2222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IUCP!$S$28:$AA$28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23.84233619757671</c:v>
                      </c:pt>
                      <c:pt idx="1">
                        <c:v>33.865054797454214</c:v>
                      </c:pt>
                      <c:pt idx="2">
                        <c:v>32.965404382374388</c:v>
                      </c:pt>
                      <c:pt idx="3">
                        <c:v>1.7743412288835279</c:v>
                      </c:pt>
                      <c:pt idx="4">
                        <c:v>29.283911189842847</c:v>
                      </c:pt>
                      <c:pt idx="5">
                        <c:v>15.538985281316627</c:v>
                      </c:pt>
                      <c:pt idx="6">
                        <c:v>16.171295786216543</c:v>
                      </c:pt>
                      <c:pt idx="7">
                        <c:v>27.67968574479071</c:v>
                      </c:pt>
                      <c:pt idx="8">
                        <c:v>35.148322835410099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IUCP!$B$29</c15:sqref>
                        </c15:formulaRef>
                      </c:ext>
                    </c:extLst>
                    <c:strCache>
                      <c:ptCount val="1"/>
                      <c:pt idx="0">
                        <c:v>Tungurahua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IUCP!$S$6:$AA$6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IUCP!$S$29:$AA$29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64.907315298638082</c:v>
                      </c:pt>
                      <c:pt idx="1">
                        <c:v>53.647842600072927</c:v>
                      </c:pt>
                      <c:pt idx="2">
                        <c:v>29.906221722086912</c:v>
                      </c:pt>
                      <c:pt idx="3">
                        <c:v>16.831449647276933</c:v>
                      </c:pt>
                      <c:pt idx="4">
                        <c:v>75.943991585226428</c:v>
                      </c:pt>
                      <c:pt idx="5">
                        <c:v>37.847781301777694</c:v>
                      </c:pt>
                      <c:pt idx="6">
                        <c:v>27.906181599161176</c:v>
                      </c:pt>
                      <c:pt idx="7">
                        <c:v>37.188843053893322</c:v>
                      </c:pt>
                      <c:pt idx="8">
                        <c:v>59.05179201765624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10077465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s-EC"/>
          </a:p>
        </c:txPr>
        <c:crossAx val="100776192"/>
        <c:crosses val="autoZero"/>
        <c:auto val="1"/>
        <c:lblAlgn val="ctr"/>
        <c:lblOffset val="100"/>
      </c:catAx>
      <c:valAx>
        <c:axId val="10077619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pPr>
            <a:endParaRPr lang="es-EC"/>
          </a:p>
        </c:txPr>
        <c:crossAx val="100774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946358686293682"/>
          <c:y val="0.88914062614186162"/>
          <c:w val="0.72287769005351366"/>
          <c:h val="5.5183116645303093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300" b="0" i="0" u="none" strike="noStrike" kern="1200" baseline="0">
              <a:solidFill>
                <a:schemeClr val="tx1"/>
              </a:solidFill>
              <a:latin typeface="Franklin Gothic Book" panose="020B0503020102020204" pitchFamily="34" charset="0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300">
          <a:solidFill>
            <a:schemeClr val="tx1"/>
          </a:solidFill>
          <a:latin typeface="Franklin Gothic Book" panose="020B0503020102020204" pitchFamily="34" charset="0"/>
        </a:defRPr>
      </a:pPr>
      <a:endParaRPr lang="es-EC"/>
    </a:p>
  </c:txPr>
  <c:externalData r:id="rId2"/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lineChart>
        <c:grouping val="standard"/>
        <c:ser>
          <c:idx val="2"/>
          <c:order val="1"/>
          <c:tx>
            <c:strRef>
              <c:f>Hoja1!$D$2</c:f>
              <c:strCache>
                <c:ptCount val="1"/>
                <c:pt idx="0">
                  <c:v>Volumen de crédito (millones de USD)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Hoja1!$B$3:$B$13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Hoja1!$D$3:$D$13</c:f>
              <c:numCache>
                <c:formatCode>_(* #,##0.00_);_(* \(#,##0.00\);_(* "-"??_);_(@_)</c:formatCode>
                <c:ptCount val="11"/>
                <c:pt idx="0">
                  <c:v>11549459629.650009</c:v>
                </c:pt>
                <c:pt idx="1">
                  <c:v>14328358182.809998</c:v>
                </c:pt>
                <c:pt idx="2">
                  <c:v>14010981713.230022</c:v>
                </c:pt>
                <c:pt idx="3">
                  <c:v>15839259789.889999</c:v>
                </c:pt>
                <c:pt idx="4">
                  <c:v>20975730588.649998</c:v>
                </c:pt>
                <c:pt idx="5">
                  <c:v>24920838608.320007</c:v>
                </c:pt>
                <c:pt idx="6">
                  <c:v>25809164957.340004</c:v>
                </c:pt>
                <c:pt idx="7">
                  <c:v>25982206418.41</c:v>
                </c:pt>
                <c:pt idx="8">
                  <c:v>21551479179.490005</c:v>
                </c:pt>
                <c:pt idx="9">
                  <c:v>21809231556.510002</c:v>
                </c:pt>
                <c:pt idx="10">
                  <c:v>23790891748.219994</c:v>
                </c:pt>
              </c:numCache>
            </c:numRef>
          </c:val>
        </c:ser>
        <c:dLbls/>
        <c:marker val="1"/>
        <c:axId val="108778624"/>
        <c:axId val="108780160"/>
      </c:lineChart>
      <c:lineChart>
        <c:grouping val="standard"/>
        <c:ser>
          <c:idx val="1"/>
          <c:order val="0"/>
          <c:tx>
            <c:strRef>
              <c:f>Hoja1!$C$2</c:f>
              <c:strCache>
                <c:ptCount val="1"/>
                <c:pt idx="0">
                  <c:v>Pobreza por Ingresos (tasa) - eje der.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Hoja1!$B$3:$B$13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Hoja1!$C$3:$C$13</c:f>
              <c:numCache>
                <c:formatCode>0.0</c:formatCode>
                <c:ptCount val="11"/>
                <c:pt idx="0">
                  <c:v>36.740069173355224</c:v>
                </c:pt>
                <c:pt idx="1">
                  <c:v>35.091006825069606</c:v>
                </c:pt>
                <c:pt idx="2">
                  <c:v>36.027823354746978</c:v>
                </c:pt>
                <c:pt idx="3">
                  <c:v>32.761587648741973</c:v>
                </c:pt>
                <c:pt idx="4">
                  <c:v>28.635565674070431</c:v>
                </c:pt>
                <c:pt idx="5">
                  <c:v>27.310120911670531</c:v>
                </c:pt>
                <c:pt idx="6">
                  <c:v>25.552543173602572</c:v>
                </c:pt>
                <c:pt idx="7">
                  <c:v>22.489453905141826</c:v>
                </c:pt>
                <c:pt idx="8">
                  <c:v>23.277247125938842</c:v>
                </c:pt>
                <c:pt idx="9">
                  <c:v>22.91959604796773</c:v>
                </c:pt>
                <c:pt idx="10">
                  <c:v>21.463012757204989</c:v>
                </c:pt>
              </c:numCache>
            </c:numRef>
          </c:val>
        </c:ser>
        <c:dLbls/>
        <c:marker val="1"/>
        <c:axId val="108935424"/>
        <c:axId val="108933888"/>
      </c:lineChart>
      <c:catAx>
        <c:axId val="10877862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08780160"/>
        <c:crosses val="autoZero"/>
        <c:auto val="1"/>
        <c:lblAlgn val="ctr"/>
        <c:lblOffset val="100"/>
      </c:catAx>
      <c:valAx>
        <c:axId val="10878016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0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08778624"/>
        <c:crosses val="autoZero"/>
        <c:crossBetween val="between"/>
        <c:dispUnits>
          <c:builtInUnit val="millions"/>
        </c:dispUnits>
      </c:valAx>
      <c:valAx>
        <c:axId val="108933888"/>
        <c:scaling>
          <c:orientation val="minMax"/>
        </c:scaling>
        <c:axPos val="r"/>
        <c:numFmt formatCode="0" sourceLinked="0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08935424"/>
        <c:crosses val="max"/>
        <c:crossBetween val="between"/>
      </c:valAx>
      <c:catAx>
        <c:axId val="108935424"/>
        <c:scaling>
          <c:orientation val="minMax"/>
        </c:scaling>
        <c:delete val="1"/>
        <c:axPos val="b"/>
        <c:numFmt formatCode="General" sourceLinked="1"/>
        <c:tickLblPos val="nextTo"/>
        <c:crossAx val="108933888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clustered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s-ES"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Base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Ventas!$C$1:$M$1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2017*</c:v>
                </c:pt>
              </c:strCache>
            </c:strRef>
          </c:cat>
          <c:val>
            <c:numRef>
              <c:f>Ventas!$C$2:$M$2</c:f>
              <c:numCache>
                <c:formatCode>#,###,,</c:formatCode>
                <c:ptCount val="11"/>
                <c:pt idx="0">
                  <c:v>16708505344.119349</c:v>
                </c:pt>
                <c:pt idx="1">
                  <c:v>23916217469.556614</c:v>
                </c:pt>
                <c:pt idx="2">
                  <c:v>28342613357.58725</c:v>
                </c:pt>
                <c:pt idx="3">
                  <c:v>32505451875.333027</c:v>
                </c:pt>
                <c:pt idx="4">
                  <c:v>37200710587.025154</c:v>
                </c:pt>
                <c:pt idx="5">
                  <c:v>41092429579.001236</c:v>
                </c:pt>
                <c:pt idx="6">
                  <c:v>44759187303.615623</c:v>
                </c:pt>
                <c:pt idx="7">
                  <c:v>47827987229.241508</c:v>
                </c:pt>
                <c:pt idx="8">
                  <c:v>47016924212.228455</c:v>
                </c:pt>
                <c:pt idx="9">
                  <c:v>43408250160.305466</c:v>
                </c:pt>
                <c:pt idx="10">
                  <c:v>44701249717.799995</c:v>
                </c:pt>
              </c:numCache>
            </c:numRef>
          </c:val>
        </c:ser>
        <c:dLbls/>
        <c:gapWidth val="50"/>
        <c:axId val="176594944"/>
        <c:axId val="176596480"/>
      </c:barChart>
      <c:catAx>
        <c:axId val="17659494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76596480"/>
        <c:crosses val="autoZero"/>
        <c:auto val="1"/>
        <c:lblAlgn val="ctr"/>
        <c:lblOffset val="100"/>
      </c:catAx>
      <c:valAx>
        <c:axId val="176596480"/>
        <c:scaling>
          <c:orientation val="minMax"/>
        </c:scaling>
        <c:delete val="1"/>
        <c:axPos val="l"/>
        <c:numFmt formatCode="#,###,," sourceLinked="1"/>
        <c:majorTickMark val="none"/>
        <c:tickLblPos val="nextTo"/>
        <c:crossAx val="17659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1.5277777777777781E-2"/>
          <c:y val="4.4749551463425664E-2"/>
          <c:w val="0.96944444444444544"/>
          <c:h val="0.7457998045370362"/>
        </c:manualLayout>
      </c:layout>
      <c:barChart>
        <c:barDir val="col"/>
        <c:grouping val="clustered"/>
        <c:ser>
          <c:idx val="0"/>
          <c:order val="0"/>
          <c:tx>
            <c:strRef>
              <c:f>'cartera de crédito'!$B$7</c:f>
              <c:strCache>
                <c:ptCount val="1"/>
                <c:pt idx="0">
                  <c:v>Cartera por vencer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Pt>
            <c:idx val="11"/>
            <c:spPr>
              <a:pattFill prst="dkDnDiag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5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B623-4EAF-8FC8-2D57A11D8DF4}"/>
              </c:ext>
            </c:extLst>
          </c:dPt>
          <c:dPt>
            <c:idx val="12"/>
            <c:spPr>
              <a:pattFill prst="dkDnDiag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5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623-4EAF-8FC8-2D57A11D8DF4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'cartera de crédito'!$A$8:$A$20</c:f>
              <c:strCache>
                <c:ptCount val="13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Jun 2018</c:v>
                </c:pt>
                <c:pt idx="12">
                  <c:v>06 Jul 2018</c:v>
                </c:pt>
              </c:strCache>
            </c:strRef>
          </c:cat>
          <c:val>
            <c:numRef>
              <c:f>'cartera de crédito'!$B$8:$B$20</c:f>
              <c:numCache>
                <c:formatCode>_ * #,##0_ ;_ * \-#,##0_ ;_ * "-"??_ ;_ @_ </c:formatCode>
                <c:ptCount val="13"/>
                <c:pt idx="0">
                  <c:v>9794.77</c:v>
                </c:pt>
                <c:pt idx="1">
                  <c:v>12546.27</c:v>
                </c:pt>
                <c:pt idx="2">
                  <c:v>12645.230000000009</c:v>
                </c:pt>
                <c:pt idx="3">
                  <c:v>15748.310000000001</c:v>
                </c:pt>
                <c:pt idx="4">
                  <c:v>19184.379999999979</c:v>
                </c:pt>
                <c:pt idx="5">
                  <c:v>21739.869999999992</c:v>
                </c:pt>
                <c:pt idx="6">
                  <c:v>24068.980000000021</c:v>
                </c:pt>
                <c:pt idx="7">
                  <c:v>26812.37</c:v>
                </c:pt>
                <c:pt idx="8">
                  <c:v>25675.69</c:v>
                </c:pt>
                <c:pt idx="9">
                  <c:v>27166.880000000001</c:v>
                </c:pt>
                <c:pt idx="10">
                  <c:v>32249.91999999998</c:v>
                </c:pt>
                <c:pt idx="11">
                  <c:v>34614.93</c:v>
                </c:pt>
                <c:pt idx="12">
                  <c:v>34232.25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2F1-411F-A272-29B7DCADD3D1}"/>
            </c:ext>
          </c:extLst>
        </c:ser>
        <c:ser>
          <c:idx val="1"/>
          <c:order val="1"/>
          <c:tx>
            <c:strRef>
              <c:f>'cartera de crédito'!$C$7</c:f>
              <c:strCache>
                <c:ptCount val="1"/>
                <c:pt idx="0">
                  <c:v>Cartera vencida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Pt>
            <c:idx val="11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accent2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B623-4EAF-8FC8-2D57A11D8DF4}"/>
              </c:ext>
            </c:extLst>
          </c:dPt>
          <c:dPt>
            <c:idx val="12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accent2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623-4EAF-8FC8-2D57A11D8DF4}"/>
              </c:ext>
            </c:extLst>
          </c:dPt>
          <c:dLbls>
            <c:dLbl>
              <c:idx val="11"/>
              <c:layout>
                <c:manualLayout>
                  <c:x val="6.9444444444443582E-3"/>
                  <c:y val="1.3291832116834081E-2"/>
                </c:manualLayout>
              </c:layout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B623-4EAF-8FC8-2D57A11D8DF4}"/>
                </c:ex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6.9444444444442558E-3"/>
                  <c:y val="-4.4306107056114822E-3"/>
                </c:manualLayout>
              </c:layout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B623-4EAF-8FC8-2D57A11D8DF4}"/>
                </c:ext>
                <c:ext xmlns:c15="http://schemas.microsoft.com/office/drawing/2012/chart" uri="{CE6537A1-D6FC-4f65-9D91-7224C49458BB}"/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'cartera de crédito'!$A$8:$A$20</c:f>
              <c:strCache>
                <c:ptCount val="13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Jun 2018</c:v>
                </c:pt>
                <c:pt idx="12">
                  <c:v>06 Jul 2018</c:v>
                </c:pt>
              </c:strCache>
            </c:strRef>
          </c:cat>
          <c:val>
            <c:numRef>
              <c:f>'cartera de crédito'!$C$8:$C$20</c:f>
              <c:numCache>
                <c:formatCode>_ * #,##0_ ;_ * \-#,##0_ ;_ * "-"??_ ;_ @_ </c:formatCode>
                <c:ptCount val="13"/>
                <c:pt idx="0">
                  <c:v>989.99</c:v>
                </c:pt>
                <c:pt idx="1">
                  <c:v>1039.52</c:v>
                </c:pt>
                <c:pt idx="2">
                  <c:v>1126.96</c:v>
                </c:pt>
                <c:pt idx="3">
                  <c:v>1174.5800000000002</c:v>
                </c:pt>
                <c:pt idx="4">
                  <c:v>692.05</c:v>
                </c:pt>
                <c:pt idx="5">
                  <c:v>933.04</c:v>
                </c:pt>
                <c:pt idx="6">
                  <c:v>1005.26</c:v>
                </c:pt>
                <c:pt idx="7">
                  <c:v>1114.1599999999999</c:v>
                </c:pt>
                <c:pt idx="8">
                  <c:v>1344.29</c:v>
                </c:pt>
                <c:pt idx="9">
                  <c:v>1315.7999999999997</c:v>
                </c:pt>
                <c:pt idx="10">
                  <c:v>1251.8100000000002</c:v>
                </c:pt>
                <c:pt idx="11">
                  <c:v>1336.55</c:v>
                </c:pt>
                <c:pt idx="12">
                  <c:v>1605.12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2F1-411F-A272-29B7DCADD3D1}"/>
            </c:ext>
          </c:extLst>
        </c:ser>
        <c:dLbls/>
        <c:gapWidth val="50"/>
        <c:axId val="179697536"/>
        <c:axId val="179699072"/>
      </c:barChart>
      <c:catAx>
        <c:axId val="17969753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179699072"/>
        <c:crosses val="autoZero"/>
        <c:auto val="1"/>
        <c:lblAlgn val="ctr"/>
        <c:lblOffset val="100"/>
      </c:catAx>
      <c:valAx>
        <c:axId val="179699072"/>
        <c:scaling>
          <c:orientation val="minMax"/>
        </c:scaling>
        <c:delete val="1"/>
        <c:axPos val="l"/>
        <c:numFmt formatCode="_ * #,##0_ ;_ * \-#,##0_ ;_ * &quot;-&quot;??_ ;_ @_ " sourceLinked="1"/>
        <c:majorTickMark val="none"/>
        <c:tickLblPos val="nextTo"/>
        <c:crossAx val="17969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107688101487485"/>
          <c:y val="0.90305684229328465"/>
          <c:w val="0.37784623797025496"/>
          <c:h val="9.3237628446748544E-2"/>
        </c:manualLayout>
      </c:layout>
      <c:spPr>
        <a:noFill/>
        <a:ln>
          <a:noFill/>
        </a:ln>
        <a:effectLst/>
      </c:spPr>
      <c:txPr>
        <a:bodyPr rot="0" vert="horz"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noFill/>
    <a:ln>
      <a:solidFill>
        <a:schemeClr val="bg1">
          <a:lumMod val="95000"/>
        </a:schemeClr>
      </a:solidFill>
    </a:ln>
    <a:effectLst/>
  </c:spPr>
  <c:txPr>
    <a:bodyPr/>
    <a:lstStyle/>
    <a:p>
      <a:pPr>
        <a:defRPr sz="1500">
          <a:solidFill>
            <a:schemeClr val="tx1"/>
          </a:solidFill>
        </a:defRPr>
      </a:pPr>
      <a:endParaRPr lang="es-EC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Hoja1!$B$2</c:f>
              <c:strCache>
                <c:ptCount val="1"/>
                <c:pt idx="0">
                  <c:v>Volumen de crédito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Hoja1!$A$3:$A$15</c:f>
              <c:strCache>
                <c:ptCount val="13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 Ene-May</c:v>
                </c:pt>
              </c:strCache>
            </c:strRef>
          </c:cat>
          <c:val>
            <c:numRef>
              <c:f>Hoja1!$B$3:$B$15</c:f>
              <c:numCache>
                <c:formatCode>_ * #,##0_ ;_ * \-#,##0_ ;_ * "-"??_ ;_ @_ </c:formatCode>
                <c:ptCount val="13"/>
                <c:pt idx="0">
                  <c:v>10929.43580499999</c:v>
                </c:pt>
                <c:pt idx="1">
                  <c:v>11549.459630999987</c:v>
                </c:pt>
                <c:pt idx="2">
                  <c:v>14328.358182999988</c:v>
                </c:pt>
                <c:pt idx="3">
                  <c:v>14010.981713000001</c:v>
                </c:pt>
                <c:pt idx="4">
                  <c:v>15839.25979</c:v>
                </c:pt>
                <c:pt idx="5">
                  <c:v>20975.730588999992</c:v>
                </c:pt>
                <c:pt idx="6">
                  <c:v>24920.83860799998</c:v>
                </c:pt>
                <c:pt idx="7">
                  <c:v>25809.164957999983</c:v>
                </c:pt>
                <c:pt idx="8">
                  <c:v>25982.206418999998</c:v>
                </c:pt>
                <c:pt idx="9">
                  <c:v>22676.607110000001</c:v>
                </c:pt>
                <c:pt idx="10">
                  <c:v>22611.126759999996</c:v>
                </c:pt>
                <c:pt idx="11">
                  <c:v>23791.887464800009</c:v>
                </c:pt>
                <c:pt idx="12">
                  <c:v>10755.15465574</c:v>
                </c:pt>
              </c:numCache>
            </c:numRef>
          </c:val>
        </c:ser>
        <c:dLbls/>
        <c:gapWidth val="50"/>
        <c:axId val="220953984"/>
        <c:axId val="222312320"/>
      </c:barChart>
      <c:lineChart>
        <c:grouping val="standard"/>
        <c:ser>
          <c:idx val="1"/>
          <c:order val="1"/>
          <c:tx>
            <c:strRef>
              <c:f>Hoja1!$C$2</c:f>
              <c:strCache>
                <c:ptCount val="1"/>
                <c:pt idx="0">
                  <c:v>Volumen de crédito como % del PIB</c:v>
                </c:pt>
              </c:strCache>
            </c:strRef>
          </c:tx>
          <c:spPr>
            <a:ln w="28575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solidFill>
                <a:schemeClr val="lt1"/>
              </a:solidFill>
              <a:ln w="127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b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Hoja1!$A$3:$A$15</c:f>
              <c:strCache>
                <c:ptCount val="13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 Ene-May</c:v>
                </c:pt>
              </c:strCache>
            </c:strRef>
          </c:cat>
          <c:val>
            <c:numRef>
              <c:f>Hoja1!$C$3:$C$15</c:f>
              <c:numCache>
                <c:formatCode>0.0%</c:formatCode>
                <c:ptCount val="13"/>
                <c:pt idx="1">
                  <c:v>0.22642546510113559</c:v>
                </c:pt>
                <c:pt idx="2">
                  <c:v>0.23199072032791343</c:v>
                </c:pt>
                <c:pt idx="3">
                  <c:v>0.22410511967382563</c:v>
                </c:pt>
                <c:pt idx="4">
                  <c:v>0.22772160471815195</c:v>
                </c:pt>
                <c:pt idx="5">
                  <c:v>0.26458896642018132</c:v>
                </c:pt>
                <c:pt idx="6">
                  <c:v>0.2834343799155789</c:v>
                </c:pt>
                <c:pt idx="7">
                  <c:v>0.27130513479502749</c:v>
                </c:pt>
                <c:pt idx="8">
                  <c:v>0.25541279395007416</c:v>
                </c:pt>
                <c:pt idx="9">
                  <c:v>0.22838674684912341</c:v>
                </c:pt>
                <c:pt idx="10">
                  <c:v>0.22928928123897091</c:v>
                </c:pt>
                <c:pt idx="11">
                  <c:v>0.23086229390855517</c:v>
                </c:pt>
                <c:pt idx="12">
                  <c:v>0.10339411934649653</c:v>
                </c:pt>
              </c:numCache>
            </c:numRef>
          </c:val>
        </c:ser>
        <c:dLbls/>
        <c:marker val="1"/>
        <c:axId val="222855936"/>
        <c:axId val="222831744"/>
      </c:lineChart>
      <c:catAx>
        <c:axId val="22095398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22312320"/>
        <c:crosses val="autoZero"/>
        <c:auto val="1"/>
        <c:lblAlgn val="ctr"/>
        <c:lblOffset val="100"/>
      </c:catAx>
      <c:valAx>
        <c:axId val="222312320"/>
        <c:scaling>
          <c:orientation val="minMax"/>
        </c:scaling>
        <c:axPos val="l"/>
        <c:numFmt formatCode="_ * #,##0_ ;_ * \-#,##0_ ;_ * &quot;-&quot;??_ ;_ @_ 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20953984"/>
        <c:crosses val="autoZero"/>
        <c:crossBetween val="between"/>
      </c:valAx>
      <c:valAx>
        <c:axId val="222831744"/>
        <c:scaling>
          <c:orientation val="minMax"/>
          <c:max val="0.60000000000000064"/>
        </c:scaling>
        <c:axPos val="r"/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22855936"/>
        <c:crosses val="max"/>
        <c:crossBetween val="between"/>
      </c:valAx>
      <c:catAx>
        <c:axId val="222855936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222831744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lineChart>
        <c:grouping val="standard"/>
        <c:ser>
          <c:idx val="0"/>
          <c:order val="0"/>
          <c:tx>
            <c:strRef>
              <c:f>VCmesmic!$C$2</c:f>
              <c:strCache>
                <c:ptCount val="1"/>
                <c:pt idx="0">
                  <c:v>Nacional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7"/>
              <c:layout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layout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39"/>
              <c:layout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48"/>
              <c:layout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70"/>
              <c:layout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73"/>
              <c:layout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76"/>
              <c:layout/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VCmesmic!$A$87:$A$163</c:f>
              <c:numCache>
                <c:formatCode>General</c:formatCode>
                <c:ptCount val="77"/>
                <c:pt idx="0">
                  <c:v>2012</c:v>
                </c:pt>
                <c:pt idx="12">
                  <c:v>2013</c:v>
                </c:pt>
                <c:pt idx="24">
                  <c:v>2014</c:v>
                </c:pt>
                <c:pt idx="36">
                  <c:v>2015</c:v>
                </c:pt>
                <c:pt idx="48">
                  <c:v>2016</c:v>
                </c:pt>
                <c:pt idx="60">
                  <c:v>2017</c:v>
                </c:pt>
                <c:pt idx="72">
                  <c:v>2018</c:v>
                </c:pt>
              </c:numCache>
            </c:numRef>
          </c:cat>
          <c:val>
            <c:numRef>
              <c:f>VCmesmic!$C$87:$C$163</c:f>
              <c:numCache>
                <c:formatCode>#,###,,</c:formatCode>
                <c:ptCount val="77"/>
                <c:pt idx="0">
                  <c:v>208086797.25</c:v>
                </c:pt>
                <c:pt idx="1">
                  <c:v>214743061.36000001</c:v>
                </c:pt>
                <c:pt idx="2">
                  <c:v>257501910.76999998</c:v>
                </c:pt>
                <c:pt idx="3">
                  <c:v>228642010.17999998</c:v>
                </c:pt>
                <c:pt idx="4">
                  <c:v>245144200.15999997</c:v>
                </c:pt>
                <c:pt idx="5">
                  <c:v>238571641.53</c:v>
                </c:pt>
                <c:pt idx="6">
                  <c:v>245906555.56000003</c:v>
                </c:pt>
                <c:pt idx="7">
                  <c:v>687249595.65999997</c:v>
                </c:pt>
                <c:pt idx="8">
                  <c:v>533335397.18999994</c:v>
                </c:pt>
                <c:pt idx="9">
                  <c:v>575458598.12</c:v>
                </c:pt>
                <c:pt idx="10">
                  <c:v>560080555.37999988</c:v>
                </c:pt>
                <c:pt idx="11">
                  <c:v>490837555.91999918</c:v>
                </c:pt>
                <c:pt idx="12">
                  <c:v>433454659.3599999</c:v>
                </c:pt>
                <c:pt idx="13">
                  <c:v>377307593.4799993</c:v>
                </c:pt>
                <c:pt idx="14">
                  <c:v>432101692.98999923</c:v>
                </c:pt>
                <c:pt idx="15">
                  <c:v>502626320.89000005</c:v>
                </c:pt>
                <c:pt idx="16">
                  <c:v>480585291.68000001</c:v>
                </c:pt>
                <c:pt idx="17">
                  <c:v>433893398.36000007</c:v>
                </c:pt>
                <c:pt idx="18">
                  <c:v>455744788.95999974</c:v>
                </c:pt>
                <c:pt idx="19">
                  <c:v>480225473.58000004</c:v>
                </c:pt>
                <c:pt idx="20">
                  <c:v>468950917.9199993</c:v>
                </c:pt>
                <c:pt idx="21">
                  <c:v>459085558.05000025</c:v>
                </c:pt>
                <c:pt idx="22">
                  <c:v>443958378.47999924</c:v>
                </c:pt>
                <c:pt idx="23">
                  <c:v>394781668.49999905</c:v>
                </c:pt>
                <c:pt idx="24">
                  <c:v>387830144.94999999</c:v>
                </c:pt>
                <c:pt idx="25">
                  <c:v>395492369.42000014</c:v>
                </c:pt>
                <c:pt idx="26">
                  <c:v>416734454</c:v>
                </c:pt>
                <c:pt idx="27">
                  <c:v>610323923.01999998</c:v>
                </c:pt>
                <c:pt idx="28">
                  <c:v>581041515.79000044</c:v>
                </c:pt>
                <c:pt idx="29">
                  <c:v>553783755.92999899</c:v>
                </c:pt>
                <c:pt idx="30">
                  <c:v>637764845.98000002</c:v>
                </c:pt>
                <c:pt idx="31">
                  <c:v>589482894.26999998</c:v>
                </c:pt>
                <c:pt idx="32">
                  <c:v>653060232.5</c:v>
                </c:pt>
                <c:pt idx="33">
                  <c:v>698726005.15999997</c:v>
                </c:pt>
                <c:pt idx="34">
                  <c:v>618055502.32999897</c:v>
                </c:pt>
                <c:pt idx="35">
                  <c:v>595812054.63000011</c:v>
                </c:pt>
                <c:pt idx="36">
                  <c:v>529157533.05000001</c:v>
                </c:pt>
                <c:pt idx="37">
                  <c:v>550043559.8900001</c:v>
                </c:pt>
                <c:pt idx="38">
                  <c:v>695751665.8900001</c:v>
                </c:pt>
                <c:pt idx="39">
                  <c:v>714511108.99000013</c:v>
                </c:pt>
                <c:pt idx="40">
                  <c:v>505260524.27999979</c:v>
                </c:pt>
                <c:pt idx="41">
                  <c:v>513337200.27999979</c:v>
                </c:pt>
                <c:pt idx="42">
                  <c:v>516387152.8499999</c:v>
                </c:pt>
                <c:pt idx="43">
                  <c:v>314824836.53999949</c:v>
                </c:pt>
                <c:pt idx="44">
                  <c:v>385750285.04000002</c:v>
                </c:pt>
                <c:pt idx="45">
                  <c:v>300007634.92999923</c:v>
                </c:pt>
                <c:pt idx="46">
                  <c:v>290797155.10999995</c:v>
                </c:pt>
                <c:pt idx="47">
                  <c:v>337189041.27999979</c:v>
                </c:pt>
                <c:pt idx="48">
                  <c:v>258949625.67999995</c:v>
                </c:pt>
                <c:pt idx="49">
                  <c:v>302947398.01999974</c:v>
                </c:pt>
                <c:pt idx="50">
                  <c:v>327867598.28000003</c:v>
                </c:pt>
                <c:pt idx="51">
                  <c:v>359584442.85000008</c:v>
                </c:pt>
                <c:pt idx="52">
                  <c:v>291796946.50999999</c:v>
                </c:pt>
                <c:pt idx="53">
                  <c:v>353390720.01000005</c:v>
                </c:pt>
                <c:pt idx="54">
                  <c:v>343471487.19000006</c:v>
                </c:pt>
                <c:pt idx="55">
                  <c:v>358997032.16000021</c:v>
                </c:pt>
                <c:pt idx="56">
                  <c:v>372602873.50999999</c:v>
                </c:pt>
                <c:pt idx="57">
                  <c:v>369873641.65999997</c:v>
                </c:pt>
                <c:pt idx="58">
                  <c:v>377139001.04000002</c:v>
                </c:pt>
                <c:pt idx="59">
                  <c:v>390759558.13999999</c:v>
                </c:pt>
                <c:pt idx="60">
                  <c:v>322457458.65999997</c:v>
                </c:pt>
                <c:pt idx="61">
                  <c:v>315942382.68000001</c:v>
                </c:pt>
                <c:pt idx="62">
                  <c:v>395200861.48999918</c:v>
                </c:pt>
                <c:pt idx="63">
                  <c:v>348450789.14999998</c:v>
                </c:pt>
                <c:pt idx="64">
                  <c:v>372063546.28000015</c:v>
                </c:pt>
                <c:pt idx="65">
                  <c:v>385009818.63</c:v>
                </c:pt>
                <c:pt idx="66">
                  <c:v>376783888.48999935</c:v>
                </c:pt>
                <c:pt idx="67">
                  <c:v>407196163.73999923</c:v>
                </c:pt>
                <c:pt idx="68">
                  <c:v>417135672.41000003</c:v>
                </c:pt>
                <c:pt idx="69">
                  <c:v>427020024.71999979</c:v>
                </c:pt>
                <c:pt idx="70">
                  <c:v>424652554.76999974</c:v>
                </c:pt>
                <c:pt idx="71">
                  <c:v>418376707.25</c:v>
                </c:pt>
                <c:pt idx="72">
                  <c:v>407580500.96999979</c:v>
                </c:pt>
                <c:pt idx="73">
                  <c:v>331003838.89999974</c:v>
                </c:pt>
                <c:pt idx="74">
                  <c:v>427561079.74999994</c:v>
                </c:pt>
                <c:pt idx="75">
                  <c:v>413216141.25999999</c:v>
                </c:pt>
                <c:pt idx="76">
                  <c:v>460854641.13</c:v>
                </c:pt>
              </c:numCache>
            </c:numRef>
          </c:val>
        </c:ser>
        <c:dLbls/>
        <c:marker val="1"/>
        <c:axId val="223049984"/>
        <c:axId val="225411072"/>
      </c:lineChart>
      <c:catAx>
        <c:axId val="22304998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25411072"/>
        <c:crosses val="autoZero"/>
        <c:auto val="1"/>
        <c:lblAlgn val="ctr"/>
        <c:lblOffset val="100"/>
      </c:catAx>
      <c:valAx>
        <c:axId val="22541107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#,,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23049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D1223-50F7-4E49-85C1-3BFFD86C89C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ES"/>
        </a:p>
      </dgm:t>
    </dgm:pt>
    <dgm:pt modelId="{E1EA0691-457B-4096-862A-04BC81684299}">
      <dgm:prSet phldrT="[Texto]"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</a:rPr>
            <a:t>Bajos niveles de Investigación, Desarrollo e Innovación I + D + I</a:t>
          </a:r>
          <a:endParaRPr lang="es-ES" sz="2800" dirty="0">
            <a:solidFill>
              <a:schemeClr val="accent2">
                <a:lumMod val="75000"/>
              </a:schemeClr>
            </a:solidFill>
          </a:endParaRPr>
        </a:p>
      </dgm:t>
    </dgm:pt>
    <dgm:pt modelId="{2EC9FC24-5138-4650-9793-E0BDBF9AA1B6}" type="parTrans" cxnId="{16D6871F-FF87-431C-9FDE-3FF739C84068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14229565-BB29-4A0E-ABC1-71997299EFD8}" type="sibTrans" cxnId="{16D6871F-FF87-431C-9FDE-3FF739C84068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02D9C205-09F3-41BC-BAB7-029F00EE2C17}">
      <dgm:prSet custT="1"/>
      <dgm:spPr/>
      <dgm:t>
        <a:bodyPr/>
        <a:lstStyle/>
        <a:p>
          <a:r>
            <a:rPr lang="es-EC" sz="2700" dirty="0" smtClean="0">
              <a:solidFill>
                <a:schemeClr val="tx1"/>
              </a:solidFill>
            </a:rPr>
            <a:t>Baja Inversión, rezago en modernización y </a:t>
          </a:r>
          <a:r>
            <a:rPr lang="es-EC" sz="2700" b="1" u="sng" dirty="0" smtClean="0">
              <a:solidFill>
                <a:schemeClr val="tx1"/>
              </a:solidFill>
            </a:rPr>
            <a:t>limitado acceso a financiamiento adecuado  </a:t>
          </a:r>
        </a:p>
      </dgm:t>
    </dgm:pt>
    <dgm:pt modelId="{FE9360CC-6938-4061-ACD8-8BF83655A82D}" type="parTrans" cxnId="{C2EF4755-0D6D-4182-BE5F-395AB372FA86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87E28D8F-DCA6-4AC0-8A81-7E05F458C274}" type="sibTrans" cxnId="{C2EF4755-0D6D-4182-BE5F-395AB372FA86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E8A95962-FA07-407D-BE35-C82966FDDAB5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</a:rPr>
            <a:t>Débil articulación público privada y academia - Emprendimiento</a:t>
          </a:r>
        </a:p>
      </dgm:t>
    </dgm:pt>
    <dgm:pt modelId="{8A2BB720-E60F-495C-8CAB-332E496332F1}" type="parTrans" cxnId="{C6391C4E-96E1-421E-8D7D-FD992D33E9A7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682782DA-5750-46AA-8077-5CFA95F92E23}" type="sibTrans" cxnId="{C6391C4E-96E1-421E-8D7D-FD992D33E9A7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6B2B915D-388B-43B6-8234-7AD855A9EA83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</a:rPr>
            <a:t>Limitado acceso a mercados</a:t>
          </a:r>
        </a:p>
      </dgm:t>
    </dgm:pt>
    <dgm:pt modelId="{619C20C8-D186-4D92-A5D4-AD0AC5825F21}" type="parTrans" cxnId="{1A094941-397F-4303-9721-45DC5EA02682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D5A79A49-FD57-4924-8392-B79F80CA08B0}" type="sibTrans" cxnId="{1A094941-397F-4303-9721-45DC5EA02682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7E2FBC4C-1D16-4792-8895-87E6BA2F7A42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</a:rPr>
            <a:t>Baja  productividad y competitividad de la industria  </a:t>
          </a:r>
          <a:endParaRPr lang="es-ES" sz="2800" dirty="0">
            <a:solidFill>
              <a:schemeClr val="tx1"/>
            </a:solidFill>
          </a:endParaRPr>
        </a:p>
      </dgm:t>
    </dgm:pt>
    <dgm:pt modelId="{55C5B4BC-07C6-4191-931E-D4203C2E9554}" type="parTrans" cxnId="{E8D58CA4-23B6-43EE-AA7F-AC0391CB4A34}">
      <dgm:prSet/>
      <dgm:spPr/>
      <dgm:t>
        <a:bodyPr/>
        <a:lstStyle/>
        <a:p>
          <a:endParaRPr lang="es-EC"/>
        </a:p>
      </dgm:t>
    </dgm:pt>
    <dgm:pt modelId="{48E395A4-FB7D-434B-B607-72C6B566C17B}" type="sibTrans" cxnId="{E8D58CA4-23B6-43EE-AA7F-AC0391CB4A34}">
      <dgm:prSet/>
      <dgm:spPr/>
      <dgm:t>
        <a:bodyPr/>
        <a:lstStyle/>
        <a:p>
          <a:endParaRPr lang="es-EC"/>
        </a:p>
      </dgm:t>
    </dgm:pt>
    <dgm:pt modelId="{A0211714-A2DF-424C-9658-A2FBC1094AE2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</a:rPr>
            <a:t>Débil encadenamiento productivo, </a:t>
          </a:r>
          <a:r>
            <a:rPr lang="es-EC" sz="2800" dirty="0" err="1" smtClean="0">
              <a:solidFill>
                <a:schemeClr val="tx1"/>
              </a:solidFill>
            </a:rPr>
            <a:t>asociatividad</a:t>
          </a:r>
          <a:r>
            <a:rPr lang="es-EC" sz="2800" dirty="0" smtClean="0">
              <a:solidFill>
                <a:schemeClr val="tx1"/>
              </a:solidFill>
            </a:rPr>
            <a:t> e inclusión</a:t>
          </a:r>
          <a:endParaRPr lang="es-EC" sz="2800" dirty="0">
            <a:solidFill>
              <a:schemeClr val="tx1"/>
            </a:solidFill>
          </a:endParaRPr>
        </a:p>
      </dgm:t>
    </dgm:pt>
    <dgm:pt modelId="{512E1AA7-3488-48B9-8F43-2AF6B76DA66C}" type="parTrans" cxnId="{4D81D373-5FB4-4B7C-BE61-E2A0C4E82F76}">
      <dgm:prSet/>
      <dgm:spPr/>
      <dgm:t>
        <a:bodyPr/>
        <a:lstStyle/>
        <a:p>
          <a:endParaRPr lang="es-ES"/>
        </a:p>
      </dgm:t>
    </dgm:pt>
    <dgm:pt modelId="{4E32F85A-61FB-4574-AD10-478E8B83B903}" type="sibTrans" cxnId="{4D81D373-5FB4-4B7C-BE61-E2A0C4E82F76}">
      <dgm:prSet/>
      <dgm:spPr/>
      <dgm:t>
        <a:bodyPr/>
        <a:lstStyle/>
        <a:p>
          <a:endParaRPr lang="es-ES"/>
        </a:p>
      </dgm:t>
    </dgm:pt>
    <dgm:pt modelId="{00368837-729E-46BB-A7EA-964FCB3C8AAA}" type="pres">
      <dgm:prSet presAssocID="{7DDD1223-50F7-4E49-85C1-3BFFD86C89C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C"/>
        </a:p>
      </dgm:t>
    </dgm:pt>
    <dgm:pt modelId="{02013778-8927-48E1-BAB2-EBFE86905A17}" type="pres">
      <dgm:prSet presAssocID="{7DDD1223-50F7-4E49-85C1-3BFFD86C89C1}" presName="Name1" presStyleCnt="0"/>
      <dgm:spPr/>
    </dgm:pt>
    <dgm:pt modelId="{E926E289-758F-4D7C-AD71-6C936163A533}" type="pres">
      <dgm:prSet presAssocID="{7DDD1223-50F7-4E49-85C1-3BFFD86C89C1}" presName="cycle" presStyleCnt="0"/>
      <dgm:spPr/>
    </dgm:pt>
    <dgm:pt modelId="{3E233AEF-6CAD-4C6B-9ABC-6BB6F8D4EA40}" type="pres">
      <dgm:prSet presAssocID="{7DDD1223-50F7-4E49-85C1-3BFFD86C89C1}" presName="srcNode" presStyleLbl="node1" presStyleIdx="0" presStyleCnt="6"/>
      <dgm:spPr/>
    </dgm:pt>
    <dgm:pt modelId="{072DEE34-01EF-48DD-9BB1-6C57F9E58D3D}" type="pres">
      <dgm:prSet presAssocID="{7DDD1223-50F7-4E49-85C1-3BFFD86C89C1}" presName="conn" presStyleLbl="parChTrans1D2" presStyleIdx="0" presStyleCnt="1"/>
      <dgm:spPr/>
      <dgm:t>
        <a:bodyPr/>
        <a:lstStyle/>
        <a:p>
          <a:endParaRPr lang="es-EC"/>
        </a:p>
      </dgm:t>
    </dgm:pt>
    <dgm:pt modelId="{F648B98A-43EE-4B32-A503-16EA3446F731}" type="pres">
      <dgm:prSet presAssocID="{7DDD1223-50F7-4E49-85C1-3BFFD86C89C1}" presName="extraNode" presStyleLbl="node1" presStyleIdx="0" presStyleCnt="6"/>
      <dgm:spPr/>
    </dgm:pt>
    <dgm:pt modelId="{C01FFC64-B5D7-41B7-A400-313E8602D5B0}" type="pres">
      <dgm:prSet presAssocID="{7DDD1223-50F7-4E49-85C1-3BFFD86C89C1}" presName="dstNode" presStyleLbl="node1" presStyleIdx="0" presStyleCnt="6"/>
      <dgm:spPr/>
    </dgm:pt>
    <dgm:pt modelId="{48AFFA65-42E2-4F9D-AB96-844C0826CE65}" type="pres">
      <dgm:prSet presAssocID="{E1EA0691-457B-4096-862A-04BC81684299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84211E-48AC-402B-9085-0898042A2614}" type="pres">
      <dgm:prSet presAssocID="{E1EA0691-457B-4096-862A-04BC81684299}" presName="accent_1" presStyleCnt="0"/>
      <dgm:spPr/>
    </dgm:pt>
    <dgm:pt modelId="{C8F50D67-664C-4A70-A3D4-5622C498FEA2}" type="pres">
      <dgm:prSet presAssocID="{E1EA0691-457B-4096-862A-04BC81684299}" presName="accentRepeatNode" presStyleLbl="solidFgAcc1" presStyleIdx="0" presStyleCnt="6"/>
      <dgm:spPr/>
    </dgm:pt>
    <dgm:pt modelId="{DFEDB104-FEA6-4292-8B32-9409DF872074}" type="pres">
      <dgm:prSet presAssocID="{7E2FBC4C-1D16-4792-8895-87E6BA2F7A42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8B54A0-D997-4E42-A7BD-E004F2BABF11}" type="pres">
      <dgm:prSet presAssocID="{7E2FBC4C-1D16-4792-8895-87E6BA2F7A42}" presName="accent_2" presStyleCnt="0"/>
      <dgm:spPr/>
    </dgm:pt>
    <dgm:pt modelId="{27900F89-A85A-4557-99AF-F3FCA7A834A5}" type="pres">
      <dgm:prSet presAssocID="{7E2FBC4C-1D16-4792-8895-87E6BA2F7A42}" presName="accentRepeatNode" presStyleLbl="solidFgAcc1" presStyleIdx="1" presStyleCnt="6"/>
      <dgm:spPr/>
    </dgm:pt>
    <dgm:pt modelId="{3CD6B533-0FE4-4964-95AB-73BC2A9E55A5}" type="pres">
      <dgm:prSet presAssocID="{A0211714-A2DF-424C-9658-A2FBC1094AE2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E05F5B1-73F4-486C-8C1F-F329AC29BBD2}" type="pres">
      <dgm:prSet presAssocID="{A0211714-A2DF-424C-9658-A2FBC1094AE2}" presName="accent_3" presStyleCnt="0"/>
      <dgm:spPr/>
    </dgm:pt>
    <dgm:pt modelId="{09A9C350-05BE-4322-B403-D637BD9B062A}" type="pres">
      <dgm:prSet presAssocID="{A0211714-A2DF-424C-9658-A2FBC1094AE2}" presName="accentRepeatNode" presStyleLbl="solidFgAcc1" presStyleIdx="2" presStyleCnt="6"/>
      <dgm:spPr/>
    </dgm:pt>
    <dgm:pt modelId="{A8EEFAE5-231A-47B8-BD11-4972C51E22FC}" type="pres">
      <dgm:prSet presAssocID="{02D9C205-09F3-41BC-BAB7-029F00EE2C17}" presName="text_4" presStyleLbl="node1" presStyleIdx="3" presStyleCnt="6" custScaleY="12268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3CD7279-A2AE-4D44-BE1A-BA3FB2C52A11}" type="pres">
      <dgm:prSet presAssocID="{02D9C205-09F3-41BC-BAB7-029F00EE2C17}" presName="accent_4" presStyleCnt="0"/>
      <dgm:spPr/>
    </dgm:pt>
    <dgm:pt modelId="{F4B07576-42A6-4EE4-BAB0-006C030183B3}" type="pres">
      <dgm:prSet presAssocID="{02D9C205-09F3-41BC-BAB7-029F00EE2C17}" presName="accentRepeatNode" presStyleLbl="solidFgAcc1" presStyleIdx="3" presStyleCnt="6"/>
      <dgm:spPr/>
    </dgm:pt>
    <dgm:pt modelId="{99425420-DE6E-406C-97F3-145F61C8BC75}" type="pres">
      <dgm:prSet presAssocID="{E8A95962-FA07-407D-BE35-C82966FDDAB5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E2B109C-C8C7-42E1-B164-50A1269B769D}" type="pres">
      <dgm:prSet presAssocID="{E8A95962-FA07-407D-BE35-C82966FDDAB5}" presName="accent_5" presStyleCnt="0"/>
      <dgm:spPr/>
    </dgm:pt>
    <dgm:pt modelId="{61A30ACA-AB9F-4E0C-A582-82B4041D292C}" type="pres">
      <dgm:prSet presAssocID="{E8A95962-FA07-407D-BE35-C82966FDDAB5}" presName="accentRepeatNode" presStyleLbl="solidFgAcc1" presStyleIdx="4" presStyleCnt="6"/>
      <dgm:spPr/>
    </dgm:pt>
    <dgm:pt modelId="{A930DA45-F74C-4771-9CCC-93E0EED13D05}" type="pres">
      <dgm:prSet presAssocID="{6B2B915D-388B-43B6-8234-7AD855A9EA83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C58240-193E-47A5-AE20-5BD466AFEA69}" type="pres">
      <dgm:prSet presAssocID="{6B2B915D-388B-43B6-8234-7AD855A9EA83}" presName="accent_6" presStyleCnt="0"/>
      <dgm:spPr/>
    </dgm:pt>
    <dgm:pt modelId="{E7E6E98C-795D-41BC-80C1-220D67D15DE6}" type="pres">
      <dgm:prSet presAssocID="{6B2B915D-388B-43B6-8234-7AD855A9EA83}" presName="accentRepeatNode" presStyleLbl="solidFgAcc1" presStyleIdx="5" presStyleCnt="6"/>
      <dgm:spPr/>
    </dgm:pt>
  </dgm:ptLst>
  <dgm:cxnLst>
    <dgm:cxn modelId="{C2EF4755-0D6D-4182-BE5F-395AB372FA86}" srcId="{7DDD1223-50F7-4E49-85C1-3BFFD86C89C1}" destId="{02D9C205-09F3-41BC-BAB7-029F00EE2C17}" srcOrd="3" destOrd="0" parTransId="{FE9360CC-6938-4061-ACD8-8BF83655A82D}" sibTransId="{87E28D8F-DCA6-4AC0-8A81-7E05F458C274}"/>
    <dgm:cxn modelId="{C6391C4E-96E1-421E-8D7D-FD992D33E9A7}" srcId="{7DDD1223-50F7-4E49-85C1-3BFFD86C89C1}" destId="{E8A95962-FA07-407D-BE35-C82966FDDAB5}" srcOrd="4" destOrd="0" parTransId="{8A2BB720-E60F-495C-8CAB-332E496332F1}" sibTransId="{682782DA-5750-46AA-8077-5CFA95F92E23}"/>
    <dgm:cxn modelId="{9221B0C4-8FE6-43A7-AEBA-C323F0821E3B}" type="presOf" srcId="{7DDD1223-50F7-4E49-85C1-3BFFD86C89C1}" destId="{00368837-729E-46BB-A7EA-964FCB3C8AAA}" srcOrd="0" destOrd="0" presId="urn:microsoft.com/office/officeart/2008/layout/VerticalCurvedList"/>
    <dgm:cxn modelId="{E8D58CA4-23B6-43EE-AA7F-AC0391CB4A34}" srcId="{7DDD1223-50F7-4E49-85C1-3BFFD86C89C1}" destId="{7E2FBC4C-1D16-4792-8895-87E6BA2F7A42}" srcOrd="1" destOrd="0" parTransId="{55C5B4BC-07C6-4191-931E-D4203C2E9554}" sibTransId="{48E395A4-FB7D-434B-B607-72C6B566C17B}"/>
    <dgm:cxn modelId="{5F997E0A-424B-4313-B636-5852DB167462}" type="presOf" srcId="{A0211714-A2DF-424C-9658-A2FBC1094AE2}" destId="{3CD6B533-0FE4-4964-95AB-73BC2A9E55A5}" srcOrd="0" destOrd="0" presId="urn:microsoft.com/office/officeart/2008/layout/VerticalCurvedList"/>
    <dgm:cxn modelId="{16D6871F-FF87-431C-9FDE-3FF739C84068}" srcId="{7DDD1223-50F7-4E49-85C1-3BFFD86C89C1}" destId="{E1EA0691-457B-4096-862A-04BC81684299}" srcOrd="0" destOrd="0" parTransId="{2EC9FC24-5138-4650-9793-E0BDBF9AA1B6}" sibTransId="{14229565-BB29-4A0E-ABC1-71997299EFD8}"/>
    <dgm:cxn modelId="{69557C73-2B5F-427A-80A7-73951E8FDDE5}" type="presOf" srcId="{14229565-BB29-4A0E-ABC1-71997299EFD8}" destId="{072DEE34-01EF-48DD-9BB1-6C57F9E58D3D}" srcOrd="0" destOrd="0" presId="urn:microsoft.com/office/officeart/2008/layout/VerticalCurvedList"/>
    <dgm:cxn modelId="{067AA629-13D2-446D-96D2-A00DD5CF09C4}" type="presOf" srcId="{02D9C205-09F3-41BC-BAB7-029F00EE2C17}" destId="{A8EEFAE5-231A-47B8-BD11-4972C51E22FC}" srcOrd="0" destOrd="0" presId="urn:microsoft.com/office/officeart/2008/layout/VerticalCurvedList"/>
    <dgm:cxn modelId="{D81D2FA2-AE76-4359-8953-C877A3C66A98}" type="presOf" srcId="{E8A95962-FA07-407D-BE35-C82966FDDAB5}" destId="{99425420-DE6E-406C-97F3-145F61C8BC75}" srcOrd="0" destOrd="0" presId="urn:microsoft.com/office/officeart/2008/layout/VerticalCurvedList"/>
    <dgm:cxn modelId="{1A094941-397F-4303-9721-45DC5EA02682}" srcId="{7DDD1223-50F7-4E49-85C1-3BFFD86C89C1}" destId="{6B2B915D-388B-43B6-8234-7AD855A9EA83}" srcOrd="5" destOrd="0" parTransId="{619C20C8-D186-4D92-A5D4-AD0AC5825F21}" sibTransId="{D5A79A49-FD57-4924-8392-B79F80CA08B0}"/>
    <dgm:cxn modelId="{76F5A4AD-E450-4716-985F-F0C19DAFF229}" type="presOf" srcId="{6B2B915D-388B-43B6-8234-7AD855A9EA83}" destId="{A930DA45-F74C-4771-9CCC-93E0EED13D05}" srcOrd="0" destOrd="0" presId="urn:microsoft.com/office/officeart/2008/layout/VerticalCurvedList"/>
    <dgm:cxn modelId="{887935C1-5502-4BD0-8D6D-A2D2B4A6D3E8}" type="presOf" srcId="{E1EA0691-457B-4096-862A-04BC81684299}" destId="{48AFFA65-42E2-4F9D-AB96-844C0826CE65}" srcOrd="0" destOrd="0" presId="urn:microsoft.com/office/officeart/2008/layout/VerticalCurvedList"/>
    <dgm:cxn modelId="{C17E274A-E5FC-49F6-BE0E-5A18AD28506C}" type="presOf" srcId="{7E2FBC4C-1D16-4792-8895-87E6BA2F7A42}" destId="{DFEDB104-FEA6-4292-8B32-9409DF872074}" srcOrd="0" destOrd="0" presId="urn:microsoft.com/office/officeart/2008/layout/VerticalCurvedList"/>
    <dgm:cxn modelId="{4D81D373-5FB4-4B7C-BE61-E2A0C4E82F76}" srcId="{7DDD1223-50F7-4E49-85C1-3BFFD86C89C1}" destId="{A0211714-A2DF-424C-9658-A2FBC1094AE2}" srcOrd="2" destOrd="0" parTransId="{512E1AA7-3488-48B9-8F43-2AF6B76DA66C}" sibTransId="{4E32F85A-61FB-4574-AD10-478E8B83B903}"/>
    <dgm:cxn modelId="{12F5D349-DF7A-4C38-8AD5-919FFD35186E}" type="presParOf" srcId="{00368837-729E-46BB-A7EA-964FCB3C8AAA}" destId="{02013778-8927-48E1-BAB2-EBFE86905A17}" srcOrd="0" destOrd="0" presId="urn:microsoft.com/office/officeart/2008/layout/VerticalCurvedList"/>
    <dgm:cxn modelId="{45BE148D-8CEC-4F34-BC0F-3DCC5383B980}" type="presParOf" srcId="{02013778-8927-48E1-BAB2-EBFE86905A17}" destId="{E926E289-758F-4D7C-AD71-6C936163A533}" srcOrd="0" destOrd="0" presId="urn:microsoft.com/office/officeart/2008/layout/VerticalCurvedList"/>
    <dgm:cxn modelId="{99717A63-04AA-4134-B2D0-8E03D09013DD}" type="presParOf" srcId="{E926E289-758F-4D7C-AD71-6C936163A533}" destId="{3E233AEF-6CAD-4C6B-9ABC-6BB6F8D4EA40}" srcOrd="0" destOrd="0" presId="urn:microsoft.com/office/officeart/2008/layout/VerticalCurvedList"/>
    <dgm:cxn modelId="{357354E8-7F9C-4C40-9EA1-F4E07FA14915}" type="presParOf" srcId="{E926E289-758F-4D7C-AD71-6C936163A533}" destId="{072DEE34-01EF-48DD-9BB1-6C57F9E58D3D}" srcOrd="1" destOrd="0" presId="urn:microsoft.com/office/officeart/2008/layout/VerticalCurvedList"/>
    <dgm:cxn modelId="{B29CEC8F-95B3-43EC-BD43-AC491153E99A}" type="presParOf" srcId="{E926E289-758F-4D7C-AD71-6C936163A533}" destId="{F648B98A-43EE-4B32-A503-16EA3446F731}" srcOrd="2" destOrd="0" presId="urn:microsoft.com/office/officeart/2008/layout/VerticalCurvedList"/>
    <dgm:cxn modelId="{2C5AEB10-0DE5-41F2-9E1E-73105C40663E}" type="presParOf" srcId="{E926E289-758F-4D7C-AD71-6C936163A533}" destId="{C01FFC64-B5D7-41B7-A400-313E8602D5B0}" srcOrd="3" destOrd="0" presId="urn:microsoft.com/office/officeart/2008/layout/VerticalCurvedList"/>
    <dgm:cxn modelId="{296469ED-B367-42A4-8543-C969EEDD3790}" type="presParOf" srcId="{02013778-8927-48E1-BAB2-EBFE86905A17}" destId="{48AFFA65-42E2-4F9D-AB96-844C0826CE65}" srcOrd="1" destOrd="0" presId="urn:microsoft.com/office/officeart/2008/layout/VerticalCurvedList"/>
    <dgm:cxn modelId="{74E4164D-2B4C-4C38-BE4A-7B08A6437A46}" type="presParOf" srcId="{02013778-8927-48E1-BAB2-EBFE86905A17}" destId="{1184211E-48AC-402B-9085-0898042A2614}" srcOrd="2" destOrd="0" presId="urn:microsoft.com/office/officeart/2008/layout/VerticalCurvedList"/>
    <dgm:cxn modelId="{88FE0052-5114-4A92-A730-25EFD050B2F4}" type="presParOf" srcId="{1184211E-48AC-402B-9085-0898042A2614}" destId="{C8F50D67-664C-4A70-A3D4-5622C498FEA2}" srcOrd="0" destOrd="0" presId="urn:microsoft.com/office/officeart/2008/layout/VerticalCurvedList"/>
    <dgm:cxn modelId="{AA6C0232-7400-4DFF-83D4-A860D6B6AA89}" type="presParOf" srcId="{02013778-8927-48E1-BAB2-EBFE86905A17}" destId="{DFEDB104-FEA6-4292-8B32-9409DF872074}" srcOrd="3" destOrd="0" presId="urn:microsoft.com/office/officeart/2008/layout/VerticalCurvedList"/>
    <dgm:cxn modelId="{60CA60EA-BF11-4A1B-9558-34D1C20A4064}" type="presParOf" srcId="{02013778-8927-48E1-BAB2-EBFE86905A17}" destId="{1B8B54A0-D997-4E42-A7BD-E004F2BABF11}" srcOrd="4" destOrd="0" presId="urn:microsoft.com/office/officeart/2008/layout/VerticalCurvedList"/>
    <dgm:cxn modelId="{C2832E17-9F60-4F95-9B8C-259C6E66C99A}" type="presParOf" srcId="{1B8B54A0-D997-4E42-A7BD-E004F2BABF11}" destId="{27900F89-A85A-4557-99AF-F3FCA7A834A5}" srcOrd="0" destOrd="0" presId="urn:microsoft.com/office/officeart/2008/layout/VerticalCurvedList"/>
    <dgm:cxn modelId="{457810DA-5F23-40B1-A8DE-D41B5CD44072}" type="presParOf" srcId="{02013778-8927-48E1-BAB2-EBFE86905A17}" destId="{3CD6B533-0FE4-4964-95AB-73BC2A9E55A5}" srcOrd="5" destOrd="0" presId="urn:microsoft.com/office/officeart/2008/layout/VerticalCurvedList"/>
    <dgm:cxn modelId="{C96FA6FD-A4C5-49EC-9FB4-7D172EF5D142}" type="presParOf" srcId="{02013778-8927-48E1-BAB2-EBFE86905A17}" destId="{EE05F5B1-73F4-486C-8C1F-F329AC29BBD2}" srcOrd="6" destOrd="0" presId="urn:microsoft.com/office/officeart/2008/layout/VerticalCurvedList"/>
    <dgm:cxn modelId="{2E6A14E4-E658-4DAB-B762-B3AA5E8F1A98}" type="presParOf" srcId="{EE05F5B1-73F4-486C-8C1F-F329AC29BBD2}" destId="{09A9C350-05BE-4322-B403-D637BD9B062A}" srcOrd="0" destOrd="0" presId="urn:microsoft.com/office/officeart/2008/layout/VerticalCurvedList"/>
    <dgm:cxn modelId="{492BFD2A-4C26-4E5A-B68A-65F8BC5C0B52}" type="presParOf" srcId="{02013778-8927-48E1-BAB2-EBFE86905A17}" destId="{A8EEFAE5-231A-47B8-BD11-4972C51E22FC}" srcOrd="7" destOrd="0" presId="urn:microsoft.com/office/officeart/2008/layout/VerticalCurvedList"/>
    <dgm:cxn modelId="{16233619-22AF-4873-BF63-98F514E2A4EB}" type="presParOf" srcId="{02013778-8927-48E1-BAB2-EBFE86905A17}" destId="{53CD7279-A2AE-4D44-BE1A-BA3FB2C52A11}" srcOrd="8" destOrd="0" presId="urn:microsoft.com/office/officeart/2008/layout/VerticalCurvedList"/>
    <dgm:cxn modelId="{4ACC8E76-D19F-4EAC-A700-E6E9BF511585}" type="presParOf" srcId="{53CD7279-A2AE-4D44-BE1A-BA3FB2C52A11}" destId="{F4B07576-42A6-4EE4-BAB0-006C030183B3}" srcOrd="0" destOrd="0" presId="urn:microsoft.com/office/officeart/2008/layout/VerticalCurvedList"/>
    <dgm:cxn modelId="{4F06B423-CC92-492A-AA01-0E0BC1CF13A7}" type="presParOf" srcId="{02013778-8927-48E1-BAB2-EBFE86905A17}" destId="{99425420-DE6E-406C-97F3-145F61C8BC75}" srcOrd="9" destOrd="0" presId="urn:microsoft.com/office/officeart/2008/layout/VerticalCurvedList"/>
    <dgm:cxn modelId="{83DBB7D4-D08B-4C12-B98C-01D7199F7B37}" type="presParOf" srcId="{02013778-8927-48E1-BAB2-EBFE86905A17}" destId="{BE2B109C-C8C7-42E1-B164-50A1269B769D}" srcOrd="10" destOrd="0" presId="urn:microsoft.com/office/officeart/2008/layout/VerticalCurvedList"/>
    <dgm:cxn modelId="{0846E246-6231-4E2A-8ECE-DE1EC0C8D083}" type="presParOf" srcId="{BE2B109C-C8C7-42E1-B164-50A1269B769D}" destId="{61A30ACA-AB9F-4E0C-A582-82B4041D292C}" srcOrd="0" destOrd="0" presId="urn:microsoft.com/office/officeart/2008/layout/VerticalCurvedList"/>
    <dgm:cxn modelId="{993B31CC-F400-444B-A28A-7BC27064A47F}" type="presParOf" srcId="{02013778-8927-48E1-BAB2-EBFE86905A17}" destId="{A930DA45-F74C-4771-9CCC-93E0EED13D05}" srcOrd="11" destOrd="0" presId="urn:microsoft.com/office/officeart/2008/layout/VerticalCurvedList"/>
    <dgm:cxn modelId="{91B806AA-518E-49DD-9BDA-BA5086DBD73B}" type="presParOf" srcId="{02013778-8927-48E1-BAB2-EBFE86905A17}" destId="{D4C58240-193E-47A5-AE20-5BD466AFEA69}" srcOrd="12" destOrd="0" presId="urn:microsoft.com/office/officeart/2008/layout/VerticalCurvedList"/>
    <dgm:cxn modelId="{82B78852-FE67-4471-9EE5-55DD17F43AC8}" type="presParOf" srcId="{D4C58240-193E-47A5-AE20-5BD466AFEA69}" destId="{E7E6E98C-795D-41BC-80C1-220D67D15D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411DE5-39F6-401C-AD38-F3E76CFA06B0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C"/>
        </a:p>
      </dgm:t>
    </dgm:pt>
    <dgm:pt modelId="{85C3335C-5439-410D-990A-CE4A556B8EE1}">
      <dgm:prSet phldrT="[Texto]" custT="1"/>
      <dgm:spPr/>
      <dgm:t>
        <a:bodyPr/>
        <a:lstStyle/>
        <a:p>
          <a:r>
            <a:rPr lang="es-ES_tradnl" sz="1500" b="1" dirty="0">
              <a:solidFill>
                <a:schemeClr val="tx1"/>
              </a:solidFill>
            </a:rPr>
            <a:t>Emprendimientos de jóvenes:</a:t>
          </a:r>
        </a:p>
        <a:p>
          <a:r>
            <a:rPr lang="es-ES_tradnl" sz="1400" b="0" dirty="0">
              <a:solidFill>
                <a:schemeClr val="tx1"/>
              </a:solidFill>
            </a:rPr>
            <a:t>*</a:t>
          </a:r>
          <a:r>
            <a:rPr lang="es-EC" sz="1400" b="0" dirty="0">
              <a:solidFill>
                <a:schemeClr val="tx1"/>
              </a:solidFill>
            </a:rPr>
            <a:t>11.084.747</a:t>
          </a:r>
          <a:r>
            <a:rPr lang="es-ES" sz="1400" b="0" i="0" u="none" dirty="0"/>
            <a:t> </a:t>
          </a:r>
          <a:r>
            <a:rPr lang="es-ES_tradnl" sz="1400" b="0" dirty="0">
              <a:solidFill>
                <a:schemeClr val="tx1"/>
              </a:solidFill>
            </a:rPr>
            <a:t>USD (11,64%) del monto</a:t>
          </a:r>
        </a:p>
        <a:p>
          <a:r>
            <a:rPr lang="es-ES_tradnl" sz="1400" b="0" dirty="0">
              <a:solidFill>
                <a:schemeClr val="tx1"/>
              </a:solidFill>
            </a:rPr>
            <a:t>*2.280 operaciones (14,28%) de las operaciones de crédito</a:t>
          </a:r>
          <a:endParaRPr lang="es-EC" sz="1400" b="0" dirty="0">
            <a:solidFill>
              <a:schemeClr val="tx1"/>
            </a:solidFill>
          </a:endParaRPr>
        </a:p>
      </dgm:t>
    </dgm:pt>
    <dgm:pt modelId="{7C9CDC88-1955-47E0-87D6-46E50DC5FF29}" type="parTrans" cxnId="{66337663-5D24-49F5-B3AF-7623C602E002}">
      <dgm:prSet/>
      <dgm:spPr/>
      <dgm:t>
        <a:bodyPr/>
        <a:lstStyle/>
        <a:p>
          <a:endParaRPr lang="es-EC" sz="2000"/>
        </a:p>
      </dgm:t>
    </dgm:pt>
    <dgm:pt modelId="{DC36C798-1B62-45FB-BBAC-B4ACD4CC2D50}" type="sibTrans" cxnId="{66337663-5D24-49F5-B3AF-7623C602E002}">
      <dgm:prSet/>
      <dgm:spPr/>
      <dgm:t>
        <a:bodyPr/>
        <a:lstStyle/>
        <a:p>
          <a:endParaRPr lang="es-EC" sz="2000"/>
        </a:p>
      </dgm:t>
    </dgm:pt>
    <dgm:pt modelId="{88A5E91E-D3D8-439C-AC24-23FE14B1D2DF}">
      <dgm:prSet phldrT="[Texto]" custT="1"/>
      <dgm:spPr/>
      <dgm:t>
        <a:bodyPr/>
        <a:lstStyle/>
        <a:p>
          <a:r>
            <a:rPr lang="es-EC" sz="1500" b="1" dirty="0">
              <a:solidFill>
                <a:schemeClr val="tx1"/>
              </a:solidFill>
            </a:rPr>
            <a:t>Sector rural:</a:t>
          </a:r>
        </a:p>
        <a:p>
          <a:r>
            <a:rPr lang="es-EC" sz="1500" b="0" dirty="0">
              <a:solidFill>
                <a:schemeClr val="tx1"/>
              </a:solidFill>
            </a:rPr>
            <a:t>* </a:t>
          </a:r>
          <a:r>
            <a:rPr lang="es-ES" sz="1500" b="0" i="0" u="none" dirty="0"/>
            <a:t>45.465.447 USD</a:t>
          </a:r>
        </a:p>
        <a:p>
          <a:r>
            <a:rPr lang="es-EC" sz="1500" b="0" dirty="0">
              <a:solidFill>
                <a:schemeClr val="tx1"/>
              </a:solidFill>
            </a:rPr>
            <a:t> (47,73%) del monto</a:t>
          </a:r>
        </a:p>
        <a:p>
          <a:r>
            <a:rPr lang="es-EC" sz="1500" b="0" dirty="0">
              <a:solidFill>
                <a:schemeClr val="tx1"/>
              </a:solidFill>
            </a:rPr>
            <a:t>*7.786 operaciones (48,78%)de las operaciones de crédito</a:t>
          </a:r>
          <a:endParaRPr lang="es-EC" sz="1500" b="0" dirty="0"/>
        </a:p>
      </dgm:t>
    </dgm:pt>
    <dgm:pt modelId="{882B031B-BE08-4662-9DC9-9EEE96B9E883}" type="parTrans" cxnId="{27787A23-CC26-4077-A09C-764F961BB37E}">
      <dgm:prSet/>
      <dgm:spPr/>
      <dgm:t>
        <a:bodyPr/>
        <a:lstStyle/>
        <a:p>
          <a:endParaRPr lang="es-EC" sz="2000"/>
        </a:p>
      </dgm:t>
    </dgm:pt>
    <dgm:pt modelId="{76BB0922-2674-4BB1-80F6-9FD0A4F3DD60}" type="sibTrans" cxnId="{27787A23-CC26-4077-A09C-764F961BB37E}">
      <dgm:prSet/>
      <dgm:spPr/>
      <dgm:t>
        <a:bodyPr/>
        <a:lstStyle/>
        <a:p>
          <a:endParaRPr lang="es-EC" sz="2000"/>
        </a:p>
      </dgm:t>
    </dgm:pt>
    <dgm:pt modelId="{9CF9B4C0-8A7B-4F43-884E-69E343F0F53F}">
      <dgm:prSet phldrT="[Texto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C" sz="1500" b="1" dirty="0"/>
            <a:t>Parroquias con nivel de pobreza mayor al 65%</a:t>
          </a: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s-EC" sz="1500" b="0" dirty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C" sz="1500" b="0" dirty="0"/>
            <a:t>*</a:t>
          </a:r>
          <a:r>
            <a:rPr lang="es-ES" sz="1500" b="0" i="0" u="none" dirty="0"/>
            <a:t>61.398.978 USD</a:t>
          </a:r>
          <a:r>
            <a:rPr lang="es-EC" sz="1500" b="0" dirty="0"/>
            <a:t> (64,45%) del monto</a:t>
          </a: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s-EC" sz="1500" b="0" dirty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C" sz="1500" b="0" dirty="0"/>
            <a:t>* 11.209 operaciones</a:t>
          </a: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C" sz="1500" b="0" dirty="0"/>
            <a:t>(70,22%) de las operaciones de crédito</a:t>
          </a:r>
        </a:p>
      </dgm:t>
    </dgm:pt>
    <dgm:pt modelId="{9A5014E4-30B0-411C-94DC-A16117BE87F4}" type="parTrans" cxnId="{8D56888E-EF72-4854-99A1-ED6AD102FCB7}">
      <dgm:prSet/>
      <dgm:spPr/>
      <dgm:t>
        <a:bodyPr/>
        <a:lstStyle/>
        <a:p>
          <a:endParaRPr lang="es-EC" sz="2000"/>
        </a:p>
      </dgm:t>
    </dgm:pt>
    <dgm:pt modelId="{8281873C-4726-4BA8-B41F-5B2F61E482AE}" type="sibTrans" cxnId="{8D56888E-EF72-4854-99A1-ED6AD102FCB7}">
      <dgm:prSet/>
      <dgm:spPr/>
      <dgm:t>
        <a:bodyPr/>
        <a:lstStyle/>
        <a:p>
          <a:endParaRPr lang="es-EC" sz="2000"/>
        </a:p>
      </dgm:t>
    </dgm:pt>
    <dgm:pt modelId="{C007F975-7914-4087-9A8C-17C359EAC31A}">
      <dgm:prSet custT="1"/>
      <dgm:spPr/>
      <dgm:t>
        <a:bodyPr/>
        <a:lstStyle/>
        <a:p>
          <a:r>
            <a:rPr lang="es-EC" sz="1500" b="1" dirty="0">
              <a:solidFill>
                <a:schemeClr val="tx1"/>
              </a:solidFill>
            </a:rPr>
            <a:t>Mujeres emprendedoras:</a:t>
          </a:r>
        </a:p>
        <a:p>
          <a:r>
            <a:rPr lang="es-EC" sz="1500" b="0" dirty="0">
              <a:solidFill>
                <a:schemeClr val="tx1"/>
              </a:solidFill>
            </a:rPr>
            <a:t>* 23.600.384 </a:t>
          </a:r>
          <a:r>
            <a:rPr lang="es-ES" sz="1500" b="0" i="0" u="none" dirty="0"/>
            <a:t>USD (24,77</a:t>
          </a:r>
          <a:r>
            <a:rPr lang="es-EC" sz="1500" b="0" dirty="0">
              <a:solidFill>
                <a:schemeClr val="tx1"/>
              </a:solidFill>
            </a:rPr>
            <a:t>%) del monto</a:t>
          </a:r>
        </a:p>
        <a:p>
          <a:r>
            <a:rPr lang="es-EC" sz="1500" b="0" dirty="0">
              <a:solidFill>
                <a:schemeClr val="tx1"/>
              </a:solidFill>
            </a:rPr>
            <a:t>* 4.414 operaciones (27,65%) de las operaciones de crédito </a:t>
          </a:r>
        </a:p>
      </dgm:t>
    </dgm:pt>
    <dgm:pt modelId="{9F9AA77F-F960-4379-9629-2A486D56F9C9}" type="parTrans" cxnId="{4FFF0FD0-EC79-4502-9597-B3DD68638705}">
      <dgm:prSet/>
      <dgm:spPr/>
      <dgm:t>
        <a:bodyPr/>
        <a:lstStyle/>
        <a:p>
          <a:endParaRPr lang="es-EC" sz="2000"/>
        </a:p>
      </dgm:t>
    </dgm:pt>
    <dgm:pt modelId="{59147F4F-DE57-4750-B773-F5986BDD5922}" type="sibTrans" cxnId="{4FFF0FD0-EC79-4502-9597-B3DD68638705}">
      <dgm:prSet/>
      <dgm:spPr/>
      <dgm:t>
        <a:bodyPr/>
        <a:lstStyle/>
        <a:p>
          <a:endParaRPr lang="es-EC" sz="2000"/>
        </a:p>
      </dgm:t>
    </dgm:pt>
    <dgm:pt modelId="{B1B5E2B0-BBB5-4103-B3AB-03010844463F}">
      <dgm:prSet custT="1"/>
      <dgm:spPr/>
      <dgm:t>
        <a:bodyPr/>
        <a:lstStyle/>
        <a:p>
          <a:r>
            <a:rPr lang="es-EC" sz="1500" b="1" dirty="0">
              <a:solidFill>
                <a:schemeClr val="tx1"/>
              </a:solidFill>
            </a:rPr>
            <a:t>Agricultura:</a:t>
          </a:r>
        </a:p>
        <a:p>
          <a:r>
            <a:rPr lang="es-EC" sz="1500" b="0" dirty="0">
              <a:solidFill>
                <a:schemeClr val="tx1"/>
              </a:solidFill>
            </a:rPr>
            <a:t>*</a:t>
          </a:r>
          <a:r>
            <a:rPr lang="es-ES" sz="1500" b="0" i="0" u="none" dirty="0"/>
            <a:t> 12.433.850 </a:t>
          </a:r>
          <a:r>
            <a:rPr lang="es-ES" sz="1300" b="0" i="0" u="none" dirty="0"/>
            <a:t>USD</a:t>
          </a:r>
        </a:p>
        <a:p>
          <a:r>
            <a:rPr lang="es-ES" sz="1500" b="0" i="0" u="none" dirty="0"/>
            <a:t>(13,05</a:t>
          </a:r>
          <a:r>
            <a:rPr lang="es-EC" sz="1500" b="0" dirty="0">
              <a:solidFill>
                <a:schemeClr val="tx1"/>
              </a:solidFill>
            </a:rPr>
            <a:t>%) del monto</a:t>
          </a:r>
        </a:p>
        <a:p>
          <a:r>
            <a:rPr lang="es-EC" sz="1500" b="0" dirty="0">
              <a:solidFill>
                <a:schemeClr val="tx1"/>
              </a:solidFill>
            </a:rPr>
            <a:t>* 3.397 operaciones</a:t>
          </a:r>
        </a:p>
        <a:p>
          <a:r>
            <a:rPr lang="es-EC" sz="1500" b="0" dirty="0">
              <a:solidFill>
                <a:schemeClr val="tx1"/>
              </a:solidFill>
            </a:rPr>
            <a:t>(21,28%) de las operaciones de crédito</a:t>
          </a:r>
          <a:endParaRPr lang="es-EC" sz="1500" b="1" dirty="0">
            <a:solidFill>
              <a:schemeClr val="tx1"/>
            </a:solidFill>
          </a:endParaRPr>
        </a:p>
        <a:p>
          <a:r>
            <a:rPr lang="es-EC" sz="1500" b="1" dirty="0">
              <a:solidFill>
                <a:schemeClr val="tx1"/>
              </a:solidFill>
            </a:rPr>
            <a:t>Comercio:</a:t>
          </a:r>
        </a:p>
        <a:p>
          <a:r>
            <a:rPr lang="es-EC" sz="1500" b="0" dirty="0">
              <a:solidFill>
                <a:schemeClr val="tx1"/>
              </a:solidFill>
            </a:rPr>
            <a:t>*11.592.401</a:t>
          </a:r>
          <a:r>
            <a:rPr lang="es-ES" sz="1500" b="0" i="0" u="none" dirty="0"/>
            <a:t> USD</a:t>
          </a:r>
        </a:p>
        <a:p>
          <a:r>
            <a:rPr lang="es-EC" sz="1500" b="0" dirty="0">
              <a:solidFill>
                <a:schemeClr val="tx1"/>
              </a:solidFill>
            </a:rPr>
            <a:t> (12,17%) del monto</a:t>
          </a:r>
        </a:p>
        <a:p>
          <a:r>
            <a:rPr lang="es-EC" sz="1500" b="0" dirty="0">
              <a:solidFill>
                <a:schemeClr val="tx1"/>
              </a:solidFill>
            </a:rPr>
            <a:t>*2.507 operaciones (15,71%) de las operaciones de crédito</a:t>
          </a:r>
        </a:p>
      </dgm:t>
    </dgm:pt>
    <dgm:pt modelId="{BA2A8AB3-4128-4F2B-87F3-4B64BA23903C}" type="parTrans" cxnId="{113231E5-7749-4C5F-818F-C3D57E58F1B6}">
      <dgm:prSet/>
      <dgm:spPr/>
      <dgm:t>
        <a:bodyPr/>
        <a:lstStyle/>
        <a:p>
          <a:endParaRPr lang="es-EC" sz="2000"/>
        </a:p>
      </dgm:t>
    </dgm:pt>
    <dgm:pt modelId="{6ED865EA-384F-4E57-8C01-FF1D8A7A61C2}" type="sibTrans" cxnId="{113231E5-7749-4C5F-818F-C3D57E58F1B6}">
      <dgm:prSet/>
      <dgm:spPr/>
      <dgm:t>
        <a:bodyPr/>
        <a:lstStyle/>
        <a:p>
          <a:endParaRPr lang="es-EC" sz="2000"/>
        </a:p>
      </dgm:t>
    </dgm:pt>
    <dgm:pt modelId="{6455FF2A-CE04-4A4C-9B1D-5C8774384506}" type="pres">
      <dgm:prSet presAssocID="{4D411DE5-39F6-401C-AD38-F3E76CFA06B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C"/>
        </a:p>
      </dgm:t>
    </dgm:pt>
    <dgm:pt modelId="{D91BC546-2CBC-4A3D-9F0C-0CA3B6258F95}" type="pres">
      <dgm:prSet presAssocID="{85C3335C-5439-410D-990A-CE4A556B8EE1}" presName="composite" presStyleCnt="0"/>
      <dgm:spPr/>
    </dgm:pt>
    <dgm:pt modelId="{9E84B8A2-4502-4F2C-9ABD-419214237D43}" type="pres">
      <dgm:prSet presAssocID="{85C3335C-5439-410D-990A-CE4A556B8EE1}" presName="LShape" presStyleLbl="alignNode1" presStyleIdx="0" presStyleCnt="9"/>
      <dgm:spPr/>
    </dgm:pt>
    <dgm:pt modelId="{EF9E8E80-4E5F-4F7C-A325-63932607735E}" type="pres">
      <dgm:prSet presAssocID="{85C3335C-5439-410D-990A-CE4A556B8EE1}" presName="ParentText" presStyleLbl="revTx" presStyleIdx="0" presStyleCnt="5" custScaleX="106363" custLinFactNeighborX="32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CB8C55D-A116-40A6-8E0E-8977074A682D}" type="pres">
      <dgm:prSet presAssocID="{85C3335C-5439-410D-990A-CE4A556B8EE1}" presName="Triangle" presStyleLbl="alignNode1" presStyleIdx="1" presStyleCnt="9"/>
      <dgm:spPr/>
    </dgm:pt>
    <dgm:pt modelId="{76B5BAB0-5235-4A90-9E71-31E6CFEE198F}" type="pres">
      <dgm:prSet presAssocID="{DC36C798-1B62-45FB-BBAC-B4ACD4CC2D50}" presName="sibTrans" presStyleCnt="0"/>
      <dgm:spPr/>
    </dgm:pt>
    <dgm:pt modelId="{AA49E2F6-3DA6-45C7-830D-37005EBA6B5B}" type="pres">
      <dgm:prSet presAssocID="{DC36C798-1B62-45FB-BBAC-B4ACD4CC2D50}" presName="space" presStyleCnt="0"/>
      <dgm:spPr/>
    </dgm:pt>
    <dgm:pt modelId="{F1192B2F-310F-4892-95A6-9B1AB1EBF7AB}" type="pres">
      <dgm:prSet presAssocID="{C007F975-7914-4087-9A8C-17C359EAC31A}" presName="composite" presStyleCnt="0"/>
      <dgm:spPr/>
    </dgm:pt>
    <dgm:pt modelId="{EC353DA9-1EFF-478C-9971-B3C775D30C7B}" type="pres">
      <dgm:prSet presAssocID="{C007F975-7914-4087-9A8C-17C359EAC31A}" presName="LShape" presStyleLbl="alignNode1" presStyleIdx="2" presStyleCnt="9"/>
      <dgm:spPr/>
    </dgm:pt>
    <dgm:pt modelId="{9A8D1653-042A-4B2E-8226-16FC33DEB81C}" type="pres">
      <dgm:prSet presAssocID="{C007F975-7914-4087-9A8C-17C359EAC31A}" presName="ParentText" presStyleLbl="revTx" presStyleIdx="1" presStyleCnt="5" custScaleX="118649" custScaleY="114268" custLinFactNeighborX="8697" custLinFactNeighborY="101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75C31D36-6E68-45A6-9A7A-81B2A9EDF6AC}" type="pres">
      <dgm:prSet presAssocID="{C007F975-7914-4087-9A8C-17C359EAC31A}" presName="Triangle" presStyleLbl="alignNode1" presStyleIdx="3" presStyleCnt="9"/>
      <dgm:spPr/>
    </dgm:pt>
    <dgm:pt modelId="{E724D5BA-C816-4329-8DA8-BE7F2F1B6C73}" type="pres">
      <dgm:prSet presAssocID="{59147F4F-DE57-4750-B773-F5986BDD5922}" presName="sibTrans" presStyleCnt="0"/>
      <dgm:spPr/>
    </dgm:pt>
    <dgm:pt modelId="{3F955696-BE2D-4961-BE37-44B1A9B63986}" type="pres">
      <dgm:prSet presAssocID="{59147F4F-DE57-4750-B773-F5986BDD5922}" presName="space" presStyleCnt="0"/>
      <dgm:spPr/>
    </dgm:pt>
    <dgm:pt modelId="{FD7B9807-E896-424D-AE2F-266C70602FCC}" type="pres">
      <dgm:prSet presAssocID="{B1B5E2B0-BBB5-4103-B3AB-03010844463F}" presName="composite" presStyleCnt="0"/>
      <dgm:spPr/>
    </dgm:pt>
    <dgm:pt modelId="{D9CE61BC-F2DB-477A-AA4C-EA044CC5807E}" type="pres">
      <dgm:prSet presAssocID="{B1B5E2B0-BBB5-4103-B3AB-03010844463F}" presName="LShape" presStyleLbl="alignNode1" presStyleIdx="4" presStyleCnt="9"/>
      <dgm:spPr/>
    </dgm:pt>
    <dgm:pt modelId="{0F7A8C3C-5EAD-49C1-8594-C21A327B6C9D}" type="pres">
      <dgm:prSet presAssocID="{B1B5E2B0-BBB5-4103-B3AB-03010844463F}" presName="ParentText" presStyleLbl="revTx" presStyleIdx="2" presStyleCnt="5" custScaleX="121981" custLinFactNeighborX="8289" custLinFactNeighborY="-18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59645ACF-871E-4716-AE72-D4CC31567D35}" type="pres">
      <dgm:prSet presAssocID="{B1B5E2B0-BBB5-4103-B3AB-03010844463F}" presName="Triangle" presStyleLbl="alignNode1" presStyleIdx="5" presStyleCnt="9"/>
      <dgm:spPr/>
    </dgm:pt>
    <dgm:pt modelId="{11CA0597-789F-41BF-A7F6-5BC5FA023F5F}" type="pres">
      <dgm:prSet presAssocID="{6ED865EA-384F-4E57-8C01-FF1D8A7A61C2}" presName="sibTrans" presStyleCnt="0"/>
      <dgm:spPr/>
    </dgm:pt>
    <dgm:pt modelId="{28BA3B99-E8CC-43A1-B2C4-9FCA7A80B1A2}" type="pres">
      <dgm:prSet presAssocID="{6ED865EA-384F-4E57-8C01-FF1D8A7A61C2}" presName="space" presStyleCnt="0"/>
      <dgm:spPr/>
    </dgm:pt>
    <dgm:pt modelId="{B3CC4DCD-6E93-4702-A903-DD0E5D0D2493}" type="pres">
      <dgm:prSet presAssocID="{88A5E91E-D3D8-439C-AC24-23FE14B1D2DF}" presName="composite" presStyleCnt="0"/>
      <dgm:spPr/>
    </dgm:pt>
    <dgm:pt modelId="{1636C759-F1C3-4032-8E75-50ADB09B0FD1}" type="pres">
      <dgm:prSet presAssocID="{88A5E91E-D3D8-439C-AC24-23FE14B1D2DF}" presName="LShape" presStyleLbl="alignNode1" presStyleIdx="6" presStyleCnt="9"/>
      <dgm:spPr/>
    </dgm:pt>
    <dgm:pt modelId="{CAEFEA95-CBAA-4D2E-84AA-2150BEDD7193}" type="pres">
      <dgm:prSet presAssocID="{88A5E91E-D3D8-439C-AC24-23FE14B1D2DF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7374B13-55F9-4C40-AFF9-EAFAB3F1A91B}" type="pres">
      <dgm:prSet presAssocID="{88A5E91E-D3D8-439C-AC24-23FE14B1D2DF}" presName="Triangle" presStyleLbl="alignNode1" presStyleIdx="7" presStyleCnt="9"/>
      <dgm:spPr/>
    </dgm:pt>
    <dgm:pt modelId="{6272503B-A990-4E62-91CC-F9CB9CD77EF6}" type="pres">
      <dgm:prSet presAssocID="{76BB0922-2674-4BB1-80F6-9FD0A4F3DD60}" presName="sibTrans" presStyleCnt="0"/>
      <dgm:spPr/>
    </dgm:pt>
    <dgm:pt modelId="{C128855F-D240-400B-8ECC-9B8394245726}" type="pres">
      <dgm:prSet presAssocID="{76BB0922-2674-4BB1-80F6-9FD0A4F3DD60}" presName="space" presStyleCnt="0"/>
      <dgm:spPr/>
    </dgm:pt>
    <dgm:pt modelId="{F9594664-C75F-4A97-920C-6DD365E93619}" type="pres">
      <dgm:prSet presAssocID="{9CF9B4C0-8A7B-4F43-884E-69E343F0F53F}" presName="composite" presStyleCnt="0"/>
      <dgm:spPr/>
    </dgm:pt>
    <dgm:pt modelId="{7CBDF983-C5A8-49C7-9C16-9E6A2719B7FD}" type="pres">
      <dgm:prSet presAssocID="{9CF9B4C0-8A7B-4F43-884E-69E343F0F53F}" presName="LShape" presStyleLbl="alignNode1" presStyleIdx="8" presStyleCnt="9" custScaleX="111882" custLinFactNeighborX="-5879" custLinFactNeighborY="-1119"/>
      <dgm:spPr/>
    </dgm:pt>
    <dgm:pt modelId="{0D0D04C1-C09A-4EC4-ABA3-B6FE996F6DE6}" type="pres">
      <dgm:prSet presAssocID="{9CF9B4C0-8A7B-4F43-884E-69E343F0F53F}" presName="ParentText" presStyleLbl="revTx" presStyleIdx="4" presStyleCnt="5" custScaleX="120470" custLinFactNeighborX="368" custLinFactNeighborY="-22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41F06CA1-FD32-4012-91AA-42280E51B504}" type="presOf" srcId="{9CF9B4C0-8A7B-4F43-884E-69E343F0F53F}" destId="{0D0D04C1-C09A-4EC4-ABA3-B6FE996F6DE6}" srcOrd="0" destOrd="0" presId="urn:microsoft.com/office/officeart/2009/3/layout/StepUpProcess"/>
    <dgm:cxn modelId="{113231E5-7749-4C5F-818F-C3D57E58F1B6}" srcId="{4D411DE5-39F6-401C-AD38-F3E76CFA06B0}" destId="{B1B5E2B0-BBB5-4103-B3AB-03010844463F}" srcOrd="2" destOrd="0" parTransId="{BA2A8AB3-4128-4F2B-87F3-4B64BA23903C}" sibTransId="{6ED865EA-384F-4E57-8C01-FF1D8A7A61C2}"/>
    <dgm:cxn modelId="{7D65CDF9-8678-480F-A3B6-949B823B8D40}" type="presOf" srcId="{B1B5E2B0-BBB5-4103-B3AB-03010844463F}" destId="{0F7A8C3C-5EAD-49C1-8594-C21A327B6C9D}" srcOrd="0" destOrd="0" presId="urn:microsoft.com/office/officeart/2009/3/layout/StepUpProcess"/>
    <dgm:cxn modelId="{66337663-5D24-49F5-B3AF-7623C602E002}" srcId="{4D411DE5-39F6-401C-AD38-F3E76CFA06B0}" destId="{85C3335C-5439-410D-990A-CE4A556B8EE1}" srcOrd="0" destOrd="0" parTransId="{7C9CDC88-1955-47E0-87D6-46E50DC5FF29}" sibTransId="{DC36C798-1B62-45FB-BBAC-B4ACD4CC2D50}"/>
    <dgm:cxn modelId="{8D56888E-EF72-4854-99A1-ED6AD102FCB7}" srcId="{4D411DE5-39F6-401C-AD38-F3E76CFA06B0}" destId="{9CF9B4C0-8A7B-4F43-884E-69E343F0F53F}" srcOrd="4" destOrd="0" parTransId="{9A5014E4-30B0-411C-94DC-A16117BE87F4}" sibTransId="{8281873C-4726-4BA8-B41F-5B2F61E482AE}"/>
    <dgm:cxn modelId="{27787A23-CC26-4077-A09C-764F961BB37E}" srcId="{4D411DE5-39F6-401C-AD38-F3E76CFA06B0}" destId="{88A5E91E-D3D8-439C-AC24-23FE14B1D2DF}" srcOrd="3" destOrd="0" parTransId="{882B031B-BE08-4662-9DC9-9EEE96B9E883}" sibTransId="{76BB0922-2674-4BB1-80F6-9FD0A4F3DD60}"/>
    <dgm:cxn modelId="{4FFF0FD0-EC79-4502-9597-B3DD68638705}" srcId="{4D411DE5-39F6-401C-AD38-F3E76CFA06B0}" destId="{C007F975-7914-4087-9A8C-17C359EAC31A}" srcOrd="1" destOrd="0" parTransId="{9F9AA77F-F960-4379-9629-2A486D56F9C9}" sibTransId="{59147F4F-DE57-4750-B773-F5986BDD5922}"/>
    <dgm:cxn modelId="{24DB5D23-10DF-4808-A9AD-B3263C8C5527}" type="presOf" srcId="{4D411DE5-39F6-401C-AD38-F3E76CFA06B0}" destId="{6455FF2A-CE04-4A4C-9B1D-5C8774384506}" srcOrd="0" destOrd="0" presId="urn:microsoft.com/office/officeart/2009/3/layout/StepUpProcess"/>
    <dgm:cxn modelId="{7539C80C-7632-40ED-9017-31437E7AB462}" type="presOf" srcId="{85C3335C-5439-410D-990A-CE4A556B8EE1}" destId="{EF9E8E80-4E5F-4F7C-A325-63932607735E}" srcOrd="0" destOrd="0" presId="urn:microsoft.com/office/officeart/2009/3/layout/StepUpProcess"/>
    <dgm:cxn modelId="{4A412C1E-AC75-443A-816E-E8C3D47B9735}" type="presOf" srcId="{C007F975-7914-4087-9A8C-17C359EAC31A}" destId="{9A8D1653-042A-4B2E-8226-16FC33DEB81C}" srcOrd="0" destOrd="0" presId="urn:microsoft.com/office/officeart/2009/3/layout/StepUpProcess"/>
    <dgm:cxn modelId="{0DFBB7A6-85DA-4562-B1D2-C9B8A45291F3}" type="presOf" srcId="{88A5E91E-D3D8-439C-AC24-23FE14B1D2DF}" destId="{CAEFEA95-CBAA-4D2E-84AA-2150BEDD7193}" srcOrd="0" destOrd="0" presId="urn:microsoft.com/office/officeart/2009/3/layout/StepUpProcess"/>
    <dgm:cxn modelId="{289AE7CD-8503-426D-8913-1DAE9918FC29}" type="presParOf" srcId="{6455FF2A-CE04-4A4C-9B1D-5C8774384506}" destId="{D91BC546-2CBC-4A3D-9F0C-0CA3B6258F95}" srcOrd="0" destOrd="0" presId="urn:microsoft.com/office/officeart/2009/3/layout/StepUpProcess"/>
    <dgm:cxn modelId="{857D4B86-1B2F-4192-9B68-F841F4E12DD8}" type="presParOf" srcId="{D91BC546-2CBC-4A3D-9F0C-0CA3B6258F95}" destId="{9E84B8A2-4502-4F2C-9ABD-419214237D43}" srcOrd="0" destOrd="0" presId="urn:microsoft.com/office/officeart/2009/3/layout/StepUpProcess"/>
    <dgm:cxn modelId="{9CB32E68-E053-4A80-A532-E80A904DC1F6}" type="presParOf" srcId="{D91BC546-2CBC-4A3D-9F0C-0CA3B6258F95}" destId="{EF9E8E80-4E5F-4F7C-A325-63932607735E}" srcOrd="1" destOrd="0" presId="urn:microsoft.com/office/officeart/2009/3/layout/StepUpProcess"/>
    <dgm:cxn modelId="{AA0159CC-B099-4050-825A-8DF45866F935}" type="presParOf" srcId="{D91BC546-2CBC-4A3D-9F0C-0CA3B6258F95}" destId="{CCB8C55D-A116-40A6-8E0E-8977074A682D}" srcOrd="2" destOrd="0" presId="urn:microsoft.com/office/officeart/2009/3/layout/StepUpProcess"/>
    <dgm:cxn modelId="{4A2641AC-4984-4872-BDBF-F21A8B6AEC12}" type="presParOf" srcId="{6455FF2A-CE04-4A4C-9B1D-5C8774384506}" destId="{76B5BAB0-5235-4A90-9E71-31E6CFEE198F}" srcOrd="1" destOrd="0" presId="urn:microsoft.com/office/officeart/2009/3/layout/StepUpProcess"/>
    <dgm:cxn modelId="{10BAACAD-B5A5-4345-938D-62C713472EB0}" type="presParOf" srcId="{76B5BAB0-5235-4A90-9E71-31E6CFEE198F}" destId="{AA49E2F6-3DA6-45C7-830D-37005EBA6B5B}" srcOrd="0" destOrd="0" presId="urn:microsoft.com/office/officeart/2009/3/layout/StepUpProcess"/>
    <dgm:cxn modelId="{B86FFFA7-1D57-4988-8B1C-939A7AD7D4EF}" type="presParOf" srcId="{6455FF2A-CE04-4A4C-9B1D-5C8774384506}" destId="{F1192B2F-310F-4892-95A6-9B1AB1EBF7AB}" srcOrd="2" destOrd="0" presId="urn:microsoft.com/office/officeart/2009/3/layout/StepUpProcess"/>
    <dgm:cxn modelId="{BD35F053-CACB-4DE2-A52B-B68C22203568}" type="presParOf" srcId="{F1192B2F-310F-4892-95A6-9B1AB1EBF7AB}" destId="{EC353DA9-1EFF-478C-9971-B3C775D30C7B}" srcOrd="0" destOrd="0" presId="urn:microsoft.com/office/officeart/2009/3/layout/StepUpProcess"/>
    <dgm:cxn modelId="{271AC3D6-8538-4B76-B4AD-17F86F34FEB1}" type="presParOf" srcId="{F1192B2F-310F-4892-95A6-9B1AB1EBF7AB}" destId="{9A8D1653-042A-4B2E-8226-16FC33DEB81C}" srcOrd="1" destOrd="0" presId="urn:microsoft.com/office/officeart/2009/3/layout/StepUpProcess"/>
    <dgm:cxn modelId="{CD15EF3F-48FA-43C9-9F77-1F5EC6F33825}" type="presParOf" srcId="{F1192B2F-310F-4892-95A6-9B1AB1EBF7AB}" destId="{75C31D36-6E68-45A6-9A7A-81B2A9EDF6AC}" srcOrd="2" destOrd="0" presId="urn:microsoft.com/office/officeart/2009/3/layout/StepUpProcess"/>
    <dgm:cxn modelId="{61D1ACA5-A966-4A65-83EF-0A2FF7625837}" type="presParOf" srcId="{6455FF2A-CE04-4A4C-9B1D-5C8774384506}" destId="{E724D5BA-C816-4329-8DA8-BE7F2F1B6C73}" srcOrd="3" destOrd="0" presId="urn:microsoft.com/office/officeart/2009/3/layout/StepUpProcess"/>
    <dgm:cxn modelId="{550072D7-D66F-460E-B3C9-5DCBB9EECA2F}" type="presParOf" srcId="{E724D5BA-C816-4329-8DA8-BE7F2F1B6C73}" destId="{3F955696-BE2D-4961-BE37-44B1A9B63986}" srcOrd="0" destOrd="0" presId="urn:microsoft.com/office/officeart/2009/3/layout/StepUpProcess"/>
    <dgm:cxn modelId="{47CB0D28-5295-4F3C-BFE5-A11FD126A16B}" type="presParOf" srcId="{6455FF2A-CE04-4A4C-9B1D-5C8774384506}" destId="{FD7B9807-E896-424D-AE2F-266C70602FCC}" srcOrd="4" destOrd="0" presId="urn:microsoft.com/office/officeart/2009/3/layout/StepUpProcess"/>
    <dgm:cxn modelId="{717F7648-0420-4181-9DE1-A934EA6F9A4B}" type="presParOf" srcId="{FD7B9807-E896-424D-AE2F-266C70602FCC}" destId="{D9CE61BC-F2DB-477A-AA4C-EA044CC5807E}" srcOrd="0" destOrd="0" presId="urn:microsoft.com/office/officeart/2009/3/layout/StepUpProcess"/>
    <dgm:cxn modelId="{EF876BD8-61BA-4EF1-930F-81BF1E5C30A5}" type="presParOf" srcId="{FD7B9807-E896-424D-AE2F-266C70602FCC}" destId="{0F7A8C3C-5EAD-49C1-8594-C21A327B6C9D}" srcOrd="1" destOrd="0" presId="urn:microsoft.com/office/officeart/2009/3/layout/StepUpProcess"/>
    <dgm:cxn modelId="{1F2F52E0-D505-4C14-84E1-9F918372987F}" type="presParOf" srcId="{FD7B9807-E896-424D-AE2F-266C70602FCC}" destId="{59645ACF-871E-4716-AE72-D4CC31567D35}" srcOrd="2" destOrd="0" presId="urn:microsoft.com/office/officeart/2009/3/layout/StepUpProcess"/>
    <dgm:cxn modelId="{19ACC755-A12D-4114-92FC-F48C7C91DB4F}" type="presParOf" srcId="{6455FF2A-CE04-4A4C-9B1D-5C8774384506}" destId="{11CA0597-789F-41BF-A7F6-5BC5FA023F5F}" srcOrd="5" destOrd="0" presId="urn:microsoft.com/office/officeart/2009/3/layout/StepUpProcess"/>
    <dgm:cxn modelId="{28B1C970-1242-4411-A36B-444DF9146290}" type="presParOf" srcId="{11CA0597-789F-41BF-A7F6-5BC5FA023F5F}" destId="{28BA3B99-E8CC-43A1-B2C4-9FCA7A80B1A2}" srcOrd="0" destOrd="0" presId="urn:microsoft.com/office/officeart/2009/3/layout/StepUpProcess"/>
    <dgm:cxn modelId="{270755AB-B340-4053-9180-EFC0A44683AD}" type="presParOf" srcId="{6455FF2A-CE04-4A4C-9B1D-5C8774384506}" destId="{B3CC4DCD-6E93-4702-A903-DD0E5D0D2493}" srcOrd="6" destOrd="0" presId="urn:microsoft.com/office/officeart/2009/3/layout/StepUpProcess"/>
    <dgm:cxn modelId="{839091C8-167E-4C0D-A6EE-5E3C8BD6EC6E}" type="presParOf" srcId="{B3CC4DCD-6E93-4702-A903-DD0E5D0D2493}" destId="{1636C759-F1C3-4032-8E75-50ADB09B0FD1}" srcOrd="0" destOrd="0" presId="urn:microsoft.com/office/officeart/2009/3/layout/StepUpProcess"/>
    <dgm:cxn modelId="{0ACB77E1-BEBF-4162-B836-9F503047DA41}" type="presParOf" srcId="{B3CC4DCD-6E93-4702-A903-DD0E5D0D2493}" destId="{CAEFEA95-CBAA-4D2E-84AA-2150BEDD7193}" srcOrd="1" destOrd="0" presId="urn:microsoft.com/office/officeart/2009/3/layout/StepUpProcess"/>
    <dgm:cxn modelId="{5BF39BC4-DB8D-44C3-8CEC-8A3C6608A90D}" type="presParOf" srcId="{B3CC4DCD-6E93-4702-A903-DD0E5D0D2493}" destId="{67374B13-55F9-4C40-AFF9-EAFAB3F1A91B}" srcOrd="2" destOrd="0" presId="urn:microsoft.com/office/officeart/2009/3/layout/StepUpProcess"/>
    <dgm:cxn modelId="{5D5C6219-0D71-4F0C-AC90-3A7C223082AD}" type="presParOf" srcId="{6455FF2A-CE04-4A4C-9B1D-5C8774384506}" destId="{6272503B-A990-4E62-91CC-F9CB9CD77EF6}" srcOrd="7" destOrd="0" presId="urn:microsoft.com/office/officeart/2009/3/layout/StepUpProcess"/>
    <dgm:cxn modelId="{7C92A0D9-80F4-472D-ACDB-CFA05C4DB7D4}" type="presParOf" srcId="{6272503B-A990-4E62-91CC-F9CB9CD77EF6}" destId="{C128855F-D240-400B-8ECC-9B8394245726}" srcOrd="0" destOrd="0" presId="urn:microsoft.com/office/officeart/2009/3/layout/StepUpProcess"/>
    <dgm:cxn modelId="{DCFEDE1C-F6A2-4F86-AA9A-7040D0005CC0}" type="presParOf" srcId="{6455FF2A-CE04-4A4C-9B1D-5C8774384506}" destId="{F9594664-C75F-4A97-920C-6DD365E93619}" srcOrd="8" destOrd="0" presId="urn:microsoft.com/office/officeart/2009/3/layout/StepUpProcess"/>
    <dgm:cxn modelId="{C7E76843-C9B3-4305-9790-035A64B925A7}" type="presParOf" srcId="{F9594664-C75F-4A97-920C-6DD365E93619}" destId="{7CBDF983-C5A8-49C7-9C16-9E6A2719B7FD}" srcOrd="0" destOrd="0" presId="urn:microsoft.com/office/officeart/2009/3/layout/StepUpProcess"/>
    <dgm:cxn modelId="{E461CCC5-6F38-4832-9A19-D8CAA6952AF2}" type="presParOf" srcId="{F9594664-C75F-4A97-920C-6DD365E93619}" destId="{0D0D04C1-C09A-4EC4-ABA3-B6FE996F6DE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A80BF5-C5B5-494E-BFFA-4FCF57EE55D8}" type="doc">
      <dgm:prSet loTypeId="urn:microsoft.com/office/officeart/2005/8/layout/targe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C"/>
        </a:p>
      </dgm:t>
    </dgm:pt>
    <dgm:pt modelId="{A8530F98-A16A-42A7-913C-2660F4EEB679}">
      <dgm:prSet phldrT="[Texto]"/>
      <dgm:spPr/>
      <dgm:t>
        <a:bodyPr/>
        <a:lstStyle/>
        <a:p>
          <a:r>
            <a:rPr lang="es-EC" dirty="0" smtClean="0"/>
            <a:t>MERCADO NACIONAL</a:t>
          </a:r>
          <a:endParaRPr lang="es-EC" dirty="0"/>
        </a:p>
      </dgm:t>
    </dgm:pt>
    <dgm:pt modelId="{8FC3E280-90F5-40C8-AD39-1E6A65F0F1E0}" type="parTrans" cxnId="{4EBD9EC4-2B63-4C9A-84DB-6DB2BA069ACC}">
      <dgm:prSet/>
      <dgm:spPr/>
      <dgm:t>
        <a:bodyPr/>
        <a:lstStyle/>
        <a:p>
          <a:endParaRPr lang="es-EC"/>
        </a:p>
      </dgm:t>
    </dgm:pt>
    <dgm:pt modelId="{D414AFD7-F48E-42F6-BE8A-F80BA63A86A2}" type="sibTrans" cxnId="{4EBD9EC4-2B63-4C9A-84DB-6DB2BA069ACC}">
      <dgm:prSet/>
      <dgm:spPr/>
      <dgm:t>
        <a:bodyPr/>
        <a:lstStyle/>
        <a:p>
          <a:endParaRPr lang="es-EC"/>
        </a:p>
      </dgm:t>
    </dgm:pt>
    <dgm:pt modelId="{6A7F17C6-54FE-4DF1-8693-B785453C75C4}">
      <dgm:prSet phldrT="[Texto]"/>
      <dgm:spPr/>
      <dgm:t>
        <a:bodyPr/>
        <a:lstStyle/>
        <a:p>
          <a:r>
            <a:rPr lang="es-EC" dirty="0" smtClean="0"/>
            <a:t>MERCADO INTERNACIONAL</a:t>
          </a:r>
          <a:endParaRPr lang="es-EC" dirty="0"/>
        </a:p>
      </dgm:t>
    </dgm:pt>
    <dgm:pt modelId="{EB43DB41-5DD9-4E14-848D-5BE95362C6C1}" type="parTrans" cxnId="{F3ED0111-ABEA-44E1-A851-AC56321860D5}">
      <dgm:prSet/>
      <dgm:spPr/>
      <dgm:t>
        <a:bodyPr/>
        <a:lstStyle/>
        <a:p>
          <a:endParaRPr lang="es-EC"/>
        </a:p>
      </dgm:t>
    </dgm:pt>
    <dgm:pt modelId="{3809800E-CE75-446D-9D02-95FDD0D27419}" type="sibTrans" cxnId="{F3ED0111-ABEA-44E1-A851-AC56321860D5}">
      <dgm:prSet/>
      <dgm:spPr/>
      <dgm:t>
        <a:bodyPr/>
        <a:lstStyle/>
        <a:p>
          <a:endParaRPr lang="es-EC"/>
        </a:p>
      </dgm:t>
    </dgm:pt>
    <dgm:pt modelId="{906D75AD-D211-44D9-A7A6-C7A9E614D3DF}" type="pres">
      <dgm:prSet presAssocID="{2FA80BF5-C5B5-494E-BFFA-4FCF57EE55D8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1A45D7AB-F932-4902-A9B7-858A965F75BE}" type="pres">
      <dgm:prSet presAssocID="{A8530F98-A16A-42A7-913C-2660F4EEB679}" presName="circle1" presStyleLbl="node1" presStyleIdx="0" presStyleCnt="2"/>
      <dgm:spPr/>
    </dgm:pt>
    <dgm:pt modelId="{2BCB7146-F0D7-4673-B1FC-235A5835744B}" type="pres">
      <dgm:prSet presAssocID="{A8530F98-A16A-42A7-913C-2660F4EEB679}" presName="space" presStyleCnt="0"/>
      <dgm:spPr/>
    </dgm:pt>
    <dgm:pt modelId="{B4A44A0A-2AA4-4063-BB0A-1D1029C0193C}" type="pres">
      <dgm:prSet presAssocID="{A8530F98-A16A-42A7-913C-2660F4EEB679}" presName="rect1" presStyleLbl="alignAcc1" presStyleIdx="0" presStyleCnt="2"/>
      <dgm:spPr/>
      <dgm:t>
        <a:bodyPr/>
        <a:lstStyle/>
        <a:p>
          <a:endParaRPr lang="es-EC"/>
        </a:p>
      </dgm:t>
    </dgm:pt>
    <dgm:pt modelId="{00F556F6-BA10-4097-AACF-5D9FA0F79AE3}" type="pres">
      <dgm:prSet presAssocID="{6A7F17C6-54FE-4DF1-8693-B785453C75C4}" presName="vertSpace2" presStyleLbl="node1" presStyleIdx="0" presStyleCnt="2"/>
      <dgm:spPr/>
    </dgm:pt>
    <dgm:pt modelId="{1947E662-F911-434F-8072-547B386E0EFA}" type="pres">
      <dgm:prSet presAssocID="{6A7F17C6-54FE-4DF1-8693-B785453C75C4}" presName="circle2" presStyleLbl="node1" presStyleIdx="1" presStyleCnt="2"/>
      <dgm:spPr/>
    </dgm:pt>
    <dgm:pt modelId="{3E2C158D-F9B1-414D-A787-32E7F0B732F0}" type="pres">
      <dgm:prSet presAssocID="{6A7F17C6-54FE-4DF1-8693-B785453C75C4}" presName="rect2" presStyleLbl="alignAcc1" presStyleIdx="1" presStyleCnt="2"/>
      <dgm:spPr/>
      <dgm:t>
        <a:bodyPr/>
        <a:lstStyle/>
        <a:p>
          <a:endParaRPr lang="es-EC"/>
        </a:p>
      </dgm:t>
    </dgm:pt>
    <dgm:pt modelId="{2168237B-D7FD-4B7F-BAF9-5373BC81D8EE}" type="pres">
      <dgm:prSet presAssocID="{A8530F98-A16A-42A7-913C-2660F4EEB679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F844703-4B2F-4935-BB20-D65E4B1AA831}" type="pres">
      <dgm:prSet presAssocID="{6A7F17C6-54FE-4DF1-8693-B785453C75C4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96CFEFF8-BDCF-4BD2-943A-7B5AF61C8B58}" type="presOf" srcId="{2FA80BF5-C5B5-494E-BFFA-4FCF57EE55D8}" destId="{906D75AD-D211-44D9-A7A6-C7A9E614D3DF}" srcOrd="0" destOrd="0" presId="urn:microsoft.com/office/officeart/2005/8/layout/target3"/>
    <dgm:cxn modelId="{F819FC65-9AA8-4054-A210-9569643130EA}" type="presOf" srcId="{6A7F17C6-54FE-4DF1-8693-B785453C75C4}" destId="{3E2C158D-F9B1-414D-A787-32E7F0B732F0}" srcOrd="0" destOrd="0" presId="urn:microsoft.com/office/officeart/2005/8/layout/target3"/>
    <dgm:cxn modelId="{26560706-FD9B-4E81-972B-C83C1FDA8791}" type="presOf" srcId="{A8530F98-A16A-42A7-913C-2660F4EEB679}" destId="{B4A44A0A-2AA4-4063-BB0A-1D1029C0193C}" srcOrd="0" destOrd="0" presId="urn:microsoft.com/office/officeart/2005/8/layout/target3"/>
    <dgm:cxn modelId="{E0DCF71B-5724-4CD1-B279-81012C912D85}" type="presOf" srcId="{6A7F17C6-54FE-4DF1-8693-B785453C75C4}" destId="{AF844703-4B2F-4935-BB20-D65E4B1AA831}" srcOrd="1" destOrd="0" presId="urn:microsoft.com/office/officeart/2005/8/layout/target3"/>
    <dgm:cxn modelId="{040B197A-1508-46BA-B4D4-C63FC2C5D8E8}" type="presOf" srcId="{A8530F98-A16A-42A7-913C-2660F4EEB679}" destId="{2168237B-D7FD-4B7F-BAF9-5373BC81D8EE}" srcOrd="1" destOrd="0" presId="urn:microsoft.com/office/officeart/2005/8/layout/target3"/>
    <dgm:cxn modelId="{4EBD9EC4-2B63-4C9A-84DB-6DB2BA069ACC}" srcId="{2FA80BF5-C5B5-494E-BFFA-4FCF57EE55D8}" destId="{A8530F98-A16A-42A7-913C-2660F4EEB679}" srcOrd="0" destOrd="0" parTransId="{8FC3E280-90F5-40C8-AD39-1E6A65F0F1E0}" sibTransId="{D414AFD7-F48E-42F6-BE8A-F80BA63A86A2}"/>
    <dgm:cxn modelId="{F3ED0111-ABEA-44E1-A851-AC56321860D5}" srcId="{2FA80BF5-C5B5-494E-BFFA-4FCF57EE55D8}" destId="{6A7F17C6-54FE-4DF1-8693-B785453C75C4}" srcOrd="1" destOrd="0" parTransId="{EB43DB41-5DD9-4E14-848D-5BE95362C6C1}" sibTransId="{3809800E-CE75-446D-9D02-95FDD0D27419}"/>
    <dgm:cxn modelId="{DF17BA31-0829-4651-9942-925D58F1351B}" type="presParOf" srcId="{906D75AD-D211-44D9-A7A6-C7A9E614D3DF}" destId="{1A45D7AB-F932-4902-A9B7-858A965F75BE}" srcOrd="0" destOrd="0" presId="urn:microsoft.com/office/officeart/2005/8/layout/target3"/>
    <dgm:cxn modelId="{9571CBB8-F141-4E7A-942B-D77C267E722A}" type="presParOf" srcId="{906D75AD-D211-44D9-A7A6-C7A9E614D3DF}" destId="{2BCB7146-F0D7-4673-B1FC-235A5835744B}" srcOrd="1" destOrd="0" presId="urn:microsoft.com/office/officeart/2005/8/layout/target3"/>
    <dgm:cxn modelId="{BF7739A6-CF40-4E7B-8BBB-A90259668594}" type="presParOf" srcId="{906D75AD-D211-44D9-A7A6-C7A9E614D3DF}" destId="{B4A44A0A-2AA4-4063-BB0A-1D1029C0193C}" srcOrd="2" destOrd="0" presId="urn:microsoft.com/office/officeart/2005/8/layout/target3"/>
    <dgm:cxn modelId="{FDB6CD76-AEC4-4B97-A409-D6D8C47750B8}" type="presParOf" srcId="{906D75AD-D211-44D9-A7A6-C7A9E614D3DF}" destId="{00F556F6-BA10-4097-AACF-5D9FA0F79AE3}" srcOrd="3" destOrd="0" presId="urn:microsoft.com/office/officeart/2005/8/layout/target3"/>
    <dgm:cxn modelId="{0F8BF06B-3960-409A-991A-065E316DB980}" type="presParOf" srcId="{906D75AD-D211-44D9-A7A6-C7A9E614D3DF}" destId="{1947E662-F911-434F-8072-547B386E0EFA}" srcOrd="4" destOrd="0" presId="urn:microsoft.com/office/officeart/2005/8/layout/target3"/>
    <dgm:cxn modelId="{C6E5CEB3-DEEE-4FE8-9419-0CBA330179FF}" type="presParOf" srcId="{906D75AD-D211-44D9-A7A6-C7A9E614D3DF}" destId="{3E2C158D-F9B1-414D-A787-32E7F0B732F0}" srcOrd="5" destOrd="0" presId="urn:microsoft.com/office/officeart/2005/8/layout/target3"/>
    <dgm:cxn modelId="{BEDFAF68-7D2E-49ED-8EB7-1CFA08CD3790}" type="presParOf" srcId="{906D75AD-D211-44D9-A7A6-C7A9E614D3DF}" destId="{2168237B-D7FD-4B7F-BAF9-5373BC81D8EE}" srcOrd="6" destOrd="0" presId="urn:microsoft.com/office/officeart/2005/8/layout/target3"/>
    <dgm:cxn modelId="{AB09D470-1008-429B-BF35-4BA168FBC9BE}" type="presParOf" srcId="{906D75AD-D211-44D9-A7A6-C7A9E614D3DF}" destId="{AF844703-4B2F-4935-BB20-D65E4B1AA831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176458-13D4-4518-B9B1-79BF81C3399B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6EDE122-050A-4AEA-BB8F-03791620E887}">
      <dgm:prSet phldrT="[Texto]" custT="1"/>
      <dgm:spPr/>
      <dgm:t>
        <a:bodyPr/>
        <a:lstStyle/>
        <a:p>
          <a:r>
            <a:rPr lang="es-ES" sz="2400" b="1" dirty="0" smtClean="0"/>
            <a:t>Diálogo</a:t>
          </a:r>
          <a:endParaRPr lang="es-ES" sz="2400" b="1" dirty="0"/>
        </a:p>
      </dgm:t>
    </dgm:pt>
    <dgm:pt modelId="{7648402E-8858-48E7-ADB0-954142755A71}" type="parTrans" cxnId="{8DA77365-B4B4-4BC0-B07C-086962A22909}">
      <dgm:prSet/>
      <dgm:spPr/>
      <dgm:t>
        <a:bodyPr/>
        <a:lstStyle/>
        <a:p>
          <a:endParaRPr lang="es-ES"/>
        </a:p>
      </dgm:t>
    </dgm:pt>
    <dgm:pt modelId="{1DFE0D1E-DFB1-4432-A934-13DE2C54F709}" type="sibTrans" cxnId="{8DA77365-B4B4-4BC0-B07C-086962A22909}">
      <dgm:prSet/>
      <dgm:spPr/>
      <dgm:t>
        <a:bodyPr/>
        <a:lstStyle/>
        <a:p>
          <a:endParaRPr lang="es-ES"/>
        </a:p>
      </dgm:t>
    </dgm:pt>
    <dgm:pt modelId="{07E09221-16E9-4C04-AB10-F0C56B721182}">
      <dgm:prSet phldrT="[Texto]" custT="1"/>
      <dgm:spPr/>
      <dgm:t>
        <a:bodyPr/>
        <a:lstStyle/>
        <a:p>
          <a:r>
            <a:rPr lang="es-ES" sz="1800" dirty="0" smtClean="0"/>
            <a:t>Consejo Consultivo Productivo Tributario</a:t>
          </a:r>
          <a:endParaRPr lang="es-ES" sz="1800" dirty="0"/>
        </a:p>
      </dgm:t>
    </dgm:pt>
    <dgm:pt modelId="{2DB2073C-557A-4882-81B3-EE2C49630978}" type="parTrans" cxnId="{214F528D-8B85-4A4B-A1F1-AA56D1F1A230}">
      <dgm:prSet/>
      <dgm:spPr/>
      <dgm:t>
        <a:bodyPr/>
        <a:lstStyle/>
        <a:p>
          <a:endParaRPr lang="es-ES"/>
        </a:p>
      </dgm:t>
    </dgm:pt>
    <dgm:pt modelId="{85E7E4F0-5A5E-40A0-9C14-FB07A962211A}" type="sibTrans" cxnId="{214F528D-8B85-4A4B-A1F1-AA56D1F1A230}">
      <dgm:prSet/>
      <dgm:spPr/>
      <dgm:t>
        <a:bodyPr/>
        <a:lstStyle/>
        <a:p>
          <a:endParaRPr lang="es-ES"/>
        </a:p>
      </dgm:t>
    </dgm:pt>
    <dgm:pt modelId="{92FAA9A5-5508-47A7-B839-107788C7D214}">
      <dgm:prSet phldrT="[Texto]" custT="1"/>
      <dgm:spPr/>
      <dgm:t>
        <a:bodyPr/>
        <a:lstStyle/>
        <a:p>
          <a:r>
            <a:rPr lang="es-ES" sz="1800" dirty="0" smtClean="0"/>
            <a:t>Consejo Sectorial de la Producción</a:t>
          </a:r>
          <a:endParaRPr lang="es-ES" sz="1800" dirty="0"/>
        </a:p>
      </dgm:t>
    </dgm:pt>
    <dgm:pt modelId="{AEF2A3E6-F682-4650-B614-679E218FEDB9}" type="parTrans" cxnId="{0AEAAB78-D86F-40E2-8467-3A63BD2BD737}">
      <dgm:prSet/>
      <dgm:spPr/>
      <dgm:t>
        <a:bodyPr/>
        <a:lstStyle/>
        <a:p>
          <a:endParaRPr lang="es-ES"/>
        </a:p>
      </dgm:t>
    </dgm:pt>
    <dgm:pt modelId="{2D7ACDB6-7665-4C91-B0D7-3CBE890E8858}" type="sibTrans" cxnId="{0AEAAB78-D86F-40E2-8467-3A63BD2BD737}">
      <dgm:prSet/>
      <dgm:spPr/>
      <dgm:t>
        <a:bodyPr/>
        <a:lstStyle/>
        <a:p>
          <a:endParaRPr lang="es-ES"/>
        </a:p>
      </dgm:t>
    </dgm:pt>
    <dgm:pt modelId="{27700298-767D-4769-A8C7-A7E2930339B8}">
      <dgm:prSet phldrT="[Texto]" custT="1"/>
      <dgm:spPr/>
      <dgm:t>
        <a:bodyPr/>
        <a:lstStyle/>
        <a:p>
          <a:r>
            <a:rPr lang="es-ES" sz="2400" b="1" dirty="0" smtClean="0"/>
            <a:t>Políticas</a:t>
          </a:r>
          <a:endParaRPr lang="es-ES" sz="2400" b="1" dirty="0"/>
        </a:p>
      </dgm:t>
    </dgm:pt>
    <dgm:pt modelId="{B2999186-E34B-4C6A-97CE-4E480BC6FC6F}" type="parTrans" cxnId="{2985C1E2-17DE-473B-BD49-2C095C7F04F8}">
      <dgm:prSet/>
      <dgm:spPr/>
      <dgm:t>
        <a:bodyPr/>
        <a:lstStyle/>
        <a:p>
          <a:endParaRPr lang="es-ES"/>
        </a:p>
      </dgm:t>
    </dgm:pt>
    <dgm:pt modelId="{41476A5C-B378-4722-9DA9-47B45580CE53}" type="sibTrans" cxnId="{2985C1E2-17DE-473B-BD49-2C095C7F04F8}">
      <dgm:prSet/>
      <dgm:spPr/>
      <dgm:t>
        <a:bodyPr/>
        <a:lstStyle/>
        <a:p>
          <a:endParaRPr lang="es-ES"/>
        </a:p>
      </dgm:t>
    </dgm:pt>
    <dgm:pt modelId="{00EEA7D3-72BD-4091-863B-4DDC49F0F07D}">
      <dgm:prSet phldrT="[Texto]" custT="1"/>
      <dgm:spPr/>
      <dgm:t>
        <a:bodyPr/>
        <a:lstStyle/>
        <a:p>
          <a:r>
            <a:rPr lang="es-ES" sz="1800" dirty="0" smtClean="0"/>
            <a:t>Redefinición de la Política Industrial</a:t>
          </a:r>
          <a:endParaRPr lang="es-ES" sz="1800" dirty="0"/>
        </a:p>
      </dgm:t>
    </dgm:pt>
    <dgm:pt modelId="{E548F4DA-AC18-4954-8BA1-30F0D751F9C3}" type="parTrans" cxnId="{E9F989DF-8D35-417A-B6B6-B2A092647F34}">
      <dgm:prSet/>
      <dgm:spPr/>
      <dgm:t>
        <a:bodyPr/>
        <a:lstStyle/>
        <a:p>
          <a:endParaRPr lang="es-ES"/>
        </a:p>
      </dgm:t>
    </dgm:pt>
    <dgm:pt modelId="{287C8397-B114-41B2-B12C-DC7EF713F835}" type="sibTrans" cxnId="{E9F989DF-8D35-417A-B6B6-B2A092647F34}">
      <dgm:prSet/>
      <dgm:spPr/>
      <dgm:t>
        <a:bodyPr/>
        <a:lstStyle/>
        <a:p>
          <a:endParaRPr lang="es-ES"/>
        </a:p>
      </dgm:t>
    </dgm:pt>
    <dgm:pt modelId="{0AF62FCE-739A-44EF-A309-947EDF68790A}">
      <dgm:prSet phldrT="[Texto]" custT="1"/>
      <dgm:spPr/>
      <dgm:t>
        <a:bodyPr/>
        <a:lstStyle/>
        <a:p>
          <a:r>
            <a:rPr lang="es-ES" sz="1800" dirty="0" smtClean="0"/>
            <a:t>Política Productiva Fronteriza</a:t>
          </a:r>
          <a:endParaRPr lang="es-ES" sz="1800" dirty="0"/>
        </a:p>
      </dgm:t>
    </dgm:pt>
    <dgm:pt modelId="{F6E1E4AA-7619-4B5C-92FE-A3C1569D0A4D}" type="parTrans" cxnId="{1B0F497D-2CAB-4B8F-ABEC-814D824C4FFE}">
      <dgm:prSet/>
      <dgm:spPr/>
      <dgm:t>
        <a:bodyPr/>
        <a:lstStyle/>
        <a:p>
          <a:endParaRPr lang="es-ES"/>
        </a:p>
      </dgm:t>
    </dgm:pt>
    <dgm:pt modelId="{4843E439-09EC-419D-AB38-6CDDD244C6E7}" type="sibTrans" cxnId="{1B0F497D-2CAB-4B8F-ABEC-814D824C4FFE}">
      <dgm:prSet/>
      <dgm:spPr/>
      <dgm:t>
        <a:bodyPr/>
        <a:lstStyle/>
        <a:p>
          <a:endParaRPr lang="es-ES"/>
        </a:p>
      </dgm:t>
    </dgm:pt>
    <dgm:pt modelId="{9622BCD3-67DA-410D-B633-52A33A39FF8D}">
      <dgm:prSet phldrT="[Texto]"/>
      <dgm:spPr/>
      <dgm:t>
        <a:bodyPr/>
        <a:lstStyle/>
        <a:p>
          <a:r>
            <a:rPr lang="es-ES" b="1" dirty="0" smtClean="0"/>
            <a:t>Acciones</a:t>
          </a:r>
          <a:endParaRPr lang="es-ES" b="1" dirty="0"/>
        </a:p>
      </dgm:t>
    </dgm:pt>
    <dgm:pt modelId="{FA2BCA14-9F35-4D62-87DF-B5363A71DC8B}" type="parTrans" cxnId="{6AFEBD2F-8924-4DA5-9152-A3F303A4533D}">
      <dgm:prSet/>
      <dgm:spPr/>
      <dgm:t>
        <a:bodyPr/>
        <a:lstStyle/>
        <a:p>
          <a:endParaRPr lang="es-ES"/>
        </a:p>
      </dgm:t>
    </dgm:pt>
    <dgm:pt modelId="{E7AEE572-4DB7-406D-9C87-22FB08301CE1}" type="sibTrans" cxnId="{6AFEBD2F-8924-4DA5-9152-A3F303A4533D}">
      <dgm:prSet/>
      <dgm:spPr/>
      <dgm:t>
        <a:bodyPr/>
        <a:lstStyle/>
        <a:p>
          <a:endParaRPr lang="es-ES"/>
        </a:p>
      </dgm:t>
    </dgm:pt>
    <dgm:pt modelId="{0A248838-4124-40AC-A0AD-3C212289CF80}">
      <dgm:prSet phldrT="[Texto]" custT="1"/>
      <dgm:spPr/>
      <dgm:t>
        <a:bodyPr/>
        <a:lstStyle/>
        <a:p>
          <a:r>
            <a:rPr lang="es-ES" sz="1800" dirty="0" smtClean="0"/>
            <a:t>Mesas de Competitividad Provinciales</a:t>
          </a:r>
          <a:endParaRPr lang="es-ES" sz="1800" dirty="0"/>
        </a:p>
      </dgm:t>
    </dgm:pt>
    <dgm:pt modelId="{A2C5A79A-443A-442C-AEAC-515968D6290C}" type="parTrans" cxnId="{E1229790-BF2D-436E-A71D-33CD7A8C5262}">
      <dgm:prSet/>
      <dgm:spPr/>
      <dgm:t>
        <a:bodyPr/>
        <a:lstStyle/>
        <a:p>
          <a:endParaRPr lang="es-ES"/>
        </a:p>
      </dgm:t>
    </dgm:pt>
    <dgm:pt modelId="{EA5F620F-4C36-4F08-B4BA-FD8821AE4553}" type="sibTrans" cxnId="{E1229790-BF2D-436E-A71D-33CD7A8C5262}">
      <dgm:prSet/>
      <dgm:spPr/>
      <dgm:t>
        <a:bodyPr/>
        <a:lstStyle/>
        <a:p>
          <a:endParaRPr lang="es-ES"/>
        </a:p>
      </dgm:t>
    </dgm:pt>
    <dgm:pt modelId="{0C53C54D-CFDF-40B7-84AB-5A8D97346F48}">
      <dgm:prSet phldrT="[Texto]" custT="1"/>
      <dgm:spPr/>
      <dgm:t>
        <a:bodyPr/>
        <a:lstStyle/>
        <a:p>
          <a:r>
            <a:rPr lang="es-ES" sz="1800" dirty="0" smtClean="0"/>
            <a:t>Diálogo Territorial</a:t>
          </a:r>
          <a:endParaRPr lang="es-ES" sz="1800" dirty="0"/>
        </a:p>
      </dgm:t>
    </dgm:pt>
    <dgm:pt modelId="{0FF93FEA-AD53-4E34-B809-3A6D0F8D63E8}" type="parTrans" cxnId="{005C717F-547B-412B-9D80-1BC59E548CE6}">
      <dgm:prSet/>
      <dgm:spPr/>
      <dgm:t>
        <a:bodyPr/>
        <a:lstStyle/>
        <a:p>
          <a:endParaRPr lang="es-ES"/>
        </a:p>
      </dgm:t>
    </dgm:pt>
    <dgm:pt modelId="{CBE49278-8131-4213-A309-AA8CE730792B}" type="sibTrans" cxnId="{005C717F-547B-412B-9D80-1BC59E548CE6}">
      <dgm:prSet/>
      <dgm:spPr/>
      <dgm:t>
        <a:bodyPr/>
        <a:lstStyle/>
        <a:p>
          <a:endParaRPr lang="es-ES"/>
        </a:p>
      </dgm:t>
    </dgm:pt>
    <dgm:pt modelId="{C75EDDB7-6BC5-46CB-8A14-C605441415CB}">
      <dgm:prSet phldrT="[Texto]" custT="1"/>
      <dgm:spPr/>
      <dgm:t>
        <a:bodyPr/>
        <a:lstStyle/>
        <a:p>
          <a:r>
            <a:rPr lang="es-ES" sz="1800" dirty="0" smtClean="0"/>
            <a:t>Política de Reactivación de Esmeraldas y Manabí</a:t>
          </a:r>
          <a:endParaRPr lang="es-ES" sz="1800" dirty="0"/>
        </a:p>
      </dgm:t>
    </dgm:pt>
    <dgm:pt modelId="{AE0D4767-6DCD-493D-B0FB-FC83AE42873B}" type="parTrans" cxnId="{D193776D-6F0C-4D38-AAE0-A05B8C4129A4}">
      <dgm:prSet/>
      <dgm:spPr/>
      <dgm:t>
        <a:bodyPr/>
        <a:lstStyle/>
        <a:p>
          <a:endParaRPr lang="es-ES"/>
        </a:p>
      </dgm:t>
    </dgm:pt>
    <dgm:pt modelId="{D1F7E2BB-C26E-44B8-982E-7CBF14D4A600}" type="sibTrans" cxnId="{D193776D-6F0C-4D38-AAE0-A05B8C4129A4}">
      <dgm:prSet/>
      <dgm:spPr/>
      <dgm:t>
        <a:bodyPr/>
        <a:lstStyle/>
        <a:p>
          <a:endParaRPr lang="es-ES"/>
        </a:p>
      </dgm:t>
    </dgm:pt>
    <dgm:pt modelId="{6A905836-CFE4-4CB5-B21B-43CED1615DDE}">
      <dgm:prSet phldrT="[Texto]" custT="1"/>
      <dgm:spPr/>
      <dgm:t>
        <a:bodyPr/>
        <a:lstStyle/>
        <a:p>
          <a:r>
            <a:rPr lang="es-ES" sz="1600" b="1" dirty="0" smtClean="0"/>
            <a:t>Costos laborales</a:t>
          </a:r>
          <a:endParaRPr lang="es-ES" sz="1600" b="1" dirty="0"/>
        </a:p>
      </dgm:t>
    </dgm:pt>
    <dgm:pt modelId="{38F69E6B-4AC4-426C-8552-BE14D52ED51F}" type="sibTrans" cxnId="{8A170B81-3565-401B-9706-FC29D69A3AD1}">
      <dgm:prSet/>
      <dgm:spPr/>
      <dgm:t>
        <a:bodyPr/>
        <a:lstStyle/>
        <a:p>
          <a:endParaRPr lang="es-ES"/>
        </a:p>
      </dgm:t>
    </dgm:pt>
    <dgm:pt modelId="{93DCA6E6-45D3-4FEA-BAF3-86D8855D0DC8}" type="parTrans" cxnId="{8A170B81-3565-401B-9706-FC29D69A3AD1}">
      <dgm:prSet/>
      <dgm:spPr/>
      <dgm:t>
        <a:bodyPr/>
        <a:lstStyle/>
        <a:p>
          <a:endParaRPr lang="es-ES"/>
        </a:p>
      </dgm:t>
    </dgm:pt>
    <dgm:pt modelId="{AEF361DA-D0CF-4557-AD97-96B9D9433E0D}">
      <dgm:prSet phldrT="[Texto]" custT="1"/>
      <dgm:spPr/>
      <dgm:t>
        <a:bodyPr/>
        <a:lstStyle/>
        <a:p>
          <a:r>
            <a:rPr lang="es-ES" sz="1600" dirty="0" smtClean="0"/>
            <a:t>Nuevas formas de contratación laboral</a:t>
          </a:r>
          <a:endParaRPr lang="es-ES" sz="1600" dirty="0"/>
        </a:p>
      </dgm:t>
    </dgm:pt>
    <dgm:pt modelId="{DC822539-54E7-482A-B301-CFD1061465DB}" type="sibTrans" cxnId="{EA7241E5-721C-4843-B12F-1DD3E7D608E0}">
      <dgm:prSet/>
      <dgm:spPr/>
      <dgm:t>
        <a:bodyPr/>
        <a:lstStyle/>
        <a:p>
          <a:endParaRPr lang="es-ES"/>
        </a:p>
      </dgm:t>
    </dgm:pt>
    <dgm:pt modelId="{3AB53CEC-A2BB-4424-B7F3-F50BFB44D904}" type="parTrans" cxnId="{EA7241E5-721C-4843-B12F-1DD3E7D608E0}">
      <dgm:prSet/>
      <dgm:spPr/>
      <dgm:t>
        <a:bodyPr/>
        <a:lstStyle/>
        <a:p>
          <a:endParaRPr lang="es-ES"/>
        </a:p>
      </dgm:t>
    </dgm:pt>
    <dgm:pt modelId="{A37C9330-A434-4802-9CCD-2E07D16548A8}">
      <dgm:prSet phldrT="[Texto]" custT="1"/>
      <dgm:spPr/>
      <dgm:t>
        <a:bodyPr/>
        <a:lstStyle/>
        <a:p>
          <a:r>
            <a:rPr lang="es-ES" sz="1600" dirty="0" smtClean="0"/>
            <a:t>Formación técnica y modalidad dual</a:t>
          </a:r>
          <a:endParaRPr lang="es-ES" sz="1600" dirty="0"/>
        </a:p>
      </dgm:t>
    </dgm:pt>
    <dgm:pt modelId="{106997D3-934F-49A7-A920-5F667556488D}" type="sibTrans" cxnId="{24CEC37F-7BE5-49FC-894A-79ED43E92E5F}">
      <dgm:prSet/>
      <dgm:spPr/>
      <dgm:t>
        <a:bodyPr/>
        <a:lstStyle/>
        <a:p>
          <a:endParaRPr lang="es-ES"/>
        </a:p>
      </dgm:t>
    </dgm:pt>
    <dgm:pt modelId="{30DF3413-BB61-4AAF-AB36-A521CB86955B}" type="parTrans" cxnId="{24CEC37F-7BE5-49FC-894A-79ED43E92E5F}">
      <dgm:prSet/>
      <dgm:spPr/>
      <dgm:t>
        <a:bodyPr/>
        <a:lstStyle/>
        <a:p>
          <a:endParaRPr lang="es-ES"/>
        </a:p>
      </dgm:t>
    </dgm:pt>
    <dgm:pt modelId="{CF61D28F-38E3-4F61-9DF3-9380E2BC73B4}">
      <dgm:prSet phldrT="[Texto]" custT="1"/>
      <dgm:spPr/>
      <dgm:t>
        <a:bodyPr/>
        <a:lstStyle/>
        <a:p>
          <a:r>
            <a:rPr lang="es-ES" sz="1600" b="1" dirty="0" smtClean="0"/>
            <a:t>Costos de energía </a:t>
          </a:r>
          <a:endParaRPr lang="es-ES" sz="1600" b="1" dirty="0"/>
        </a:p>
      </dgm:t>
    </dgm:pt>
    <dgm:pt modelId="{2B6C3586-5061-46C7-95CA-A1842F17D43E}" type="sibTrans" cxnId="{B255019E-4397-4FAE-A98C-356E832A9F64}">
      <dgm:prSet/>
      <dgm:spPr/>
      <dgm:t>
        <a:bodyPr/>
        <a:lstStyle/>
        <a:p>
          <a:endParaRPr lang="es-ES"/>
        </a:p>
      </dgm:t>
    </dgm:pt>
    <dgm:pt modelId="{6348F133-1884-48D7-9090-6275054FC223}" type="parTrans" cxnId="{B255019E-4397-4FAE-A98C-356E832A9F64}">
      <dgm:prSet/>
      <dgm:spPr/>
      <dgm:t>
        <a:bodyPr/>
        <a:lstStyle/>
        <a:p>
          <a:endParaRPr lang="es-ES"/>
        </a:p>
      </dgm:t>
    </dgm:pt>
    <dgm:pt modelId="{BD6F053D-FD7A-4A16-A5BF-21F84B63D6A6}">
      <dgm:prSet phldrT="[Texto]" custT="1"/>
      <dgm:spPr/>
      <dgm:t>
        <a:bodyPr/>
        <a:lstStyle/>
        <a:p>
          <a:r>
            <a:rPr lang="es-ES" sz="1600" dirty="0" smtClean="0"/>
            <a:t>Reducción de tarifas eléctricas </a:t>
          </a:r>
          <a:endParaRPr lang="es-ES" sz="1600" dirty="0"/>
        </a:p>
      </dgm:t>
    </dgm:pt>
    <dgm:pt modelId="{9D97FFE6-147C-45BD-A4A7-08A6C2701D17}" type="sibTrans" cxnId="{24BAA54A-12B9-4205-BFC9-D68FDA77C826}">
      <dgm:prSet/>
      <dgm:spPr/>
      <dgm:t>
        <a:bodyPr/>
        <a:lstStyle/>
        <a:p>
          <a:endParaRPr lang="es-ES"/>
        </a:p>
      </dgm:t>
    </dgm:pt>
    <dgm:pt modelId="{0FF5DBE1-14BF-4041-99DE-37A04C303B26}" type="parTrans" cxnId="{24BAA54A-12B9-4205-BFC9-D68FDA77C826}">
      <dgm:prSet/>
      <dgm:spPr/>
      <dgm:t>
        <a:bodyPr/>
        <a:lstStyle/>
        <a:p>
          <a:endParaRPr lang="es-ES"/>
        </a:p>
      </dgm:t>
    </dgm:pt>
    <dgm:pt modelId="{EC19268A-0D08-4698-B5ED-AFDA48123FEE}">
      <dgm:prSet phldrT="[Texto]" custT="1"/>
      <dgm:spPr/>
      <dgm:t>
        <a:bodyPr/>
        <a:lstStyle/>
        <a:p>
          <a:r>
            <a:rPr lang="es-ES" sz="1600" dirty="0" smtClean="0"/>
            <a:t>Reforma al decreto de fijación precios (Fuel </a:t>
          </a:r>
          <a:r>
            <a:rPr lang="es-ES" sz="1600" dirty="0" err="1" smtClean="0"/>
            <a:t>oil</a:t>
          </a:r>
          <a:r>
            <a:rPr lang="es-ES" sz="1600" dirty="0" smtClean="0"/>
            <a:t>) </a:t>
          </a:r>
          <a:endParaRPr lang="es-ES" sz="1600" dirty="0"/>
        </a:p>
      </dgm:t>
    </dgm:pt>
    <dgm:pt modelId="{4ADBB4C2-78BD-4CAA-BC63-FFC40172EFC5}" type="sibTrans" cxnId="{0502E86C-EBE9-4BD7-AB22-B899245F03CE}">
      <dgm:prSet/>
      <dgm:spPr/>
      <dgm:t>
        <a:bodyPr/>
        <a:lstStyle/>
        <a:p>
          <a:endParaRPr lang="es-ES"/>
        </a:p>
      </dgm:t>
    </dgm:pt>
    <dgm:pt modelId="{EF39E418-2E8A-4496-BE6E-AA3B88862DB7}" type="parTrans" cxnId="{0502E86C-EBE9-4BD7-AB22-B899245F03CE}">
      <dgm:prSet/>
      <dgm:spPr/>
      <dgm:t>
        <a:bodyPr/>
        <a:lstStyle/>
        <a:p>
          <a:endParaRPr lang="es-ES"/>
        </a:p>
      </dgm:t>
    </dgm:pt>
    <dgm:pt modelId="{C67E1D5B-25F3-4FC7-9416-B8F17F5B1E4A}">
      <dgm:prSet phldrT="[Texto]" custT="1"/>
      <dgm:spPr/>
      <dgm:t>
        <a:bodyPr/>
        <a:lstStyle/>
        <a:p>
          <a:r>
            <a:rPr lang="es-ES" sz="1600" b="1" dirty="0" smtClean="0"/>
            <a:t>Costo de capital</a:t>
          </a:r>
          <a:endParaRPr lang="es-ES" sz="1600" b="1" dirty="0"/>
        </a:p>
      </dgm:t>
    </dgm:pt>
    <dgm:pt modelId="{646C1D87-7087-4E67-9B5F-5060F405215F}" type="sibTrans" cxnId="{CC74D051-9D6D-490F-945D-BA4B890CFE0A}">
      <dgm:prSet/>
      <dgm:spPr/>
      <dgm:t>
        <a:bodyPr/>
        <a:lstStyle/>
        <a:p>
          <a:endParaRPr lang="es-ES"/>
        </a:p>
      </dgm:t>
    </dgm:pt>
    <dgm:pt modelId="{59B00684-FB8B-49F9-8F3A-827C43A02293}" type="parTrans" cxnId="{CC74D051-9D6D-490F-945D-BA4B890CFE0A}">
      <dgm:prSet/>
      <dgm:spPr/>
      <dgm:t>
        <a:bodyPr/>
        <a:lstStyle/>
        <a:p>
          <a:endParaRPr lang="es-ES"/>
        </a:p>
      </dgm:t>
    </dgm:pt>
    <dgm:pt modelId="{658F542B-CEF2-4BC9-BEA8-F2B1FD3F44AD}">
      <dgm:prSet phldrT="[Texto]" custT="1"/>
      <dgm:spPr/>
      <dgm:t>
        <a:bodyPr/>
        <a:lstStyle/>
        <a:p>
          <a:r>
            <a:rPr lang="es-ES" sz="1600" dirty="0" smtClean="0"/>
            <a:t>Atracción de banca internacional</a:t>
          </a:r>
          <a:endParaRPr lang="es-ES" sz="1600" dirty="0"/>
        </a:p>
      </dgm:t>
    </dgm:pt>
    <dgm:pt modelId="{FAFA5870-1F84-4F16-929B-E9C5F1622D7C}" type="sibTrans" cxnId="{014921E5-00CB-4DFA-A9C1-73000826C663}">
      <dgm:prSet/>
      <dgm:spPr/>
      <dgm:t>
        <a:bodyPr/>
        <a:lstStyle/>
        <a:p>
          <a:endParaRPr lang="es-ES"/>
        </a:p>
      </dgm:t>
    </dgm:pt>
    <dgm:pt modelId="{B2E03568-1483-4C56-87DE-1078989DFCD7}" type="parTrans" cxnId="{014921E5-00CB-4DFA-A9C1-73000826C663}">
      <dgm:prSet/>
      <dgm:spPr/>
      <dgm:t>
        <a:bodyPr/>
        <a:lstStyle/>
        <a:p>
          <a:endParaRPr lang="es-ES"/>
        </a:p>
      </dgm:t>
    </dgm:pt>
    <dgm:pt modelId="{5AA6C2A6-7651-4247-AA7E-6CE03F489AE7}">
      <dgm:prSet phldrT="[Texto]" custT="1"/>
      <dgm:spPr/>
      <dgm:t>
        <a:bodyPr/>
        <a:lstStyle/>
        <a:p>
          <a:r>
            <a:rPr lang="es-ES" sz="1600" b="1" dirty="0" smtClean="0"/>
            <a:t>Costos de transacción</a:t>
          </a:r>
          <a:endParaRPr lang="es-ES" sz="1600" b="1" dirty="0"/>
        </a:p>
      </dgm:t>
    </dgm:pt>
    <dgm:pt modelId="{9D4E0BF9-7B44-4F31-994E-714DEE202D0A}" type="sibTrans" cxnId="{ACB94178-2604-4B29-A840-78336D09A3C2}">
      <dgm:prSet/>
      <dgm:spPr/>
      <dgm:t>
        <a:bodyPr/>
        <a:lstStyle/>
        <a:p>
          <a:endParaRPr lang="es-ES"/>
        </a:p>
      </dgm:t>
    </dgm:pt>
    <dgm:pt modelId="{B77E4254-3DBF-4042-9F12-5638EEF95867}" type="parTrans" cxnId="{ACB94178-2604-4B29-A840-78336D09A3C2}">
      <dgm:prSet/>
      <dgm:spPr/>
      <dgm:t>
        <a:bodyPr/>
        <a:lstStyle/>
        <a:p>
          <a:endParaRPr lang="es-ES"/>
        </a:p>
      </dgm:t>
    </dgm:pt>
    <dgm:pt modelId="{D22E85C3-4745-4CDC-9832-A3579CF15633}">
      <dgm:prSet phldrT="[Texto]" custT="1"/>
      <dgm:spPr/>
      <dgm:t>
        <a:bodyPr/>
        <a:lstStyle/>
        <a:p>
          <a:r>
            <a:rPr lang="es-ES" sz="1600" dirty="0" smtClean="0"/>
            <a:t>Simplificación de trámites</a:t>
          </a:r>
          <a:endParaRPr lang="es-ES" sz="1600" dirty="0"/>
        </a:p>
      </dgm:t>
    </dgm:pt>
    <dgm:pt modelId="{0CBAADF5-19A7-46E0-8FD8-0ECF41C61976}" type="sibTrans" cxnId="{E5DBFD53-7B00-4B61-9033-8DD3B0608E7A}">
      <dgm:prSet/>
      <dgm:spPr/>
      <dgm:t>
        <a:bodyPr/>
        <a:lstStyle/>
        <a:p>
          <a:endParaRPr lang="es-ES"/>
        </a:p>
      </dgm:t>
    </dgm:pt>
    <dgm:pt modelId="{B6999F31-9906-450F-BB76-69EB33D41067}" type="parTrans" cxnId="{E5DBFD53-7B00-4B61-9033-8DD3B0608E7A}">
      <dgm:prSet/>
      <dgm:spPr/>
      <dgm:t>
        <a:bodyPr/>
        <a:lstStyle/>
        <a:p>
          <a:endParaRPr lang="es-ES"/>
        </a:p>
      </dgm:t>
    </dgm:pt>
    <dgm:pt modelId="{FE9EFB1F-1714-4282-B3D9-3ABD71891B63}">
      <dgm:prSet phldrT="[Texto]" custT="1"/>
      <dgm:spPr/>
      <dgm:t>
        <a:bodyPr/>
        <a:lstStyle/>
        <a:p>
          <a:r>
            <a:rPr lang="es-ES" sz="1600" dirty="0" smtClean="0"/>
            <a:t> Proyecto de Ley de Quiebras</a:t>
          </a:r>
          <a:endParaRPr lang="es-ES" sz="1600" dirty="0"/>
        </a:p>
      </dgm:t>
    </dgm:pt>
    <dgm:pt modelId="{FB3B13B9-B735-4E61-8C14-D0DAA3B96F12}" type="sibTrans" cxnId="{986C29D9-2FC5-496E-9FC9-B223A2774A7D}">
      <dgm:prSet/>
      <dgm:spPr/>
      <dgm:t>
        <a:bodyPr/>
        <a:lstStyle/>
        <a:p>
          <a:endParaRPr lang="es-ES"/>
        </a:p>
      </dgm:t>
    </dgm:pt>
    <dgm:pt modelId="{D7E75167-6666-48FD-887C-7F35C4C4B17A}" type="parTrans" cxnId="{986C29D9-2FC5-496E-9FC9-B223A2774A7D}">
      <dgm:prSet/>
      <dgm:spPr/>
      <dgm:t>
        <a:bodyPr/>
        <a:lstStyle/>
        <a:p>
          <a:endParaRPr lang="es-ES"/>
        </a:p>
      </dgm:t>
    </dgm:pt>
    <dgm:pt modelId="{EF3FD2BE-980A-4884-BF29-5E0CFE468A46}">
      <dgm:prSet phldrT="[Texto]" custT="1"/>
      <dgm:spPr/>
      <dgm:t>
        <a:bodyPr/>
        <a:lstStyle/>
        <a:p>
          <a:r>
            <a:rPr lang="es-ES" sz="1600" b="1" dirty="0" smtClean="0"/>
            <a:t>Costos materia prima</a:t>
          </a:r>
          <a:endParaRPr lang="es-ES" sz="1600" b="1" dirty="0"/>
        </a:p>
      </dgm:t>
    </dgm:pt>
    <dgm:pt modelId="{0D5C128F-9E88-4A73-AB60-6BC532151FA4}" type="sibTrans" cxnId="{CDA152E4-B2A3-446B-98D4-E5963405A3CC}">
      <dgm:prSet/>
      <dgm:spPr/>
      <dgm:t>
        <a:bodyPr/>
        <a:lstStyle/>
        <a:p>
          <a:endParaRPr lang="es-ES"/>
        </a:p>
      </dgm:t>
    </dgm:pt>
    <dgm:pt modelId="{1381F7AC-3F58-4D3B-A24A-1AEB38A686AD}" type="parTrans" cxnId="{CDA152E4-B2A3-446B-98D4-E5963405A3CC}">
      <dgm:prSet/>
      <dgm:spPr/>
      <dgm:t>
        <a:bodyPr/>
        <a:lstStyle/>
        <a:p>
          <a:endParaRPr lang="es-ES"/>
        </a:p>
      </dgm:t>
    </dgm:pt>
    <dgm:pt modelId="{935A3EDA-E4A0-4707-9EA5-3A8FB7B90809}">
      <dgm:prSet phldrT="[Texto]" custT="1"/>
      <dgm:spPr/>
      <dgm:t>
        <a:bodyPr/>
        <a:lstStyle/>
        <a:p>
          <a:r>
            <a:rPr lang="es-ES" sz="1600" dirty="0" smtClean="0"/>
            <a:t>Reducción aranceles MP, Insumos y BK no producidos</a:t>
          </a:r>
          <a:endParaRPr lang="es-ES" sz="1600" dirty="0"/>
        </a:p>
      </dgm:t>
    </dgm:pt>
    <dgm:pt modelId="{9034F4E7-EEE4-427F-BD66-6CCD61FEE9D5}" type="sibTrans" cxnId="{507975B7-1333-4544-A31A-B0D810879BA8}">
      <dgm:prSet/>
      <dgm:spPr/>
      <dgm:t>
        <a:bodyPr/>
        <a:lstStyle/>
        <a:p>
          <a:endParaRPr lang="es-ES"/>
        </a:p>
      </dgm:t>
    </dgm:pt>
    <dgm:pt modelId="{585B9990-08F0-4E9D-89AF-CB4DF097B9B3}" type="parTrans" cxnId="{507975B7-1333-4544-A31A-B0D810879BA8}">
      <dgm:prSet/>
      <dgm:spPr/>
      <dgm:t>
        <a:bodyPr/>
        <a:lstStyle/>
        <a:p>
          <a:endParaRPr lang="es-ES"/>
        </a:p>
      </dgm:t>
    </dgm:pt>
    <dgm:pt modelId="{9E197F1E-D2BF-48D5-B4BB-9F9E247873F3}">
      <dgm:prSet phldrT="[Texto]" custT="1"/>
      <dgm:spPr/>
      <dgm:t>
        <a:bodyPr/>
        <a:lstStyle/>
        <a:p>
          <a:r>
            <a:rPr lang="es-ES" sz="1600" dirty="0" smtClean="0"/>
            <a:t>Producción agrícola competitiva</a:t>
          </a:r>
          <a:endParaRPr lang="es-ES" sz="1600" dirty="0"/>
        </a:p>
      </dgm:t>
    </dgm:pt>
    <dgm:pt modelId="{A41CEB98-7147-4527-A131-6995864371F1}" type="sibTrans" cxnId="{BE6D71A3-8EC3-441F-AC2D-CB388ED33705}">
      <dgm:prSet/>
      <dgm:spPr/>
      <dgm:t>
        <a:bodyPr/>
        <a:lstStyle/>
        <a:p>
          <a:endParaRPr lang="es-ES"/>
        </a:p>
      </dgm:t>
    </dgm:pt>
    <dgm:pt modelId="{4284F2F9-86E0-407A-A3D8-D31B4566B1D6}" type="parTrans" cxnId="{BE6D71A3-8EC3-441F-AC2D-CB388ED33705}">
      <dgm:prSet/>
      <dgm:spPr/>
      <dgm:t>
        <a:bodyPr/>
        <a:lstStyle/>
        <a:p>
          <a:endParaRPr lang="es-ES"/>
        </a:p>
      </dgm:t>
    </dgm:pt>
    <dgm:pt modelId="{DB2DA6AE-690D-4513-8835-F41EFFCA1044}">
      <dgm:prSet phldrT="[Texto]" custT="1"/>
      <dgm:spPr/>
      <dgm:t>
        <a:bodyPr/>
        <a:lstStyle/>
        <a:p>
          <a:r>
            <a:rPr lang="es-ES" sz="1600" dirty="0" err="1" smtClean="0"/>
            <a:t>Drawback</a:t>
          </a:r>
          <a:r>
            <a:rPr lang="es-ES" sz="1600" dirty="0" smtClean="0"/>
            <a:t> 5% para manufacturas PYMES y EPS</a:t>
          </a:r>
          <a:endParaRPr lang="es-ES" sz="1600" dirty="0"/>
        </a:p>
      </dgm:t>
    </dgm:pt>
    <dgm:pt modelId="{4A40967E-C51E-4EB7-9385-4A42B3253230}" type="sibTrans" cxnId="{96F50B55-3496-40AF-ABDF-029D0B39995D}">
      <dgm:prSet/>
      <dgm:spPr/>
      <dgm:t>
        <a:bodyPr/>
        <a:lstStyle/>
        <a:p>
          <a:endParaRPr lang="es-ES"/>
        </a:p>
      </dgm:t>
    </dgm:pt>
    <dgm:pt modelId="{514A7568-0AD1-4F57-9234-85BB00DFC036}" type="parTrans" cxnId="{96F50B55-3496-40AF-ABDF-029D0B39995D}">
      <dgm:prSet/>
      <dgm:spPr/>
      <dgm:t>
        <a:bodyPr/>
        <a:lstStyle/>
        <a:p>
          <a:endParaRPr lang="es-ES"/>
        </a:p>
      </dgm:t>
    </dgm:pt>
    <dgm:pt modelId="{7D998AF5-9126-4D2D-A1D7-96A27785D22B}">
      <dgm:prSet phldrT="[Texto]" custT="1"/>
      <dgm:spPr/>
      <dgm:t>
        <a:bodyPr/>
        <a:lstStyle/>
        <a:p>
          <a:r>
            <a:rPr lang="es-ES" sz="1600" dirty="0" smtClean="0"/>
            <a:t>Trazabilidad y certificación</a:t>
          </a:r>
          <a:endParaRPr lang="es-ES" sz="1600" dirty="0"/>
        </a:p>
      </dgm:t>
    </dgm:pt>
    <dgm:pt modelId="{F60808AB-18B0-4EBF-B674-32A4D72CE19C}" type="sibTrans" cxnId="{222197D6-4044-4149-B631-6B534F04F534}">
      <dgm:prSet/>
      <dgm:spPr/>
      <dgm:t>
        <a:bodyPr/>
        <a:lstStyle/>
        <a:p>
          <a:endParaRPr lang="es-ES"/>
        </a:p>
      </dgm:t>
    </dgm:pt>
    <dgm:pt modelId="{F5054D0D-C799-47AD-ACFD-CDD5839DEF54}" type="parTrans" cxnId="{222197D6-4044-4149-B631-6B534F04F534}">
      <dgm:prSet/>
      <dgm:spPr/>
      <dgm:t>
        <a:bodyPr/>
        <a:lstStyle/>
        <a:p>
          <a:endParaRPr lang="es-ES"/>
        </a:p>
      </dgm:t>
    </dgm:pt>
    <dgm:pt modelId="{7949A54D-9266-44BD-982F-DED8D62304B8}">
      <dgm:prSet phldrT="[Texto]" custT="1"/>
      <dgm:spPr/>
      <dgm:t>
        <a:bodyPr/>
        <a:lstStyle/>
        <a:p>
          <a:endParaRPr lang="es-ES" sz="1200" dirty="0"/>
        </a:p>
      </dgm:t>
    </dgm:pt>
    <dgm:pt modelId="{092EF99C-A87F-46A6-8F83-582D5D7A332A}" type="sibTrans" cxnId="{A4991A0C-3E2D-4336-9011-682D45CA0A75}">
      <dgm:prSet/>
      <dgm:spPr/>
      <dgm:t>
        <a:bodyPr/>
        <a:lstStyle/>
        <a:p>
          <a:endParaRPr lang="es-ES"/>
        </a:p>
      </dgm:t>
    </dgm:pt>
    <dgm:pt modelId="{451D8550-B0CD-4BF9-9728-AD3CFC886AEB}" type="parTrans" cxnId="{A4991A0C-3E2D-4336-9011-682D45CA0A75}">
      <dgm:prSet/>
      <dgm:spPr/>
      <dgm:t>
        <a:bodyPr/>
        <a:lstStyle/>
        <a:p>
          <a:endParaRPr lang="es-ES"/>
        </a:p>
      </dgm:t>
    </dgm:pt>
    <dgm:pt modelId="{3E70FFC0-F005-4BA3-953E-CDD2E36F5C48}">
      <dgm:prSet phldrT="[Texto]" custT="1"/>
      <dgm:spPr/>
      <dgm:t>
        <a:bodyPr/>
        <a:lstStyle/>
        <a:p>
          <a:endParaRPr lang="es-ES" sz="1200" dirty="0"/>
        </a:p>
      </dgm:t>
    </dgm:pt>
    <dgm:pt modelId="{C4BF170C-70B3-498D-99C7-B97460D16024}" type="sibTrans" cxnId="{780914AE-C2F6-482F-AA6A-09A02DC6E153}">
      <dgm:prSet/>
      <dgm:spPr/>
      <dgm:t>
        <a:bodyPr/>
        <a:lstStyle/>
        <a:p>
          <a:endParaRPr lang="es-ES"/>
        </a:p>
      </dgm:t>
    </dgm:pt>
    <dgm:pt modelId="{C80F63DB-9BCE-4ACD-A8D4-14DD38EF2F7C}" type="parTrans" cxnId="{780914AE-C2F6-482F-AA6A-09A02DC6E153}">
      <dgm:prSet/>
      <dgm:spPr/>
      <dgm:t>
        <a:bodyPr/>
        <a:lstStyle/>
        <a:p>
          <a:endParaRPr lang="es-ES"/>
        </a:p>
      </dgm:t>
    </dgm:pt>
    <dgm:pt modelId="{6D6CF2FD-8DEB-4ED2-A015-6941DF62E892}">
      <dgm:prSet phldrT="[Texto]" custT="1"/>
      <dgm:spPr/>
      <dgm:t>
        <a:bodyPr/>
        <a:lstStyle/>
        <a:p>
          <a:r>
            <a:rPr lang="es-ES" sz="1600" b="1" dirty="0" smtClean="0"/>
            <a:t>Tecnología</a:t>
          </a:r>
          <a:endParaRPr lang="es-ES" sz="1600" dirty="0"/>
        </a:p>
      </dgm:t>
    </dgm:pt>
    <dgm:pt modelId="{3639B806-707F-46DC-895A-BC8989DA4EAF}" type="parTrans" cxnId="{24C8BC85-6884-40DB-99F6-96514FE98AB5}">
      <dgm:prSet/>
      <dgm:spPr/>
      <dgm:t>
        <a:bodyPr/>
        <a:lstStyle/>
        <a:p>
          <a:endParaRPr lang="es-EC"/>
        </a:p>
      </dgm:t>
    </dgm:pt>
    <dgm:pt modelId="{1B732C30-98E5-471A-B9AF-051F218C6EDA}" type="sibTrans" cxnId="{24C8BC85-6884-40DB-99F6-96514FE98AB5}">
      <dgm:prSet/>
      <dgm:spPr/>
      <dgm:t>
        <a:bodyPr/>
        <a:lstStyle/>
        <a:p>
          <a:endParaRPr lang="es-EC"/>
        </a:p>
      </dgm:t>
    </dgm:pt>
    <dgm:pt modelId="{708782BD-31F4-4E47-8277-E0C1C4161BB0}">
      <dgm:prSet phldrT="[Texto]" custT="1"/>
      <dgm:spPr/>
      <dgm:t>
        <a:bodyPr/>
        <a:lstStyle/>
        <a:p>
          <a:r>
            <a:rPr lang="es-ES" sz="1600" b="1" dirty="0" smtClean="0"/>
            <a:t>Otros</a:t>
          </a:r>
          <a:endParaRPr lang="es-ES" sz="1600" b="1" dirty="0"/>
        </a:p>
      </dgm:t>
    </dgm:pt>
    <dgm:pt modelId="{3495679A-F539-4033-BEAE-EA5A9B149433}" type="parTrans" cxnId="{992B976F-E175-4777-9E11-5CB88B66CA31}">
      <dgm:prSet/>
      <dgm:spPr/>
      <dgm:t>
        <a:bodyPr/>
        <a:lstStyle/>
        <a:p>
          <a:endParaRPr lang="es-EC"/>
        </a:p>
      </dgm:t>
    </dgm:pt>
    <dgm:pt modelId="{1847AE1B-FB20-4253-B7C8-AAC324EE17BC}" type="sibTrans" cxnId="{992B976F-E175-4777-9E11-5CB88B66CA31}">
      <dgm:prSet/>
      <dgm:spPr/>
      <dgm:t>
        <a:bodyPr/>
        <a:lstStyle/>
        <a:p>
          <a:endParaRPr lang="es-EC"/>
        </a:p>
      </dgm:t>
    </dgm:pt>
    <dgm:pt modelId="{32A78110-FAD8-4DFE-BEF1-69FA908B08B6}">
      <dgm:prSet phldrT="[Texto]" custT="1"/>
      <dgm:spPr/>
      <dgm:t>
        <a:bodyPr/>
        <a:lstStyle/>
        <a:p>
          <a:r>
            <a:rPr lang="es-ES" sz="1600" b="1" dirty="0" smtClean="0"/>
            <a:t>Agenda digital. Industria 4.0</a:t>
          </a:r>
          <a:endParaRPr lang="es-ES" sz="1600" b="1" dirty="0"/>
        </a:p>
      </dgm:t>
    </dgm:pt>
    <dgm:pt modelId="{C2908F41-3894-40E8-A013-209B00BA076D}" type="parTrans" cxnId="{C7248C15-1CBE-4FBC-A7E1-E3F29B0E9448}">
      <dgm:prSet/>
      <dgm:spPr/>
      <dgm:t>
        <a:bodyPr/>
        <a:lstStyle/>
        <a:p>
          <a:endParaRPr lang="es-EC"/>
        </a:p>
      </dgm:t>
    </dgm:pt>
    <dgm:pt modelId="{47CAAA67-FFDA-4EF8-9B41-87C76A117A6F}" type="sibTrans" cxnId="{C7248C15-1CBE-4FBC-A7E1-E3F29B0E9448}">
      <dgm:prSet/>
      <dgm:spPr/>
      <dgm:t>
        <a:bodyPr/>
        <a:lstStyle/>
        <a:p>
          <a:endParaRPr lang="es-EC"/>
        </a:p>
      </dgm:t>
    </dgm:pt>
    <dgm:pt modelId="{4B61F1F4-F305-4B7C-994D-0E1654B11944}">
      <dgm:prSet custT="1"/>
      <dgm:spPr/>
      <dgm:t>
        <a:bodyPr/>
        <a:lstStyle/>
        <a:p>
          <a:r>
            <a:rPr lang="es-ES" sz="1600" dirty="0" smtClean="0"/>
            <a:t>Impulso a la movilidad eléctrica</a:t>
          </a:r>
          <a:endParaRPr lang="es-ES" sz="1600" dirty="0"/>
        </a:p>
      </dgm:t>
    </dgm:pt>
    <dgm:pt modelId="{04C623F1-B598-474D-8769-44726B077EC7}" type="parTrans" cxnId="{8574D818-2E49-45E9-9383-D804DD0C531D}">
      <dgm:prSet/>
      <dgm:spPr/>
      <dgm:t>
        <a:bodyPr/>
        <a:lstStyle/>
        <a:p>
          <a:endParaRPr lang="es-EC"/>
        </a:p>
      </dgm:t>
    </dgm:pt>
    <dgm:pt modelId="{AD58BB26-09CC-4D90-9771-2DE1440B101B}" type="sibTrans" cxnId="{8574D818-2E49-45E9-9383-D804DD0C531D}">
      <dgm:prSet/>
      <dgm:spPr/>
      <dgm:t>
        <a:bodyPr/>
        <a:lstStyle/>
        <a:p>
          <a:endParaRPr lang="es-EC"/>
        </a:p>
      </dgm:t>
    </dgm:pt>
    <dgm:pt modelId="{89A7029D-9980-4A8E-8195-EFBFDE0710CE}">
      <dgm:prSet phldrT="[Texto]" custT="1"/>
      <dgm:spPr/>
      <dgm:t>
        <a:bodyPr/>
        <a:lstStyle/>
        <a:p>
          <a:r>
            <a:rPr lang="es-ES" sz="1800" dirty="0" smtClean="0"/>
            <a:t>Programa de reconversión productiva en de zonas mineras </a:t>
          </a:r>
          <a:endParaRPr lang="es-ES" sz="1800" dirty="0"/>
        </a:p>
      </dgm:t>
    </dgm:pt>
    <dgm:pt modelId="{1DDFA9D5-B1E4-44E7-86A0-F059E4AD6F43}" type="parTrans" cxnId="{3999D6E5-8900-4915-9D69-E8CFADBB5ECC}">
      <dgm:prSet/>
      <dgm:spPr/>
      <dgm:t>
        <a:bodyPr/>
        <a:lstStyle/>
        <a:p>
          <a:endParaRPr lang="es-EC"/>
        </a:p>
      </dgm:t>
    </dgm:pt>
    <dgm:pt modelId="{4F4A74D5-B898-4E47-A987-2DDD50FA2AF3}" type="sibTrans" cxnId="{3999D6E5-8900-4915-9D69-E8CFADBB5ECC}">
      <dgm:prSet/>
      <dgm:spPr/>
      <dgm:t>
        <a:bodyPr/>
        <a:lstStyle/>
        <a:p>
          <a:endParaRPr lang="es-EC"/>
        </a:p>
      </dgm:t>
    </dgm:pt>
    <dgm:pt modelId="{AA7CF138-83C4-4EC2-959B-B3536CC705B7}">
      <dgm:prSet phldrT="[Texto]" custT="1"/>
      <dgm:spPr/>
      <dgm:t>
        <a:bodyPr/>
        <a:lstStyle/>
        <a:p>
          <a:r>
            <a:rPr lang="es-ES" sz="1600" dirty="0" smtClean="0"/>
            <a:t>Reducción tasas interés activas y líneas de crédito especiales </a:t>
          </a:r>
          <a:endParaRPr lang="es-ES" sz="1600" dirty="0"/>
        </a:p>
      </dgm:t>
    </dgm:pt>
    <dgm:pt modelId="{C1FED63E-A081-4067-87D5-220C94E41F46}" type="parTrans" cxnId="{18516F4F-9BF7-4ADA-8569-DAA110BBA481}">
      <dgm:prSet/>
      <dgm:spPr/>
      <dgm:t>
        <a:bodyPr/>
        <a:lstStyle/>
        <a:p>
          <a:endParaRPr lang="es-EC"/>
        </a:p>
      </dgm:t>
    </dgm:pt>
    <dgm:pt modelId="{FDBDAE76-164A-4041-BB99-BA5E48AF1512}" type="sibTrans" cxnId="{18516F4F-9BF7-4ADA-8569-DAA110BBA481}">
      <dgm:prSet/>
      <dgm:spPr/>
      <dgm:t>
        <a:bodyPr/>
        <a:lstStyle/>
        <a:p>
          <a:endParaRPr lang="es-EC"/>
        </a:p>
      </dgm:t>
    </dgm:pt>
    <dgm:pt modelId="{FD14AEAA-6331-4943-9A32-D43E44228763}">
      <dgm:prSet phldrT="[Texto]" custT="1"/>
      <dgm:spPr/>
      <dgm:t>
        <a:bodyPr/>
        <a:lstStyle/>
        <a:p>
          <a:r>
            <a:rPr lang="es-ES" sz="1600" dirty="0" smtClean="0"/>
            <a:t>Profundización del mercado de valores y leasing</a:t>
          </a:r>
          <a:endParaRPr lang="es-EC" dirty="0"/>
        </a:p>
      </dgm:t>
    </dgm:pt>
    <dgm:pt modelId="{A0E37D28-A1C5-432A-812B-E0C3ECF3C1CA}" type="parTrans" cxnId="{7814B496-2DFD-439B-BF49-381B147AC8ED}">
      <dgm:prSet/>
      <dgm:spPr/>
      <dgm:t>
        <a:bodyPr/>
        <a:lstStyle/>
        <a:p>
          <a:endParaRPr lang="es-EC"/>
        </a:p>
      </dgm:t>
    </dgm:pt>
    <dgm:pt modelId="{F2DC1F7B-F3FC-4E03-8F02-084F830A21DA}" type="sibTrans" cxnId="{7814B496-2DFD-439B-BF49-381B147AC8ED}">
      <dgm:prSet/>
      <dgm:spPr/>
      <dgm:t>
        <a:bodyPr/>
        <a:lstStyle/>
        <a:p>
          <a:endParaRPr lang="es-EC"/>
        </a:p>
      </dgm:t>
    </dgm:pt>
    <dgm:pt modelId="{34D08C30-B664-4AAA-8F97-D3F2EA89F38A}">
      <dgm:prSet phldrT="[Texto]" custT="1"/>
      <dgm:spPr/>
      <dgm:t>
        <a:bodyPr/>
        <a:lstStyle/>
        <a:p>
          <a:r>
            <a:rPr lang="es-ES" sz="1800" dirty="0" smtClean="0"/>
            <a:t>Impulso al Programa Social de Gobierno “Plan Casa para Todos”</a:t>
          </a:r>
          <a:endParaRPr lang="es-ES" sz="1800" dirty="0"/>
        </a:p>
      </dgm:t>
    </dgm:pt>
    <dgm:pt modelId="{4A112F95-4934-441F-A141-90425E00734C}" type="parTrans" cxnId="{4F1CD9B6-9C20-43E0-BF06-936286EF4038}">
      <dgm:prSet/>
      <dgm:spPr/>
      <dgm:t>
        <a:bodyPr/>
        <a:lstStyle/>
        <a:p>
          <a:endParaRPr lang="es-EC"/>
        </a:p>
      </dgm:t>
    </dgm:pt>
    <dgm:pt modelId="{4C76A903-DFD2-4732-900A-11ADCBE128AC}" type="sibTrans" cxnId="{4F1CD9B6-9C20-43E0-BF06-936286EF4038}">
      <dgm:prSet/>
      <dgm:spPr/>
      <dgm:t>
        <a:bodyPr/>
        <a:lstStyle/>
        <a:p>
          <a:endParaRPr lang="es-EC"/>
        </a:p>
      </dgm:t>
    </dgm:pt>
    <dgm:pt modelId="{0E67C86B-DEC6-4EDE-A9DA-7952A14B954E}">
      <dgm:prSet phldrT="[Texto]" custT="1"/>
      <dgm:spPr/>
      <dgm:t>
        <a:bodyPr/>
        <a:lstStyle/>
        <a:p>
          <a:r>
            <a:rPr lang="es-ES" sz="1600" dirty="0" err="1" smtClean="0"/>
            <a:t>Asociatividad</a:t>
          </a:r>
          <a:r>
            <a:rPr lang="es-ES" sz="1600" dirty="0" smtClean="0"/>
            <a:t> y desarrollo de proveedores</a:t>
          </a:r>
          <a:endParaRPr lang="es-ES" sz="1600" dirty="0"/>
        </a:p>
      </dgm:t>
    </dgm:pt>
    <dgm:pt modelId="{D021317C-3412-4053-A421-792B9F15A826}" type="parTrans" cxnId="{37638CBC-9B5A-435C-A242-4ABEB0DD3192}">
      <dgm:prSet/>
      <dgm:spPr/>
      <dgm:t>
        <a:bodyPr/>
        <a:lstStyle/>
        <a:p>
          <a:endParaRPr lang="es-EC"/>
        </a:p>
      </dgm:t>
    </dgm:pt>
    <dgm:pt modelId="{F09D5E2B-249D-4345-8733-0D5190A4F01A}" type="sibTrans" cxnId="{37638CBC-9B5A-435C-A242-4ABEB0DD3192}">
      <dgm:prSet/>
      <dgm:spPr/>
      <dgm:t>
        <a:bodyPr/>
        <a:lstStyle/>
        <a:p>
          <a:endParaRPr lang="es-EC"/>
        </a:p>
      </dgm:t>
    </dgm:pt>
    <dgm:pt modelId="{8EC06530-D552-4827-BA9B-429FF5F8AB08}">
      <dgm:prSet phldrT="[Texto]" custT="1"/>
      <dgm:spPr/>
      <dgm:t>
        <a:bodyPr/>
        <a:lstStyle/>
        <a:p>
          <a:r>
            <a:rPr lang="es-ES" sz="1800" dirty="0" smtClean="0"/>
            <a:t>Política de Desarrollo Territorial. Polos y </a:t>
          </a:r>
          <a:r>
            <a:rPr lang="es-ES" sz="1800" b="1" dirty="0" err="1" smtClean="0"/>
            <a:t>ZEDEs</a:t>
          </a:r>
          <a:endParaRPr lang="es-ES" sz="1800" b="1" dirty="0"/>
        </a:p>
      </dgm:t>
    </dgm:pt>
    <dgm:pt modelId="{894A2122-70CB-419C-A085-B5B1FE2C69CB}" type="parTrans" cxnId="{54E77DAA-37B3-4D43-8052-6C008E0597D2}">
      <dgm:prSet/>
      <dgm:spPr/>
      <dgm:t>
        <a:bodyPr/>
        <a:lstStyle/>
        <a:p>
          <a:endParaRPr lang="es-EC"/>
        </a:p>
      </dgm:t>
    </dgm:pt>
    <dgm:pt modelId="{1EFCF9D4-65D0-45B3-9CAC-F977C192D006}" type="sibTrans" cxnId="{54E77DAA-37B3-4D43-8052-6C008E0597D2}">
      <dgm:prSet/>
      <dgm:spPr/>
      <dgm:t>
        <a:bodyPr/>
        <a:lstStyle/>
        <a:p>
          <a:endParaRPr lang="es-EC"/>
        </a:p>
      </dgm:t>
    </dgm:pt>
    <dgm:pt modelId="{676B3149-0247-4886-A291-429E8AE47D7D}">
      <dgm:prSet phldrT="[Texto]" custT="1"/>
      <dgm:spPr/>
      <dgm:t>
        <a:bodyPr/>
        <a:lstStyle/>
        <a:p>
          <a:r>
            <a:rPr lang="es-ES" sz="1600" dirty="0" smtClean="0"/>
            <a:t>Optimización de Regímenes Especiales de Importación</a:t>
          </a:r>
          <a:endParaRPr lang="es-ES" sz="1600" dirty="0"/>
        </a:p>
      </dgm:t>
    </dgm:pt>
    <dgm:pt modelId="{A563FA14-9795-4D9A-BE96-B3543D4DB1B6}" type="parTrans" cxnId="{12F84C90-853B-482B-929E-8B9825E224A3}">
      <dgm:prSet/>
      <dgm:spPr/>
      <dgm:t>
        <a:bodyPr/>
        <a:lstStyle/>
        <a:p>
          <a:endParaRPr lang="es-EC"/>
        </a:p>
      </dgm:t>
    </dgm:pt>
    <dgm:pt modelId="{7456E82D-F556-45D8-80B2-8BB04685A3EF}" type="sibTrans" cxnId="{12F84C90-853B-482B-929E-8B9825E224A3}">
      <dgm:prSet/>
      <dgm:spPr/>
      <dgm:t>
        <a:bodyPr/>
        <a:lstStyle/>
        <a:p>
          <a:endParaRPr lang="es-EC"/>
        </a:p>
      </dgm:t>
    </dgm:pt>
    <dgm:pt modelId="{121FA1C5-6F5B-46EE-BF17-3BF6563034A8}" type="pres">
      <dgm:prSet presAssocID="{5C176458-13D4-4518-B9B1-79BF81C3399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E4A1B7E7-0467-4852-9E31-63D2E260FCEA}" type="pres">
      <dgm:prSet presAssocID="{5C176458-13D4-4518-B9B1-79BF81C3399B}" presName="tSp" presStyleCnt="0"/>
      <dgm:spPr/>
    </dgm:pt>
    <dgm:pt modelId="{003DB00B-7DA4-420C-86D6-320CE7A80B20}" type="pres">
      <dgm:prSet presAssocID="{5C176458-13D4-4518-B9B1-79BF81C3399B}" presName="bSp" presStyleCnt="0"/>
      <dgm:spPr/>
    </dgm:pt>
    <dgm:pt modelId="{16546A58-E252-4407-81E8-06554D0730A5}" type="pres">
      <dgm:prSet presAssocID="{5C176458-13D4-4518-B9B1-79BF81C3399B}" presName="process" presStyleCnt="0"/>
      <dgm:spPr/>
    </dgm:pt>
    <dgm:pt modelId="{05F20EAA-792A-4CF7-849E-02F34FD38818}" type="pres">
      <dgm:prSet presAssocID="{96EDE122-050A-4AEA-BB8F-03791620E887}" presName="composite1" presStyleCnt="0"/>
      <dgm:spPr/>
    </dgm:pt>
    <dgm:pt modelId="{EB60FB55-FEC6-42E4-8600-2F7DA8269F15}" type="pres">
      <dgm:prSet presAssocID="{96EDE122-050A-4AEA-BB8F-03791620E887}" presName="dummyNode1" presStyleLbl="node1" presStyleIdx="0" presStyleCnt="3"/>
      <dgm:spPr/>
    </dgm:pt>
    <dgm:pt modelId="{0600A63B-5F82-407D-8788-A119466C8330}" type="pres">
      <dgm:prSet presAssocID="{96EDE122-050A-4AEA-BB8F-03791620E887}" presName="childNode1" presStyleLbl="bgAcc1" presStyleIdx="0" presStyleCnt="3" custScaleX="179573" custScaleY="417573" custLinFactNeighborX="2916" custLinFactNeighborY="1619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034832-F080-4702-AA2B-A476E92277E4}" type="pres">
      <dgm:prSet presAssocID="{96EDE122-050A-4AEA-BB8F-03791620E887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9B260AA-BEB4-4843-907A-44172E6FD9FB}" type="pres">
      <dgm:prSet presAssocID="{96EDE122-050A-4AEA-BB8F-03791620E887}" presName="parentNode1" presStyleLbl="node1" presStyleIdx="0" presStyleCnt="3" custLinFactY="106376" custLinFactNeighborX="-24838" custLinFactNeighborY="200000">
        <dgm:presLayoutVars>
          <dgm:chMax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70C00E8-7CE4-42CF-9B38-232C9C9C5A88}" type="pres">
      <dgm:prSet presAssocID="{96EDE122-050A-4AEA-BB8F-03791620E887}" presName="connSite1" presStyleCnt="0"/>
      <dgm:spPr/>
    </dgm:pt>
    <dgm:pt modelId="{908A7D78-0C1A-495E-BF0C-B89513ADE117}" type="pres">
      <dgm:prSet presAssocID="{1DFE0D1E-DFB1-4432-A934-13DE2C54F709}" presName="Name9" presStyleLbl="sibTrans2D1" presStyleIdx="0" presStyleCnt="2" custFlipVert="1" custScaleY="1666" custLinFactNeighborX="26479" custLinFactNeighborY="31075"/>
      <dgm:spPr/>
      <dgm:t>
        <a:bodyPr/>
        <a:lstStyle/>
        <a:p>
          <a:endParaRPr lang="es-EC"/>
        </a:p>
      </dgm:t>
    </dgm:pt>
    <dgm:pt modelId="{7F9DBC57-5D0B-4FCD-B006-90C9552E4E38}" type="pres">
      <dgm:prSet presAssocID="{27700298-767D-4769-A8C7-A7E2930339B8}" presName="composite2" presStyleCnt="0"/>
      <dgm:spPr/>
    </dgm:pt>
    <dgm:pt modelId="{BEA04F1F-54D6-45FB-A401-9357B0B6CB8A}" type="pres">
      <dgm:prSet presAssocID="{27700298-767D-4769-A8C7-A7E2930339B8}" presName="dummyNode2" presStyleLbl="node1" presStyleIdx="0" presStyleCnt="3"/>
      <dgm:spPr/>
    </dgm:pt>
    <dgm:pt modelId="{EDB40AFE-2E93-4943-BFC4-94A43D0342B6}" type="pres">
      <dgm:prSet presAssocID="{27700298-767D-4769-A8C7-A7E2930339B8}" presName="childNode2" presStyleLbl="bgAcc1" presStyleIdx="1" presStyleCnt="3" custScaleX="208924" custScaleY="467659" custLinFactNeighborX="469" custLinFactNeighborY="796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5D118B-6A6E-496D-8717-4649E790F494}" type="pres">
      <dgm:prSet presAssocID="{27700298-767D-4769-A8C7-A7E2930339B8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C7F25F1-793E-4210-93D1-C632C34FBFC6}" type="pres">
      <dgm:prSet presAssocID="{27700298-767D-4769-A8C7-A7E2930339B8}" presName="parentNode2" presStyleLbl="node1" presStyleIdx="1" presStyleCnt="3" custScaleX="165488" custLinFactY="-143490" custLinFactNeighborX="-14009" custLinFactNeighborY="-20000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405453-74E8-4EF1-A957-5AE73FC30546}" type="pres">
      <dgm:prSet presAssocID="{27700298-767D-4769-A8C7-A7E2930339B8}" presName="connSite2" presStyleCnt="0"/>
      <dgm:spPr/>
    </dgm:pt>
    <dgm:pt modelId="{8AF1FECA-10A8-4814-8FCB-674CED924CE6}" type="pres">
      <dgm:prSet presAssocID="{41476A5C-B378-4722-9DA9-47B45580CE53}" presName="Name18" presStyleLbl="sibTrans2D1" presStyleIdx="1" presStyleCnt="2" custFlipVert="0" custFlipHor="1" custScaleX="12445" custScaleY="25703" custLinFactX="29293" custLinFactNeighborX="100000" custLinFactNeighborY="-32318"/>
      <dgm:spPr/>
      <dgm:t>
        <a:bodyPr/>
        <a:lstStyle/>
        <a:p>
          <a:endParaRPr lang="es-EC"/>
        </a:p>
      </dgm:t>
    </dgm:pt>
    <dgm:pt modelId="{2AD90865-8A50-4FED-8C07-6C905958B52C}" type="pres">
      <dgm:prSet presAssocID="{9622BCD3-67DA-410D-B633-52A33A39FF8D}" presName="composite1" presStyleCnt="0"/>
      <dgm:spPr/>
    </dgm:pt>
    <dgm:pt modelId="{31515E76-4430-44D4-94D3-5911EF115299}" type="pres">
      <dgm:prSet presAssocID="{9622BCD3-67DA-410D-B633-52A33A39FF8D}" presName="dummyNode1" presStyleLbl="node1" presStyleIdx="1" presStyleCnt="3"/>
      <dgm:spPr/>
    </dgm:pt>
    <dgm:pt modelId="{AF239841-A86F-4C0C-9BE5-965CEB88B3A5}" type="pres">
      <dgm:prSet presAssocID="{9622BCD3-67DA-410D-B633-52A33A39FF8D}" presName="childNode1" presStyleLbl="bgAcc1" presStyleIdx="2" presStyleCnt="3" custScaleX="434682" custScaleY="522387" custLinFactNeighborX="225" custLinFactNeighborY="-3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44710B-87E7-45F2-A323-C72979FD15FC}" type="pres">
      <dgm:prSet presAssocID="{9622BCD3-67DA-410D-B633-52A33A39FF8D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393449C-040A-4457-B796-E53454113D4F}" type="pres">
      <dgm:prSet presAssocID="{9622BCD3-67DA-410D-B633-52A33A39FF8D}" presName="parentNode1" presStyleLbl="node1" presStyleIdx="2" presStyleCnt="3" custScaleX="174554" custLinFactX="38735" custLinFactY="-300000" custLinFactNeighborX="100000" custLinFactNeighborY="-362771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81173B-8C47-4716-A0CE-9C2C8D306B04}" type="pres">
      <dgm:prSet presAssocID="{9622BCD3-67DA-410D-B633-52A33A39FF8D}" presName="connSite1" presStyleCnt="0"/>
      <dgm:spPr/>
    </dgm:pt>
  </dgm:ptLst>
  <dgm:cxnLst>
    <dgm:cxn modelId="{474330EC-E7B4-4A88-A428-FC7CFE214DFE}" type="presOf" srcId="{A37C9330-A434-4802-9CCD-2E07D16548A8}" destId="{AF239841-A86F-4C0C-9BE5-965CEB88B3A5}" srcOrd="0" destOrd="2" presId="urn:microsoft.com/office/officeart/2005/8/layout/hProcess4"/>
    <dgm:cxn modelId="{F4C0CEF4-9922-4E21-82DB-8C33423FD553}" type="presOf" srcId="{FE9EFB1F-1714-4282-B3D9-3ABD71891B63}" destId="{D344710B-87E7-45F2-A323-C72979FD15FC}" srcOrd="1" destOrd="12" presId="urn:microsoft.com/office/officeart/2005/8/layout/hProcess4"/>
    <dgm:cxn modelId="{BE6D71A3-8EC3-441F-AC2D-CB388ED33705}" srcId="{EF3FD2BE-980A-4884-BF29-5E0CFE468A46}" destId="{9E197F1E-D2BF-48D5-B4BB-9F9E247873F3}" srcOrd="1" destOrd="0" parTransId="{4284F2F9-86E0-407A-A3D8-D31B4566B1D6}" sibTransId="{A41CEB98-7147-4527-A131-6995864371F1}"/>
    <dgm:cxn modelId="{6486BC45-F5DF-49C2-9149-9D2D006E190F}" type="presOf" srcId="{0AF62FCE-739A-44EF-A309-947EDF68790A}" destId="{EDB40AFE-2E93-4943-BFC4-94A43D0342B6}" srcOrd="0" destOrd="2" presId="urn:microsoft.com/office/officeart/2005/8/layout/hProcess4"/>
    <dgm:cxn modelId="{18C25B8B-28CB-42F1-9385-5FF3288706A9}" type="presOf" srcId="{AA7CF138-83C4-4EC2-959B-B3536CC705B7}" destId="{AF239841-A86F-4C0C-9BE5-965CEB88B3A5}" srcOrd="0" destOrd="8" presId="urn:microsoft.com/office/officeart/2005/8/layout/hProcess4"/>
    <dgm:cxn modelId="{18516F4F-9BF7-4ADA-8569-DAA110BBA481}" srcId="{C67E1D5B-25F3-4FC7-9416-B8F17F5B1E4A}" destId="{AA7CF138-83C4-4EC2-959B-B3536CC705B7}" srcOrd="1" destOrd="0" parTransId="{C1FED63E-A081-4067-87D5-220C94E41F46}" sibTransId="{FDBDAE76-164A-4041-BB99-BA5E48AF1512}"/>
    <dgm:cxn modelId="{689103E3-FC29-4B9E-A41A-4FC9B872E3A5}" type="presOf" srcId="{0E67C86B-DEC6-4EDE-A9DA-7952A14B954E}" destId="{D344710B-87E7-45F2-A323-C72979FD15FC}" srcOrd="1" destOrd="23" presId="urn:microsoft.com/office/officeart/2005/8/layout/hProcess4"/>
    <dgm:cxn modelId="{60367E70-2508-4F6B-AFAA-738FF0A44D73}" type="presOf" srcId="{4B61F1F4-F305-4B7C-994D-0E1654B11944}" destId="{AF239841-A86F-4C0C-9BE5-965CEB88B3A5}" srcOrd="0" destOrd="19" presId="urn:microsoft.com/office/officeart/2005/8/layout/hProcess4"/>
    <dgm:cxn modelId="{BA526EEB-89CD-4BCB-BDE2-A478B4C9544E}" type="presOf" srcId="{DB2DA6AE-690D-4513-8835-F41EFFCA1044}" destId="{D344710B-87E7-45F2-A323-C72979FD15FC}" srcOrd="1" destOrd="21" presId="urn:microsoft.com/office/officeart/2005/8/layout/hProcess4"/>
    <dgm:cxn modelId="{B8790E8C-02E4-4E4D-B764-01D65EEDE66A}" type="presOf" srcId="{9E197F1E-D2BF-48D5-B4BB-9F9E247873F3}" destId="{AF239841-A86F-4C0C-9BE5-965CEB88B3A5}" srcOrd="0" destOrd="15" presId="urn:microsoft.com/office/officeart/2005/8/layout/hProcess4"/>
    <dgm:cxn modelId="{0502E86C-EBE9-4BD7-AB22-B899245F03CE}" srcId="{CF61D28F-38E3-4F61-9DF3-9380E2BC73B4}" destId="{EC19268A-0D08-4698-B5ED-AFDA48123FEE}" srcOrd="1" destOrd="0" parTransId="{EF39E418-2E8A-4496-BE6E-AA3B88862DB7}" sibTransId="{4ADBB4C2-78BD-4CAA-BC63-FFC40172EFC5}"/>
    <dgm:cxn modelId="{986C29D9-2FC5-496E-9FC9-B223A2774A7D}" srcId="{5AA6C2A6-7651-4247-AA7E-6CE03F489AE7}" destId="{FE9EFB1F-1714-4282-B3D9-3ABD71891B63}" srcOrd="1" destOrd="0" parTransId="{D7E75167-6666-48FD-887C-7F35C4C4B17A}" sibTransId="{FB3B13B9-B735-4E61-8C14-D0DAA3B96F12}"/>
    <dgm:cxn modelId="{2985C1E2-17DE-473B-BD49-2C095C7F04F8}" srcId="{5C176458-13D4-4518-B9B1-79BF81C3399B}" destId="{27700298-767D-4769-A8C7-A7E2930339B8}" srcOrd="1" destOrd="0" parTransId="{B2999186-E34B-4C6A-97CE-4E480BC6FC6F}" sibTransId="{41476A5C-B378-4722-9DA9-47B45580CE53}"/>
    <dgm:cxn modelId="{222197D6-4044-4149-B631-6B534F04F534}" srcId="{708782BD-31F4-4E47-8277-E0C1C4161BB0}" destId="{7D998AF5-9126-4D2D-A1D7-96A27785D22B}" srcOrd="1" destOrd="0" parTransId="{F5054D0D-C799-47AD-ACFD-CDD5839DEF54}" sibTransId="{F60808AB-18B0-4EBF-B674-32A4D72CE19C}"/>
    <dgm:cxn modelId="{36D05498-A27C-4DA2-8B97-1AF8CE2AF7A8}" type="presOf" srcId="{0AF62FCE-739A-44EF-A309-947EDF68790A}" destId="{4A5D118B-6A6E-496D-8717-4649E790F494}" srcOrd="1" destOrd="2" presId="urn:microsoft.com/office/officeart/2005/8/layout/hProcess4"/>
    <dgm:cxn modelId="{9E5D176B-1B86-4EF2-8260-F6E73F174950}" type="presOf" srcId="{6A905836-CFE4-4CB5-B21B-43CED1615DDE}" destId="{AF239841-A86F-4C0C-9BE5-965CEB88B3A5}" srcOrd="0" destOrd="0" presId="urn:microsoft.com/office/officeart/2005/8/layout/hProcess4"/>
    <dgm:cxn modelId="{B255019E-4397-4FAE-A98C-356E832A9F64}" srcId="{9622BCD3-67DA-410D-B633-52A33A39FF8D}" destId="{CF61D28F-38E3-4F61-9DF3-9380E2BC73B4}" srcOrd="1" destOrd="0" parTransId="{6348F133-1884-48D7-9090-6275054FC223}" sibTransId="{2B6C3586-5061-46C7-95CA-A1842F17D43E}"/>
    <dgm:cxn modelId="{89A5DBF9-C835-4727-A761-6BD50E02DE03}" type="presOf" srcId="{8EC06530-D552-4827-BA9B-429FF5F8AB08}" destId="{4A5D118B-6A6E-496D-8717-4649E790F494}" srcOrd="1" destOrd="1" presId="urn:microsoft.com/office/officeart/2005/8/layout/hProcess4"/>
    <dgm:cxn modelId="{12F84C90-853B-482B-929E-8B9825E224A3}" srcId="{EF3FD2BE-980A-4884-BF29-5E0CFE468A46}" destId="{676B3149-0247-4886-A291-429E8AE47D7D}" srcOrd="2" destOrd="0" parTransId="{A563FA14-9795-4D9A-BE96-B3543D4DB1B6}" sibTransId="{7456E82D-F556-45D8-80B2-8BB04685A3EF}"/>
    <dgm:cxn modelId="{C33785D7-40D3-4608-9CC1-AD4F7F9077F5}" type="presOf" srcId="{8EC06530-D552-4827-BA9B-429FF5F8AB08}" destId="{EDB40AFE-2E93-4943-BFC4-94A43D0342B6}" srcOrd="0" destOrd="1" presId="urn:microsoft.com/office/officeart/2005/8/layout/hProcess4"/>
    <dgm:cxn modelId="{6CE2E19C-3228-4374-8417-5D74D0C197B6}" type="presOf" srcId="{676B3149-0247-4886-A291-429E8AE47D7D}" destId="{AF239841-A86F-4C0C-9BE5-965CEB88B3A5}" srcOrd="0" destOrd="16" presId="urn:microsoft.com/office/officeart/2005/8/layout/hProcess4"/>
    <dgm:cxn modelId="{2ACE94EA-8659-4AF9-8E53-B3A2FB9E694A}" type="presOf" srcId="{708782BD-31F4-4E47-8277-E0C1C4161BB0}" destId="{AF239841-A86F-4C0C-9BE5-965CEB88B3A5}" srcOrd="0" destOrd="20" presId="urn:microsoft.com/office/officeart/2005/8/layout/hProcess4"/>
    <dgm:cxn modelId="{66B078A5-41B9-4B7E-9037-46EC2B5F7113}" type="presOf" srcId="{676B3149-0247-4886-A291-429E8AE47D7D}" destId="{D344710B-87E7-45F2-A323-C72979FD15FC}" srcOrd="1" destOrd="16" presId="urn:microsoft.com/office/officeart/2005/8/layout/hProcess4"/>
    <dgm:cxn modelId="{45172E21-7C74-4274-8DBF-5F6A416FB555}" type="presOf" srcId="{FE9EFB1F-1714-4282-B3D9-3ABD71891B63}" destId="{AF239841-A86F-4C0C-9BE5-965CEB88B3A5}" srcOrd="0" destOrd="12" presId="urn:microsoft.com/office/officeart/2005/8/layout/hProcess4"/>
    <dgm:cxn modelId="{0AE60403-FED1-452B-BB57-B86271E1FAB9}" type="presOf" srcId="{FD14AEAA-6331-4943-9A32-D43E44228763}" destId="{AF239841-A86F-4C0C-9BE5-965CEB88B3A5}" srcOrd="0" destOrd="9" presId="urn:microsoft.com/office/officeart/2005/8/layout/hProcess4"/>
    <dgm:cxn modelId="{CFAE4C5C-43C1-4F9E-B995-D1A6219A30D9}" type="presOf" srcId="{AA7CF138-83C4-4EC2-959B-B3536CC705B7}" destId="{D344710B-87E7-45F2-A323-C72979FD15FC}" srcOrd="1" destOrd="8" presId="urn:microsoft.com/office/officeart/2005/8/layout/hProcess4"/>
    <dgm:cxn modelId="{F3FE67E8-5CD6-4AE5-AB83-C2CA3C9931A5}" type="presOf" srcId="{00EEA7D3-72BD-4091-863B-4DDC49F0F07D}" destId="{4A5D118B-6A6E-496D-8717-4649E790F494}" srcOrd="1" destOrd="0" presId="urn:microsoft.com/office/officeart/2005/8/layout/hProcess4"/>
    <dgm:cxn modelId="{96693A57-77B5-47CF-ADB2-2DB43A2A583C}" type="presOf" srcId="{CF61D28F-38E3-4F61-9DF3-9380E2BC73B4}" destId="{D344710B-87E7-45F2-A323-C72979FD15FC}" srcOrd="1" destOrd="3" presId="urn:microsoft.com/office/officeart/2005/8/layout/hProcess4"/>
    <dgm:cxn modelId="{6AFEBD2F-8924-4DA5-9152-A3F303A4533D}" srcId="{5C176458-13D4-4518-B9B1-79BF81C3399B}" destId="{9622BCD3-67DA-410D-B633-52A33A39FF8D}" srcOrd="2" destOrd="0" parTransId="{FA2BCA14-9F35-4D62-87DF-B5363A71DC8B}" sibTransId="{E7AEE572-4DB7-406D-9C87-22FB08301CE1}"/>
    <dgm:cxn modelId="{C7248C15-1CBE-4FBC-A7E1-E3F29B0E9448}" srcId="{6D6CF2FD-8DEB-4ED2-A015-6941DF62E892}" destId="{32A78110-FAD8-4DFE-BEF1-69FA908B08B6}" srcOrd="0" destOrd="0" parTransId="{C2908F41-3894-40E8-A013-209B00BA076D}" sibTransId="{47CAAA67-FFDA-4EF8-9B41-87C76A117A6F}"/>
    <dgm:cxn modelId="{2B1316F3-245C-48FE-A1E0-CFDD26C8EA27}" type="presOf" srcId="{7D998AF5-9126-4D2D-A1D7-96A27785D22B}" destId="{AF239841-A86F-4C0C-9BE5-965CEB88B3A5}" srcOrd="0" destOrd="22" presId="urn:microsoft.com/office/officeart/2005/8/layout/hProcess4"/>
    <dgm:cxn modelId="{8868F906-9F03-40B2-BAAC-E2F46D6E2CF6}" type="presOf" srcId="{708782BD-31F4-4E47-8277-E0C1C4161BB0}" destId="{D344710B-87E7-45F2-A323-C72979FD15FC}" srcOrd="1" destOrd="20" presId="urn:microsoft.com/office/officeart/2005/8/layout/hProcess4"/>
    <dgm:cxn modelId="{EA7241E5-721C-4843-B12F-1DD3E7D608E0}" srcId="{6A905836-CFE4-4CB5-B21B-43CED1615DDE}" destId="{AEF361DA-D0CF-4557-AD97-96B9D9433E0D}" srcOrd="0" destOrd="0" parTransId="{3AB53CEC-A2BB-4424-B7F3-F50BFB44D904}" sibTransId="{DC822539-54E7-482A-B301-CFD1061465DB}"/>
    <dgm:cxn modelId="{74040556-BC09-442B-B0F1-F992439C893D}" type="presOf" srcId="{EC19268A-0D08-4698-B5ED-AFDA48123FEE}" destId="{D344710B-87E7-45F2-A323-C72979FD15FC}" srcOrd="1" destOrd="5" presId="urn:microsoft.com/office/officeart/2005/8/layout/hProcess4"/>
    <dgm:cxn modelId="{D0D172E9-DF88-4678-842E-B8B361FB7722}" type="presOf" srcId="{6D6CF2FD-8DEB-4ED2-A015-6941DF62E892}" destId="{AF239841-A86F-4C0C-9BE5-965CEB88B3A5}" srcOrd="0" destOrd="17" presId="urn:microsoft.com/office/officeart/2005/8/layout/hProcess4"/>
    <dgm:cxn modelId="{3226CFA7-0BB0-46C6-8BC0-D552AC93DE84}" type="presOf" srcId="{BD6F053D-FD7A-4A16-A5BF-21F84B63D6A6}" destId="{AF239841-A86F-4C0C-9BE5-965CEB88B3A5}" srcOrd="0" destOrd="4" presId="urn:microsoft.com/office/officeart/2005/8/layout/hProcess4"/>
    <dgm:cxn modelId="{462B2DAF-2E54-4CCE-A6FA-BB4BFA751BEA}" type="presOf" srcId="{EF3FD2BE-980A-4884-BF29-5E0CFE468A46}" destId="{D344710B-87E7-45F2-A323-C72979FD15FC}" srcOrd="1" destOrd="13" presId="urn:microsoft.com/office/officeart/2005/8/layout/hProcess4"/>
    <dgm:cxn modelId="{D82A28E2-5B4E-44CA-B450-55F9630A143D}" type="presOf" srcId="{0C53C54D-CFDF-40B7-84AB-5A8D97346F48}" destId="{0600A63B-5F82-407D-8788-A119466C8330}" srcOrd="0" destOrd="3" presId="urn:microsoft.com/office/officeart/2005/8/layout/hProcess4"/>
    <dgm:cxn modelId="{A956E343-C432-4123-98B7-D39B8EFA126C}" type="presOf" srcId="{34D08C30-B664-4AAA-8F97-D3F2EA89F38A}" destId="{4A5D118B-6A6E-496D-8717-4649E790F494}" srcOrd="1" destOrd="5" presId="urn:microsoft.com/office/officeart/2005/8/layout/hProcess4"/>
    <dgm:cxn modelId="{573BEEDA-6A6C-44DC-8F66-B1D6DBF42523}" type="presOf" srcId="{AEF361DA-D0CF-4557-AD97-96B9D9433E0D}" destId="{D344710B-87E7-45F2-A323-C72979FD15FC}" srcOrd="1" destOrd="1" presId="urn:microsoft.com/office/officeart/2005/8/layout/hProcess4"/>
    <dgm:cxn modelId="{7D33B2BD-E19E-411B-B6FD-21C8554390D4}" type="presOf" srcId="{3E70FFC0-F005-4BA3-953E-CDD2E36F5C48}" destId="{D344710B-87E7-45F2-A323-C72979FD15FC}" srcOrd="1" destOrd="25" presId="urn:microsoft.com/office/officeart/2005/8/layout/hProcess4"/>
    <dgm:cxn modelId="{C111EAEF-63F1-495A-A8E6-0544E0E07E90}" type="presOf" srcId="{34D08C30-B664-4AAA-8F97-D3F2EA89F38A}" destId="{EDB40AFE-2E93-4943-BFC4-94A43D0342B6}" srcOrd="0" destOrd="5" presId="urn:microsoft.com/office/officeart/2005/8/layout/hProcess4"/>
    <dgm:cxn modelId="{992B976F-E175-4777-9E11-5CB88B66CA31}" srcId="{9622BCD3-67DA-410D-B633-52A33A39FF8D}" destId="{708782BD-31F4-4E47-8277-E0C1C4161BB0}" srcOrd="6" destOrd="0" parTransId="{3495679A-F539-4033-BEAE-EA5A9B149433}" sibTransId="{1847AE1B-FB20-4253-B7C8-AAC324EE17BC}"/>
    <dgm:cxn modelId="{888E1391-276A-41F4-B28F-05039C70FF92}" type="presOf" srcId="{658F542B-CEF2-4BC9-BEA8-F2B1FD3F44AD}" destId="{D344710B-87E7-45F2-A323-C72979FD15FC}" srcOrd="1" destOrd="7" presId="urn:microsoft.com/office/officeart/2005/8/layout/hProcess4"/>
    <dgm:cxn modelId="{96F50B55-3496-40AF-ABDF-029D0B39995D}" srcId="{708782BD-31F4-4E47-8277-E0C1C4161BB0}" destId="{DB2DA6AE-690D-4513-8835-F41EFFCA1044}" srcOrd="0" destOrd="0" parTransId="{514A7568-0AD1-4F57-9234-85BB00DFC036}" sibTransId="{4A40967E-C51E-4EB7-9385-4A42B3253230}"/>
    <dgm:cxn modelId="{94F0D61F-71A3-4746-BAC4-7298AB2CAC1C}" type="presOf" srcId="{EF3FD2BE-980A-4884-BF29-5E0CFE468A46}" destId="{AF239841-A86F-4C0C-9BE5-965CEB88B3A5}" srcOrd="0" destOrd="13" presId="urn:microsoft.com/office/officeart/2005/8/layout/hProcess4"/>
    <dgm:cxn modelId="{005C717F-547B-412B-9D80-1BC59E548CE6}" srcId="{96EDE122-050A-4AEA-BB8F-03791620E887}" destId="{0C53C54D-CFDF-40B7-84AB-5A8D97346F48}" srcOrd="3" destOrd="0" parTransId="{0FF93FEA-AD53-4E34-B809-3A6D0F8D63E8}" sibTransId="{CBE49278-8131-4213-A309-AA8CE730792B}"/>
    <dgm:cxn modelId="{54E77DAA-37B3-4D43-8052-6C008E0597D2}" srcId="{27700298-767D-4769-A8C7-A7E2930339B8}" destId="{8EC06530-D552-4827-BA9B-429FF5F8AB08}" srcOrd="1" destOrd="0" parTransId="{894A2122-70CB-419C-A085-B5B1FE2C69CB}" sibTransId="{1EFCF9D4-65D0-45B3-9CAC-F977C192D006}"/>
    <dgm:cxn modelId="{8355BBFE-6D4A-4789-B135-0B08A34630B0}" type="presOf" srcId="{0C53C54D-CFDF-40B7-84AB-5A8D97346F48}" destId="{38034832-F080-4702-AA2B-A476E92277E4}" srcOrd="1" destOrd="3" presId="urn:microsoft.com/office/officeart/2005/8/layout/hProcess4"/>
    <dgm:cxn modelId="{52B90A73-CAD7-443F-9179-77BB592BEB61}" type="presOf" srcId="{A37C9330-A434-4802-9CCD-2E07D16548A8}" destId="{D344710B-87E7-45F2-A323-C72979FD15FC}" srcOrd="1" destOrd="2" presId="urn:microsoft.com/office/officeart/2005/8/layout/hProcess4"/>
    <dgm:cxn modelId="{FA929F6D-5717-4067-938A-84BFA768589B}" type="presOf" srcId="{BD6F053D-FD7A-4A16-A5BF-21F84B63D6A6}" destId="{D344710B-87E7-45F2-A323-C72979FD15FC}" srcOrd="1" destOrd="4" presId="urn:microsoft.com/office/officeart/2005/8/layout/hProcess4"/>
    <dgm:cxn modelId="{780914AE-C2F6-482F-AA6A-09A02DC6E153}" srcId="{7949A54D-9266-44BD-982F-DED8D62304B8}" destId="{3E70FFC0-F005-4BA3-953E-CDD2E36F5C48}" srcOrd="0" destOrd="0" parTransId="{C80F63DB-9BCE-4ACD-A8D4-14DD38EF2F7C}" sibTransId="{C4BF170C-70B3-498D-99C7-B97460D16024}"/>
    <dgm:cxn modelId="{D193776D-6F0C-4D38-AAE0-A05B8C4129A4}" srcId="{27700298-767D-4769-A8C7-A7E2930339B8}" destId="{C75EDDB7-6BC5-46CB-8A14-C605441415CB}" srcOrd="3" destOrd="0" parTransId="{AE0D4767-6DCD-493D-B0FB-FC83AE42873B}" sibTransId="{D1F7E2BB-C26E-44B8-982E-7CBF14D4A600}"/>
    <dgm:cxn modelId="{37638CBC-9B5A-435C-A242-4ABEB0DD3192}" srcId="{708782BD-31F4-4E47-8277-E0C1C4161BB0}" destId="{0E67C86B-DEC6-4EDE-A9DA-7952A14B954E}" srcOrd="2" destOrd="0" parTransId="{D021317C-3412-4053-A421-792B9F15A826}" sibTransId="{F09D5E2B-249D-4345-8733-0D5190A4F01A}"/>
    <dgm:cxn modelId="{3EEFEB82-8B1C-4528-87FC-AF2B763CD774}" type="presOf" srcId="{7949A54D-9266-44BD-982F-DED8D62304B8}" destId="{D344710B-87E7-45F2-A323-C72979FD15FC}" srcOrd="1" destOrd="24" presId="urn:microsoft.com/office/officeart/2005/8/layout/hProcess4"/>
    <dgm:cxn modelId="{E5DBFD53-7B00-4B61-9033-8DD3B0608E7A}" srcId="{5AA6C2A6-7651-4247-AA7E-6CE03F489AE7}" destId="{D22E85C3-4745-4CDC-9832-A3579CF15633}" srcOrd="0" destOrd="0" parTransId="{B6999F31-9906-450F-BB76-69EB33D41067}" sibTransId="{0CBAADF5-19A7-46E0-8FD8-0ECF41C61976}"/>
    <dgm:cxn modelId="{3A06D2A0-F6BA-4364-880C-4B092C95E995}" type="presOf" srcId="{5AA6C2A6-7651-4247-AA7E-6CE03F489AE7}" destId="{AF239841-A86F-4C0C-9BE5-965CEB88B3A5}" srcOrd="0" destOrd="10" presId="urn:microsoft.com/office/officeart/2005/8/layout/hProcess4"/>
    <dgm:cxn modelId="{3613B888-C07F-4B28-A3C5-80BE6D0946B0}" type="presOf" srcId="{C75EDDB7-6BC5-46CB-8A14-C605441415CB}" destId="{EDB40AFE-2E93-4943-BFC4-94A43D0342B6}" srcOrd="0" destOrd="3" presId="urn:microsoft.com/office/officeart/2005/8/layout/hProcess4"/>
    <dgm:cxn modelId="{126D05CA-551E-43CA-804D-35550478F638}" type="presOf" srcId="{5C176458-13D4-4518-B9B1-79BF81C3399B}" destId="{121FA1C5-6F5B-46EE-BF17-3BF6563034A8}" srcOrd="0" destOrd="0" presId="urn:microsoft.com/office/officeart/2005/8/layout/hProcess4"/>
    <dgm:cxn modelId="{ACB94178-2604-4B29-A840-78336D09A3C2}" srcId="{9622BCD3-67DA-410D-B633-52A33A39FF8D}" destId="{5AA6C2A6-7651-4247-AA7E-6CE03F489AE7}" srcOrd="3" destOrd="0" parTransId="{B77E4254-3DBF-4042-9F12-5638EEF95867}" sibTransId="{9D4E0BF9-7B44-4F31-994E-714DEE202D0A}"/>
    <dgm:cxn modelId="{CCDDD825-AD06-4FC6-B178-86AB87A9C7BF}" type="presOf" srcId="{935A3EDA-E4A0-4707-9EA5-3A8FB7B90809}" destId="{AF239841-A86F-4C0C-9BE5-965CEB88B3A5}" srcOrd="0" destOrd="14" presId="urn:microsoft.com/office/officeart/2005/8/layout/hProcess4"/>
    <dgm:cxn modelId="{F0BE61F8-B685-44A4-86EE-190DB9256AD2}" type="presOf" srcId="{0A248838-4124-40AC-A0AD-3C212289CF80}" destId="{38034832-F080-4702-AA2B-A476E92277E4}" srcOrd="1" destOrd="2" presId="urn:microsoft.com/office/officeart/2005/8/layout/hProcess4"/>
    <dgm:cxn modelId="{507975B7-1333-4544-A31A-B0D810879BA8}" srcId="{EF3FD2BE-980A-4884-BF29-5E0CFE468A46}" destId="{935A3EDA-E4A0-4707-9EA5-3A8FB7B90809}" srcOrd="0" destOrd="0" parTransId="{585B9990-08F0-4E9D-89AF-CB4DF097B9B3}" sibTransId="{9034F4E7-EEE4-427F-BD66-6CCD61FEE9D5}"/>
    <dgm:cxn modelId="{8DA77365-B4B4-4BC0-B07C-086962A22909}" srcId="{5C176458-13D4-4518-B9B1-79BF81C3399B}" destId="{96EDE122-050A-4AEA-BB8F-03791620E887}" srcOrd="0" destOrd="0" parTransId="{7648402E-8858-48E7-ADB0-954142755A71}" sibTransId="{1DFE0D1E-DFB1-4432-A934-13DE2C54F709}"/>
    <dgm:cxn modelId="{756357CB-A345-48BD-967B-3CB6FB1C419A}" type="presOf" srcId="{92FAA9A5-5508-47A7-B839-107788C7D214}" destId="{38034832-F080-4702-AA2B-A476E92277E4}" srcOrd="1" destOrd="1" presId="urn:microsoft.com/office/officeart/2005/8/layout/hProcess4"/>
    <dgm:cxn modelId="{C0202F51-FB01-49EC-A6F5-A5E5A86CA2D1}" type="presOf" srcId="{D22E85C3-4745-4CDC-9832-A3579CF15633}" destId="{AF239841-A86F-4C0C-9BE5-965CEB88B3A5}" srcOrd="0" destOrd="11" presId="urn:microsoft.com/office/officeart/2005/8/layout/hProcess4"/>
    <dgm:cxn modelId="{A4991A0C-3E2D-4336-9011-682D45CA0A75}" srcId="{9622BCD3-67DA-410D-B633-52A33A39FF8D}" destId="{7949A54D-9266-44BD-982F-DED8D62304B8}" srcOrd="7" destOrd="0" parTransId="{451D8550-B0CD-4BF9-9728-AD3CFC886AEB}" sibTransId="{092EF99C-A87F-46A6-8F83-582D5D7A332A}"/>
    <dgm:cxn modelId="{BBF58CC0-60C3-474B-BF03-B17DB479771E}" type="presOf" srcId="{7949A54D-9266-44BD-982F-DED8D62304B8}" destId="{AF239841-A86F-4C0C-9BE5-965CEB88B3A5}" srcOrd="0" destOrd="24" presId="urn:microsoft.com/office/officeart/2005/8/layout/hProcess4"/>
    <dgm:cxn modelId="{214F528D-8B85-4A4B-A1F1-AA56D1F1A230}" srcId="{96EDE122-050A-4AEA-BB8F-03791620E887}" destId="{07E09221-16E9-4C04-AB10-F0C56B721182}" srcOrd="0" destOrd="0" parTransId="{2DB2073C-557A-4882-81B3-EE2C49630978}" sibTransId="{85E7E4F0-5A5E-40A0-9C14-FB07A962211A}"/>
    <dgm:cxn modelId="{E1229790-BF2D-436E-A71D-33CD7A8C5262}" srcId="{96EDE122-050A-4AEA-BB8F-03791620E887}" destId="{0A248838-4124-40AC-A0AD-3C212289CF80}" srcOrd="2" destOrd="0" parTransId="{A2C5A79A-443A-442C-AEAC-515968D6290C}" sibTransId="{EA5F620F-4C36-4F08-B4BA-FD8821AE4553}"/>
    <dgm:cxn modelId="{3C3E2A6D-17EA-40C0-AB56-309874B73DC0}" type="presOf" srcId="{89A7029D-9980-4A8E-8195-EFBFDE0710CE}" destId="{4A5D118B-6A6E-496D-8717-4649E790F494}" srcOrd="1" destOrd="4" presId="urn:microsoft.com/office/officeart/2005/8/layout/hProcess4"/>
    <dgm:cxn modelId="{C09BA42E-8836-43CE-B4BD-402B0284FAA1}" type="presOf" srcId="{92FAA9A5-5508-47A7-B839-107788C7D214}" destId="{0600A63B-5F82-407D-8788-A119466C8330}" srcOrd="0" destOrd="1" presId="urn:microsoft.com/office/officeart/2005/8/layout/hProcess4"/>
    <dgm:cxn modelId="{3CF746AF-DD75-4E9A-825D-9B28081B6A36}" type="presOf" srcId="{9622BCD3-67DA-410D-B633-52A33A39FF8D}" destId="{5393449C-040A-4457-B796-E53454113D4F}" srcOrd="0" destOrd="0" presId="urn:microsoft.com/office/officeart/2005/8/layout/hProcess4"/>
    <dgm:cxn modelId="{4F1CD9B6-9C20-43E0-BF06-936286EF4038}" srcId="{27700298-767D-4769-A8C7-A7E2930339B8}" destId="{34D08C30-B664-4AAA-8F97-D3F2EA89F38A}" srcOrd="5" destOrd="0" parTransId="{4A112F95-4934-441F-A141-90425E00734C}" sibTransId="{4C76A903-DFD2-4732-900A-11ADCBE128AC}"/>
    <dgm:cxn modelId="{3D40A295-3AD9-4ACA-9E78-D018BD2F0841}" type="presOf" srcId="{32A78110-FAD8-4DFE-BEF1-69FA908B08B6}" destId="{AF239841-A86F-4C0C-9BE5-965CEB88B3A5}" srcOrd="0" destOrd="18" presId="urn:microsoft.com/office/officeart/2005/8/layout/hProcess4"/>
    <dgm:cxn modelId="{FDE3E8F7-3FF8-4C08-95AD-54D466A53C57}" type="presOf" srcId="{07E09221-16E9-4C04-AB10-F0C56B721182}" destId="{38034832-F080-4702-AA2B-A476E92277E4}" srcOrd="1" destOrd="0" presId="urn:microsoft.com/office/officeart/2005/8/layout/hProcess4"/>
    <dgm:cxn modelId="{DB55C086-E114-4FF8-B78F-B03CEF18285E}" type="presOf" srcId="{07E09221-16E9-4C04-AB10-F0C56B721182}" destId="{0600A63B-5F82-407D-8788-A119466C8330}" srcOrd="0" destOrd="0" presId="urn:microsoft.com/office/officeart/2005/8/layout/hProcess4"/>
    <dgm:cxn modelId="{F26E2797-EFD7-4A4F-8B05-071B29E00099}" type="presOf" srcId="{0A248838-4124-40AC-A0AD-3C212289CF80}" destId="{0600A63B-5F82-407D-8788-A119466C8330}" srcOrd="0" destOrd="2" presId="urn:microsoft.com/office/officeart/2005/8/layout/hProcess4"/>
    <dgm:cxn modelId="{3CA3EB98-AF2C-427F-99CC-8A071588A743}" type="presOf" srcId="{FD14AEAA-6331-4943-9A32-D43E44228763}" destId="{D344710B-87E7-45F2-A323-C72979FD15FC}" srcOrd="1" destOrd="9" presId="urn:microsoft.com/office/officeart/2005/8/layout/hProcess4"/>
    <dgm:cxn modelId="{6FBF986D-D6EE-437D-A303-B7ADCA95F617}" type="presOf" srcId="{C67E1D5B-25F3-4FC7-9416-B8F17F5B1E4A}" destId="{AF239841-A86F-4C0C-9BE5-965CEB88B3A5}" srcOrd="0" destOrd="6" presId="urn:microsoft.com/office/officeart/2005/8/layout/hProcess4"/>
    <dgm:cxn modelId="{24CEC37F-7BE5-49FC-894A-79ED43E92E5F}" srcId="{6A905836-CFE4-4CB5-B21B-43CED1615DDE}" destId="{A37C9330-A434-4802-9CCD-2E07D16548A8}" srcOrd="1" destOrd="0" parTransId="{30DF3413-BB61-4AAF-AB36-A521CB86955B}" sibTransId="{106997D3-934F-49A7-A920-5F667556488D}"/>
    <dgm:cxn modelId="{55CFBE3D-69DE-4F9A-B8AC-332934C13AED}" type="presOf" srcId="{27700298-767D-4769-A8C7-A7E2930339B8}" destId="{8C7F25F1-793E-4210-93D1-C632C34FBFC6}" srcOrd="0" destOrd="0" presId="urn:microsoft.com/office/officeart/2005/8/layout/hProcess4"/>
    <dgm:cxn modelId="{8965B22B-7926-49C6-BED1-661A1EEE7015}" type="presOf" srcId="{89A7029D-9980-4A8E-8195-EFBFDE0710CE}" destId="{EDB40AFE-2E93-4943-BFC4-94A43D0342B6}" srcOrd="0" destOrd="4" presId="urn:microsoft.com/office/officeart/2005/8/layout/hProcess4"/>
    <dgm:cxn modelId="{8506F906-F873-4E1D-BD6D-F1B7A747188D}" type="presOf" srcId="{C75EDDB7-6BC5-46CB-8A14-C605441415CB}" destId="{4A5D118B-6A6E-496D-8717-4649E790F494}" srcOrd="1" destOrd="3" presId="urn:microsoft.com/office/officeart/2005/8/layout/hProcess4"/>
    <dgm:cxn modelId="{43DEC77C-5E8F-4317-8600-88175BA9FD44}" type="presOf" srcId="{96EDE122-050A-4AEA-BB8F-03791620E887}" destId="{D9B260AA-BEB4-4843-907A-44172E6FD9FB}" srcOrd="0" destOrd="0" presId="urn:microsoft.com/office/officeart/2005/8/layout/hProcess4"/>
    <dgm:cxn modelId="{014921E5-00CB-4DFA-A9C1-73000826C663}" srcId="{C67E1D5B-25F3-4FC7-9416-B8F17F5B1E4A}" destId="{658F542B-CEF2-4BC9-BEA8-F2B1FD3F44AD}" srcOrd="0" destOrd="0" parTransId="{B2E03568-1483-4C56-87DE-1078989DFCD7}" sibTransId="{FAFA5870-1F84-4F16-929B-E9C5F1622D7C}"/>
    <dgm:cxn modelId="{4DCCAE79-066F-4961-94E4-E976C55908DD}" type="presOf" srcId="{9E197F1E-D2BF-48D5-B4BB-9F9E247873F3}" destId="{D344710B-87E7-45F2-A323-C72979FD15FC}" srcOrd="1" destOrd="15" presId="urn:microsoft.com/office/officeart/2005/8/layout/hProcess4"/>
    <dgm:cxn modelId="{025CABAC-2135-4AF2-9EB5-6EE578AE2620}" type="presOf" srcId="{32A78110-FAD8-4DFE-BEF1-69FA908B08B6}" destId="{D344710B-87E7-45F2-A323-C72979FD15FC}" srcOrd="1" destOrd="18" presId="urn:microsoft.com/office/officeart/2005/8/layout/hProcess4"/>
    <dgm:cxn modelId="{24C8BC85-6884-40DB-99F6-96514FE98AB5}" srcId="{9622BCD3-67DA-410D-B633-52A33A39FF8D}" destId="{6D6CF2FD-8DEB-4ED2-A015-6941DF62E892}" srcOrd="5" destOrd="0" parTransId="{3639B806-707F-46DC-895A-BC8989DA4EAF}" sibTransId="{1B732C30-98E5-471A-B9AF-051F218C6EDA}"/>
    <dgm:cxn modelId="{B1DA14B2-FCA7-419A-B4EC-E3E54ECE62B9}" type="presOf" srcId="{00EEA7D3-72BD-4091-863B-4DDC49F0F07D}" destId="{EDB40AFE-2E93-4943-BFC4-94A43D0342B6}" srcOrd="0" destOrd="0" presId="urn:microsoft.com/office/officeart/2005/8/layout/hProcess4"/>
    <dgm:cxn modelId="{058CEE6C-59F5-41BA-833E-763281D0EF77}" type="presOf" srcId="{3E70FFC0-F005-4BA3-953E-CDD2E36F5C48}" destId="{AF239841-A86F-4C0C-9BE5-965CEB88B3A5}" srcOrd="0" destOrd="25" presId="urn:microsoft.com/office/officeart/2005/8/layout/hProcess4"/>
    <dgm:cxn modelId="{C732C7F0-9800-4061-95DB-19202B13C7E4}" type="presOf" srcId="{C67E1D5B-25F3-4FC7-9416-B8F17F5B1E4A}" destId="{D344710B-87E7-45F2-A323-C72979FD15FC}" srcOrd="1" destOrd="6" presId="urn:microsoft.com/office/officeart/2005/8/layout/hProcess4"/>
    <dgm:cxn modelId="{CDA152E4-B2A3-446B-98D4-E5963405A3CC}" srcId="{9622BCD3-67DA-410D-B633-52A33A39FF8D}" destId="{EF3FD2BE-980A-4884-BF29-5E0CFE468A46}" srcOrd="4" destOrd="0" parTransId="{1381F7AC-3F58-4D3B-A24A-1AEB38A686AD}" sibTransId="{0D5C128F-9E88-4A73-AB60-6BC532151FA4}"/>
    <dgm:cxn modelId="{7814B496-2DFD-439B-BF49-381B147AC8ED}" srcId="{C67E1D5B-25F3-4FC7-9416-B8F17F5B1E4A}" destId="{FD14AEAA-6331-4943-9A32-D43E44228763}" srcOrd="2" destOrd="0" parTransId="{A0E37D28-A1C5-432A-812B-E0C3ECF3C1CA}" sibTransId="{F2DC1F7B-F3FC-4E03-8F02-084F830A21DA}"/>
    <dgm:cxn modelId="{F560553B-492C-44A6-B458-7941215FF71B}" type="presOf" srcId="{6A905836-CFE4-4CB5-B21B-43CED1615DDE}" destId="{D344710B-87E7-45F2-A323-C72979FD15FC}" srcOrd="1" destOrd="0" presId="urn:microsoft.com/office/officeart/2005/8/layout/hProcess4"/>
    <dgm:cxn modelId="{24BAA54A-12B9-4205-BFC9-D68FDA77C826}" srcId="{CF61D28F-38E3-4F61-9DF3-9380E2BC73B4}" destId="{BD6F053D-FD7A-4A16-A5BF-21F84B63D6A6}" srcOrd="0" destOrd="0" parTransId="{0FF5DBE1-14BF-4041-99DE-37A04C303B26}" sibTransId="{9D97FFE6-147C-45BD-A4A7-08A6C2701D17}"/>
    <dgm:cxn modelId="{999B8A69-DB63-481B-9411-1341C4E87942}" type="presOf" srcId="{4B61F1F4-F305-4B7C-994D-0E1654B11944}" destId="{D344710B-87E7-45F2-A323-C72979FD15FC}" srcOrd="1" destOrd="19" presId="urn:microsoft.com/office/officeart/2005/8/layout/hProcess4"/>
    <dgm:cxn modelId="{2885EEA9-6A8B-4206-88D3-3F2F8B52CA85}" type="presOf" srcId="{0E67C86B-DEC6-4EDE-A9DA-7952A14B954E}" destId="{AF239841-A86F-4C0C-9BE5-965CEB88B3A5}" srcOrd="0" destOrd="23" presId="urn:microsoft.com/office/officeart/2005/8/layout/hProcess4"/>
    <dgm:cxn modelId="{CC74D051-9D6D-490F-945D-BA4B890CFE0A}" srcId="{9622BCD3-67DA-410D-B633-52A33A39FF8D}" destId="{C67E1D5B-25F3-4FC7-9416-B8F17F5B1E4A}" srcOrd="2" destOrd="0" parTransId="{59B00684-FB8B-49F9-8F3A-827C43A02293}" sibTransId="{646C1D87-7087-4E67-9B5F-5060F405215F}"/>
    <dgm:cxn modelId="{8A170B81-3565-401B-9706-FC29D69A3AD1}" srcId="{9622BCD3-67DA-410D-B633-52A33A39FF8D}" destId="{6A905836-CFE4-4CB5-B21B-43CED1615DDE}" srcOrd="0" destOrd="0" parTransId="{93DCA6E6-45D3-4FEA-BAF3-86D8855D0DC8}" sibTransId="{38F69E6B-4AC4-426C-8552-BE14D52ED51F}"/>
    <dgm:cxn modelId="{3999D6E5-8900-4915-9D69-E8CFADBB5ECC}" srcId="{27700298-767D-4769-A8C7-A7E2930339B8}" destId="{89A7029D-9980-4A8E-8195-EFBFDE0710CE}" srcOrd="4" destOrd="0" parTransId="{1DDFA9D5-B1E4-44E7-86A0-F059E4AD6F43}" sibTransId="{4F4A74D5-B898-4E47-A987-2DDD50FA2AF3}"/>
    <dgm:cxn modelId="{03DAFFCA-0275-4871-99A8-03B8C95DD304}" type="presOf" srcId="{935A3EDA-E4A0-4707-9EA5-3A8FB7B90809}" destId="{D344710B-87E7-45F2-A323-C72979FD15FC}" srcOrd="1" destOrd="14" presId="urn:microsoft.com/office/officeart/2005/8/layout/hProcess4"/>
    <dgm:cxn modelId="{548DF0EB-8732-44C2-B96B-BCFDA572F087}" type="presOf" srcId="{7D998AF5-9126-4D2D-A1D7-96A27785D22B}" destId="{D344710B-87E7-45F2-A323-C72979FD15FC}" srcOrd="1" destOrd="22" presId="urn:microsoft.com/office/officeart/2005/8/layout/hProcess4"/>
    <dgm:cxn modelId="{8574D818-2E49-45E9-9383-D804DD0C531D}" srcId="{6D6CF2FD-8DEB-4ED2-A015-6941DF62E892}" destId="{4B61F1F4-F305-4B7C-994D-0E1654B11944}" srcOrd="1" destOrd="0" parTransId="{04C623F1-B598-474D-8769-44726B077EC7}" sibTransId="{AD58BB26-09CC-4D90-9771-2DE1440B101B}"/>
    <dgm:cxn modelId="{B8C5FFD3-986B-43DC-BC37-2BE9BD58D74D}" type="presOf" srcId="{D22E85C3-4745-4CDC-9832-A3579CF15633}" destId="{D344710B-87E7-45F2-A323-C72979FD15FC}" srcOrd="1" destOrd="11" presId="urn:microsoft.com/office/officeart/2005/8/layout/hProcess4"/>
    <dgm:cxn modelId="{ECAB461D-5F5B-4263-A01F-1CF4B880F792}" type="presOf" srcId="{DB2DA6AE-690D-4513-8835-F41EFFCA1044}" destId="{AF239841-A86F-4C0C-9BE5-965CEB88B3A5}" srcOrd="0" destOrd="21" presId="urn:microsoft.com/office/officeart/2005/8/layout/hProcess4"/>
    <dgm:cxn modelId="{906D5818-CBDB-484F-A0BA-D87D9A356D51}" type="presOf" srcId="{6D6CF2FD-8DEB-4ED2-A015-6941DF62E892}" destId="{D344710B-87E7-45F2-A323-C72979FD15FC}" srcOrd="1" destOrd="17" presId="urn:microsoft.com/office/officeart/2005/8/layout/hProcess4"/>
    <dgm:cxn modelId="{1B0F497D-2CAB-4B8F-ABEC-814D824C4FFE}" srcId="{27700298-767D-4769-A8C7-A7E2930339B8}" destId="{0AF62FCE-739A-44EF-A309-947EDF68790A}" srcOrd="2" destOrd="0" parTransId="{F6E1E4AA-7619-4B5C-92FE-A3C1569D0A4D}" sibTransId="{4843E439-09EC-419D-AB38-6CDDD244C6E7}"/>
    <dgm:cxn modelId="{0AEAAB78-D86F-40E2-8467-3A63BD2BD737}" srcId="{96EDE122-050A-4AEA-BB8F-03791620E887}" destId="{92FAA9A5-5508-47A7-B839-107788C7D214}" srcOrd="1" destOrd="0" parTransId="{AEF2A3E6-F682-4650-B614-679E218FEDB9}" sibTransId="{2D7ACDB6-7665-4C91-B0D7-3CBE890E8858}"/>
    <dgm:cxn modelId="{9D1251BA-05B5-4C93-93E2-037C8474A7ED}" type="presOf" srcId="{658F542B-CEF2-4BC9-BEA8-F2B1FD3F44AD}" destId="{AF239841-A86F-4C0C-9BE5-965CEB88B3A5}" srcOrd="0" destOrd="7" presId="urn:microsoft.com/office/officeart/2005/8/layout/hProcess4"/>
    <dgm:cxn modelId="{063F481A-9B09-4FC6-98C8-C67A43181835}" type="presOf" srcId="{1DFE0D1E-DFB1-4432-A934-13DE2C54F709}" destId="{908A7D78-0C1A-495E-BF0C-B89513ADE117}" srcOrd="0" destOrd="0" presId="urn:microsoft.com/office/officeart/2005/8/layout/hProcess4"/>
    <dgm:cxn modelId="{B2D968F3-7332-40B6-BE2D-B18435E9043C}" type="presOf" srcId="{41476A5C-B378-4722-9DA9-47B45580CE53}" destId="{8AF1FECA-10A8-4814-8FCB-674CED924CE6}" srcOrd="0" destOrd="0" presId="urn:microsoft.com/office/officeart/2005/8/layout/hProcess4"/>
    <dgm:cxn modelId="{E9F989DF-8D35-417A-B6B6-B2A092647F34}" srcId="{27700298-767D-4769-A8C7-A7E2930339B8}" destId="{00EEA7D3-72BD-4091-863B-4DDC49F0F07D}" srcOrd="0" destOrd="0" parTransId="{E548F4DA-AC18-4954-8BA1-30F0D751F9C3}" sibTransId="{287C8397-B114-41B2-B12C-DC7EF713F835}"/>
    <dgm:cxn modelId="{3FC615F9-9B3A-4ED0-B634-1FC48904CBC2}" type="presOf" srcId="{CF61D28F-38E3-4F61-9DF3-9380E2BC73B4}" destId="{AF239841-A86F-4C0C-9BE5-965CEB88B3A5}" srcOrd="0" destOrd="3" presId="urn:microsoft.com/office/officeart/2005/8/layout/hProcess4"/>
    <dgm:cxn modelId="{874921EA-9C27-4C0C-99A1-4F5AD9057B2B}" type="presOf" srcId="{AEF361DA-D0CF-4557-AD97-96B9D9433E0D}" destId="{AF239841-A86F-4C0C-9BE5-965CEB88B3A5}" srcOrd="0" destOrd="1" presId="urn:microsoft.com/office/officeart/2005/8/layout/hProcess4"/>
    <dgm:cxn modelId="{394C837D-507A-40C3-8A1A-3FCC13740001}" type="presOf" srcId="{EC19268A-0D08-4698-B5ED-AFDA48123FEE}" destId="{AF239841-A86F-4C0C-9BE5-965CEB88B3A5}" srcOrd="0" destOrd="5" presId="urn:microsoft.com/office/officeart/2005/8/layout/hProcess4"/>
    <dgm:cxn modelId="{3F1E00F2-B063-400D-8EDE-2146A762B94D}" type="presOf" srcId="{5AA6C2A6-7651-4247-AA7E-6CE03F489AE7}" destId="{D344710B-87E7-45F2-A323-C72979FD15FC}" srcOrd="1" destOrd="10" presId="urn:microsoft.com/office/officeart/2005/8/layout/hProcess4"/>
    <dgm:cxn modelId="{15C2E44E-AFAC-45C5-ABB1-E01B61E8CC31}" type="presParOf" srcId="{121FA1C5-6F5B-46EE-BF17-3BF6563034A8}" destId="{E4A1B7E7-0467-4852-9E31-63D2E260FCEA}" srcOrd="0" destOrd="0" presId="urn:microsoft.com/office/officeart/2005/8/layout/hProcess4"/>
    <dgm:cxn modelId="{E472F6E9-6D65-482D-8C11-EF6A82ADF6EE}" type="presParOf" srcId="{121FA1C5-6F5B-46EE-BF17-3BF6563034A8}" destId="{003DB00B-7DA4-420C-86D6-320CE7A80B20}" srcOrd="1" destOrd="0" presId="urn:microsoft.com/office/officeart/2005/8/layout/hProcess4"/>
    <dgm:cxn modelId="{DF8A3697-CAE1-4F2F-9CA0-F3AFFC995F5E}" type="presParOf" srcId="{121FA1C5-6F5B-46EE-BF17-3BF6563034A8}" destId="{16546A58-E252-4407-81E8-06554D0730A5}" srcOrd="2" destOrd="0" presId="urn:microsoft.com/office/officeart/2005/8/layout/hProcess4"/>
    <dgm:cxn modelId="{ED644D92-01E3-4E94-ABBB-CF0F95D18C16}" type="presParOf" srcId="{16546A58-E252-4407-81E8-06554D0730A5}" destId="{05F20EAA-792A-4CF7-849E-02F34FD38818}" srcOrd="0" destOrd="0" presId="urn:microsoft.com/office/officeart/2005/8/layout/hProcess4"/>
    <dgm:cxn modelId="{7B04DE9B-C491-4676-BFA0-1150E3132E26}" type="presParOf" srcId="{05F20EAA-792A-4CF7-849E-02F34FD38818}" destId="{EB60FB55-FEC6-42E4-8600-2F7DA8269F15}" srcOrd="0" destOrd="0" presId="urn:microsoft.com/office/officeart/2005/8/layout/hProcess4"/>
    <dgm:cxn modelId="{95F0B188-6621-4C85-8C4D-14E7DDA92EA2}" type="presParOf" srcId="{05F20EAA-792A-4CF7-849E-02F34FD38818}" destId="{0600A63B-5F82-407D-8788-A119466C8330}" srcOrd="1" destOrd="0" presId="urn:microsoft.com/office/officeart/2005/8/layout/hProcess4"/>
    <dgm:cxn modelId="{E1CCE92C-07AF-46D7-9E77-D55B16F5D09D}" type="presParOf" srcId="{05F20EAA-792A-4CF7-849E-02F34FD38818}" destId="{38034832-F080-4702-AA2B-A476E92277E4}" srcOrd="2" destOrd="0" presId="urn:microsoft.com/office/officeart/2005/8/layout/hProcess4"/>
    <dgm:cxn modelId="{2454ABD1-B30A-4829-ADD8-B86380C97ABE}" type="presParOf" srcId="{05F20EAA-792A-4CF7-849E-02F34FD38818}" destId="{D9B260AA-BEB4-4843-907A-44172E6FD9FB}" srcOrd="3" destOrd="0" presId="urn:microsoft.com/office/officeart/2005/8/layout/hProcess4"/>
    <dgm:cxn modelId="{B1D826E7-68BA-47E0-A356-EEA752B008CB}" type="presParOf" srcId="{05F20EAA-792A-4CF7-849E-02F34FD38818}" destId="{970C00E8-7CE4-42CF-9B38-232C9C9C5A88}" srcOrd="4" destOrd="0" presId="urn:microsoft.com/office/officeart/2005/8/layout/hProcess4"/>
    <dgm:cxn modelId="{3CF6F627-F4A2-429F-981C-54D23D592E90}" type="presParOf" srcId="{16546A58-E252-4407-81E8-06554D0730A5}" destId="{908A7D78-0C1A-495E-BF0C-B89513ADE117}" srcOrd="1" destOrd="0" presId="urn:microsoft.com/office/officeart/2005/8/layout/hProcess4"/>
    <dgm:cxn modelId="{94A33BD8-3BB0-4BBC-B63F-9D8D22FCB92A}" type="presParOf" srcId="{16546A58-E252-4407-81E8-06554D0730A5}" destId="{7F9DBC57-5D0B-4FCD-B006-90C9552E4E38}" srcOrd="2" destOrd="0" presId="urn:microsoft.com/office/officeart/2005/8/layout/hProcess4"/>
    <dgm:cxn modelId="{FD5F5AA7-31A7-4FF9-8E0A-C2525FD56C5A}" type="presParOf" srcId="{7F9DBC57-5D0B-4FCD-B006-90C9552E4E38}" destId="{BEA04F1F-54D6-45FB-A401-9357B0B6CB8A}" srcOrd="0" destOrd="0" presId="urn:microsoft.com/office/officeart/2005/8/layout/hProcess4"/>
    <dgm:cxn modelId="{80F5E917-2461-4EF6-BA14-8F283FA496E6}" type="presParOf" srcId="{7F9DBC57-5D0B-4FCD-B006-90C9552E4E38}" destId="{EDB40AFE-2E93-4943-BFC4-94A43D0342B6}" srcOrd="1" destOrd="0" presId="urn:microsoft.com/office/officeart/2005/8/layout/hProcess4"/>
    <dgm:cxn modelId="{15FF9ABD-33E1-4AAA-86EC-D1F61CF4BD1F}" type="presParOf" srcId="{7F9DBC57-5D0B-4FCD-B006-90C9552E4E38}" destId="{4A5D118B-6A6E-496D-8717-4649E790F494}" srcOrd="2" destOrd="0" presId="urn:microsoft.com/office/officeart/2005/8/layout/hProcess4"/>
    <dgm:cxn modelId="{B65C7470-1FB3-4F90-B0A7-9FAE66BADE8E}" type="presParOf" srcId="{7F9DBC57-5D0B-4FCD-B006-90C9552E4E38}" destId="{8C7F25F1-793E-4210-93D1-C632C34FBFC6}" srcOrd="3" destOrd="0" presId="urn:microsoft.com/office/officeart/2005/8/layout/hProcess4"/>
    <dgm:cxn modelId="{200EA927-54F3-47F4-B22C-CDD9B1F1CCB3}" type="presParOf" srcId="{7F9DBC57-5D0B-4FCD-B006-90C9552E4E38}" destId="{47405453-74E8-4EF1-A957-5AE73FC30546}" srcOrd="4" destOrd="0" presId="urn:microsoft.com/office/officeart/2005/8/layout/hProcess4"/>
    <dgm:cxn modelId="{96E44B00-14FE-4407-8DA8-A51D4A936C39}" type="presParOf" srcId="{16546A58-E252-4407-81E8-06554D0730A5}" destId="{8AF1FECA-10A8-4814-8FCB-674CED924CE6}" srcOrd="3" destOrd="0" presId="urn:microsoft.com/office/officeart/2005/8/layout/hProcess4"/>
    <dgm:cxn modelId="{C65F7E3C-E692-44E8-A42E-FB93577E409B}" type="presParOf" srcId="{16546A58-E252-4407-81E8-06554D0730A5}" destId="{2AD90865-8A50-4FED-8C07-6C905958B52C}" srcOrd="4" destOrd="0" presId="urn:microsoft.com/office/officeart/2005/8/layout/hProcess4"/>
    <dgm:cxn modelId="{AD4AB94F-BF4B-4D7A-B9EF-B757111F7E0D}" type="presParOf" srcId="{2AD90865-8A50-4FED-8C07-6C905958B52C}" destId="{31515E76-4430-44D4-94D3-5911EF115299}" srcOrd="0" destOrd="0" presId="urn:microsoft.com/office/officeart/2005/8/layout/hProcess4"/>
    <dgm:cxn modelId="{34672B29-633B-424A-AEFE-027D9150443A}" type="presParOf" srcId="{2AD90865-8A50-4FED-8C07-6C905958B52C}" destId="{AF239841-A86F-4C0C-9BE5-965CEB88B3A5}" srcOrd="1" destOrd="0" presId="urn:microsoft.com/office/officeart/2005/8/layout/hProcess4"/>
    <dgm:cxn modelId="{024110BD-02D6-4571-8A78-66260A60285D}" type="presParOf" srcId="{2AD90865-8A50-4FED-8C07-6C905958B52C}" destId="{D344710B-87E7-45F2-A323-C72979FD15FC}" srcOrd="2" destOrd="0" presId="urn:microsoft.com/office/officeart/2005/8/layout/hProcess4"/>
    <dgm:cxn modelId="{7A6C91CC-61DC-4225-8056-0E84A35C5450}" type="presParOf" srcId="{2AD90865-8A50-4FED-8C07-6C905958B52C}" destId="{5393449C-040A-4457-B796-E53454113D4F}" srcOrd="3" destOrd="0" presId="urn:microsoft.com/office/officeart/2005/8/layout/hProcess4"/>
    <dgm:cxn modelId="{16019C24-4BC5-44B0-AA70-CBBC1BFFB840}" type="presParOf" srcId="{2AD90865-8A50-4FED-8C07-6C905958B52C}" destId="{4781173B-8C47-4716-A0CE-9C2C8D306B0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DEE34-01EF-48DD-9BB1-6C57F9E58D3D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FFA65-42E2-4F9D-AB96-844C0826CE65}">
      <dsp:nvSpPr>
        <dsp:cNvPr id="0" name=""/>
        <dsp:cNvSpPr/>
      </dsp:nvSpPr>
      <dsp:spPr>
        <a:xfrm>
          <a:off x="434398" y="285347"/>
          <a:ext cx="11179421" cy="57047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</a:rPr>
            <a:t>Bajos niveles de Investigación, Desarrollo e Innovación I + D + I</a:t>
          </a:r>
          <a:endParaRPr lang="es-ES" sz="280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34398" y="285347"/>
        <a:ext cx="11179421" cy="570477"/>
      </dsp:txXfrm>
    </dsp:sp>
    <dsp:sp modelId="{C8F50D67-664C-4A70-A3D4-5622C498FEA2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DB104-FEA6-4292-8B32-9409DF872074}">
      <dsp:nvSpPr>
        <dsp:cNvPr id="0" name=""/>
        <dsp:cNvSpPr/>
      </dsp:nvSpPr>
      <dsp:spPr>
        <a:xfrm>
          <a:off x="903654" y="1140954"/>
          <a:ext cx="10710165" cy="57047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</a:rPr>
            <a:t>Baja  productividad y competitividad de la industria  </a:t>
          </a:r>
          <a:endParaRPr lang="es-ES" sz="2800" kern="1200" dirty="0">
            <a:solidFill>
              <a:schemeClr val="tx1"/>
            </a:solidFill>
          </a:endParaRPr>
        </a:p>
      </dsp:txBody>
      <dsp:txXfrm>
        <a:off x="903654" y="1140954"/>
        <a:ext cx="10710165" cy="570477"/>
      </dsp:txXfrm>
    </dsp:sp>
    <dsp:sp modelId="{27900F89-A85A-4557-99AF-F3FCA7A834A5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8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6B533-0FE4-4964-95AB-73BC2A9E55A5}">
      <dsp:nvSpPr>
        <dsp:cNvPr id="0" name=""/>
        <dsp:cNvSpPr/>
      </dsp:nvSpPr>
      <dsp:spPr>
        <a:xfrm>
          <a:off x="1118233" y="1996562"/>
          <a:ext cx="10495585" cy="57047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</a:rPr>
            <a:t>Débil encadenamiento productivo, </a:t>
          </a:r>
          <a:r>
            <a:rPr lang="es-EC" sz="2800" kern="1200" dirty="0" err="1" smtClean="0">
              <a:solidFill>
                <a:schemeClr val="tx1"/>
              </a:solidFill>
            </a:rPr>
            <a:t>asociatividad</a:t>
          </a:r>
          <a:r>
            <a:rPr lang="es-EC" sz="2800" kern="1200" dirty="0" smtClean="0">
              <a:solidFill>
                <a:schemeClr val="tx1"/>
              </a:solidFill>
            </a:rPr>
            <a:t> e inclusión</a:t>
          </a:r>
          <a:endParaRPr lang="es-EC" sz="2800" kern="1200" dirty="0">
            <a:solidFill>
              <a:schemeClr val="tx1"/>
            </a:solidFill>
          </a:endParaRPr>
        </a:p>
      </dsp:txBody>
      <dsp:txXfrm>
        <a:off x="1118233" y="1996562"/>
        <a:ext cx="10495585" cy="570477"/>
      </dsp:txXfrm>
    </dsp:sp>
    <dsp:sp modelId="{09A9C350-05BE-4322-B403-D637BD9B062A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6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EFAE5-231A-47B8-BD11-4972C51E22FC}">
      <dsp:nvSpPr>
        <dsp:cNvPr id="0" name=""/>
        <dsp:cNvSpPr/>
      </dsp:nvSpPr>
      <dsp:spPr>
        <a:xfrm>
          <a:off x="1118233" y="2786929"/>
          <a:ext cx="10495585" cy="69987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700" kern="1200" dirty="0" smtClean="0">
              <a:solidFill>
                <a:schemeClr val="tx1"/>
              </a:solidFill>
            </a:rPr>
            <a:t>Baja Inversión, rezago en modernización y </a:t>
          </a:r>
          <a:r>
            <a:rPr lang="es-EC" sz="2700" b="1" u="sng" kern="1200" dirty="0" smtClean="0">
              <a:solidFill>
                <a:schemeClr val="tx1"/>
              </a:solidFill>
            </a:rPr>
            <a:t>limitado acceso a financiamiento adecuado  </a:t>
          </a:r>
        </a:p>
      </dsp:txBody>
      <dsp:txXfrm>
        <a:off x="1118233" y="2786929"/>
        <a:ext cx="10495585" cy="699872"/>
      </dsp:txXfrm>
    </dsp:sp>
    <dsp:sp modelId="{F4B07576-42A6-4EE4-BAB0-006C030183B3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4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25420-DE6E-406C-97F3-145F61C8BC75}">
      <dsp:nvSpPr>
        <dsp:cNvPr id="0" name=""/>
        <dsp:cNvSpPr/>
      </dsp:nvSpPr>
      <dsp:spPr>
        <a:xfrm>
          <a:off x="903654" y="3707235"/>
          <a:ext cx="10710165" cy="57047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</a:rPr>
            <a:t>Débil articulación público privada y academia - Emprendimiento</a:t>
          </a:r>
        </a:p>
      </dsp:txBody>
      <dsp:txXfrm>
        <a:off x="903654" y="3707235"/>
        <a:ext cx="10710165" cy="570477"/>
      </dsp:txXfrm>
    </dsp:sp>
    <dsp:sp modelId="{61A30ACA-AB9F-4E0C-A582-82B4041D292C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2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0DA45-F74C-4771-9CCC-93E0EED13D05}">
      <dsp:nvSpPr>
        <dsp:cNvPr id="0" name=""/>
        <dsp:cNvSpPr/>
      </dsp:nvSpPr>
      <dsp:spPr>
        <a:xfrm>
          <a:off x="434398" y="4562842"/>
          <a:ext cx="11179421" cy="57047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</a:rPr>
            <a:t>Limitado acceso a mercados</a:t>
          </a:r>
        </a:p>
      </dsp:txBody>
      <dsp:txXfrm>
        <a:off x="434398" y="4562842"/>
        <a:ext cx="11179421" cy="570477"/>
      </dsp:txXfrm>
    </dsp:sp>
    <dsp:sp modelId="{E7E6E98C-795D-41BC-80C1-220D67D15DE6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0.76471</cdr:x>
      <cdr:y>0.91791</cdr:y>
    </cdr:from>
    <cdr:to>
      <cdr:x>0.96624</cdr:x>
      <cdr:y>0.97575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4725987" y="4003179"/>
          <a:ext cx="1245476" cy="2522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s-MX" sz="1200" dirty="0" smtClean="0">
              <a:solidFill>
                <a:schemeClr val="accent3">
                  <a:lumMod val="50000"/>
                </a:schemeClr>
              </a:solidFill>
            </a:rPr>
            <a:t>(Eje der.)</a:t>
          </a:r>
          <a:endParaRPr lang="es-MX" sz="1100" dirty="0">
            <a:solidFill>
              <a:schemeClr val="accent3">
                <a:lumMod val="50000"/>
              </a:schemeClr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A5780-7871-48E4-AD09-CE99D8D000E7}" type="datetimeFigureOut">
              <a:rPr lang="es-EC" smtClean="0"/>
              <a:pPr/>
              <a:t>29/08/2018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28C2D-E048-4F91-8D86-D47DE2BDB367}" type="slidenum">
              <a:rPr lang="es-EC" smtClean="0"/>
              <a:pPr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1403350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1058F-DFAF-40BD-B202-ECD3978284C2}" type="slidenum">
              <a:rPr lang="es-EC" smtClean="0">
                <a:solidFill>
                  <a:prstClr val="black"/>
                </a:solidFill>
              </a:rPr>
              <a:pPr/>
              <a:t>1</a:t>
            </a:fld>
            <a:endParaRPr lang="es-EC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C">
                <a:solidFill>
                  <a:prstClr val="black"/>
                </a:solidFill>
              </a:rPr>
              <a:t>Pag.</a:t>
            </a:r>
          </a:p>
        </p:txBody>
      </p:sp>
    </p:spTree>
    <p:extLst>
      <p:ext uri="{BB962C8B-B14F-4D97-AF65-F5344CB8AC3E}">
        <p14:creationId xmlns:p14="http://schemas.microsoft.com/office/powerpoint/2010/main" xmlns="" val="999696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AF79A-DD96-9A48-BE40-01D0DBE1E263}" type="slidenum">
              <a:rPr lang="es-ES_tradnl" smtClean="0"/>
              <a:pPr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xmlns="" val="1184286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AF79A-DD96-9A48-BE40-01D0DBE1E263}" type="slidenum">
              <a:rPr lang="es-ES_tradnl" smtClean="0"/>
              <a:pPr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xmlns="" val="3030854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18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810729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19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1501572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20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3806164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21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414291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22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435614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24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3871964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25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782195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26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2875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C" altLang="es-EC" smtClean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CF8CD6A-84CB-42D4-9C87-8F58CF28A449}" type="slidenum">
              <a:rPr lang="es-EC" altLang="es-EC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s-EC" altLang="es-EC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8106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3772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04">
              <a:defRPr/>
            </a:pP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8996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04">
              <a:defRPr/>
            </a:pP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8812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1479">
              <a:defRPr/>
            </a:pP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5445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1479">
              <a:defRPr/>
            </a:pP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4865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48650" fontAlgn="base">
              <a:spcBef>
                <a:spcPct val="0"/>
              </a:spcBef>
              <a:spcAft>
                <a:spcPct val="0"/>
              </a:spcAft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44865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4767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14">
              <a:defRPr/>
            </a:pP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6983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EC" altLang="es-EC" dirty="0" smtClean="0"/>
              <a:t>Articulación público privada</a:t>
            </a:r>
            <a:r>
              <a:rPr lang="es-EC" altLang="es-EC" baseline="0" dirty="0" smtClean="0"/>
              <a:t> mesas, </a:t>
            </a:r>
            <a:endParaRPr lang="es-EC" altLang="es-EC" dirty="0" smtClean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CF8CD6A-84CB-42D4-9C87-8F58CF28A449}" type="slidenum">
              <a:rPr lang="es-EC" altLang="es-EC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s-EC" altLang="es-EC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1548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37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3211938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38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321484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39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169027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C" altLang="es-EC" smtClean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CF8CD6A-84CB-42D4-9C87-8F58CF28A449}" type="slidenum">
              <a:rPr lang="es-EC" altLang="es-EC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s-EC" altLang="es-EC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4285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40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4077558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41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725878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C2D-E048-4F91-8D86-D47DE2BDB367}" type="slidenum">
              <a:rPr lang="es-EC" smtClean="0"/>
              <a:pPr/>
              <a:t>46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3990968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93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Presidente, venimos a entregarle soluciones, en esta lámina se resume el proceso de diálogo nacional del sector productivo.</a:t>
            </a:r>
          </a:p>
          <a:p>
            <a:endParaRPr lang="es-ES_tradnl" dirty="0" smtClean="0"/>
          </a:p>
          <a:p>
            <a:r>
              <a:rPr lang="es-ES_tradnl" dirty="0" smtClean="0"/>
              <a:t>Es importante resaltar que esta etapa de diálogo interinstitucional e intersectorial, ha logrado por primera vez interconectar a los diferentes sectores productivos  entre si, pequeños, medianos y grandes, junto al sector público.</a:t>
            </a:r>
          </a:p>
          <a:p>
            <a:endParaRPr lang="es-ES_tradnl" dirty="0" smtClean="0"/>
          </a:p>
          <a:p>
            <a:r>
              <a:rPr lang="es-ES_tradnl" dirty="0" smtClean="0"/>
              <a:t>Sin estos acercamientos las propuesta de solución que hoy presentamos no hubiesen sido posibles. 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AF79A-DD96-9A48-BE40-01D0DBE1E263}" type="slidenum">
              <a:rPr lang="es-ES_tradnl" smtClean="0"/>
              <a:pPr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xmlns="" val="1191398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Mercados concentración</a:t>
            </a:r>
            <a:r>
              <a:rPr lang="es-ES" baseline="0" dirty="0" smtClean="0"/>
              <a:t> de productos 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C" smtClean="0"/>
              <a:t>Pag.</a:t>
            </a:r>
            <a:endParaRPr lang="es-EC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D1058F-DFAF-40BD-B202-ECD3978284C2}" type="slidenum">
              <a:rPr lang="es-EC" smtClean="0"/>
              <a:pPr/>
              <a:t>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260645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EC" altLang="es-EC" dirty="0" smtClean="0"/>
              <a:t>Articulación público privada</a:t>
            </a:r>
            <a:r>
              <a:rPr lang="es-EC" altLang="es-EC" baseline="0" dirty="0" smtClean="0"/>
              <a:t> mesas, </a:t>
            </a:r>
            <a:endParaRPr lang="es-EC" altLang="es-EC" dirty="0" smtClean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CF8CD6A-84CB-42D4-9C87-8F58CF28A449}" type="slidenum">
              <a:rPr lang="es-EC" altLang="es-EC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s-EC" altLang="es-EC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9229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8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s-EC">
              <a:latin typeface="Calibri" charset="0"/>
              <a:ea typeface="MS PGothic" charset="0"/>
            </a:endParaRPr>
          </a:p>
        </p:txBody>
      </p:sp>
      <p:sp>
        <p:nvSpPr>
          <p:cNvPr id="24579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29057" indent="-280406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21626" indent="-224325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570276" indent="-224325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18927" indent="-224325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467577" indent="-224325" defTabSz="44709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16227" indent="-224325" defTabSz="44709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364878" indent="-224325" defTabSz="44709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13528" indent="-224325" defTabSz="44709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defTabSz="447093"/>
            <a:fld id="{FCC1FA28-021A-704B-A385-875CB3AB16F9}" type="slidenum">
              <a:rPr lang="es-ES" sz="1200">
                <a:cs typeface="Arial" charset="0"/>
              </a:rPr>
              <a:pPr defTabSz="447093"/>
              <a:t>9</a:t>
            </a:fld>
            <a:endParaRPr lang="es-ES" sz="1200" dirty="0">
              <a:cs typeface="Arial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Pag.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679436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AF79A-DD96-9A48-BE40-01D0DBE1E263}" type="slidenum">
              <a:rPr lang="es-ES_tradnl" smtClean="0"/>
              <a:pPr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xmlns="" val="100874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EAA22-8BC7-4390-9580-F799FD3E7C18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3528619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B5858-D967-46E0-9110-01E0E7484E44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388515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39332-FABF-4D90-B637-002E4E9F065B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20122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8954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329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9544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2193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6080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1042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6051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029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EC86D-C46F-4D35-BCFC-78DB254A0528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18389802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4130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8664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6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FD175D-559E-465B-8E08-50AEE97394E3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74781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B3857-BD1D-4F6B-9196-A70F0A51ECCE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21547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432D46-EA9D-487E-B98E-4EAD7256BF5F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98708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D25B8-3A1B-4F54-BAC4-CF7A40D2D7C9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68378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B51CA-96C0-429E-83AF-DC76CB63C9BB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423319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BB3DA-53C5-4ED8-96DC-0DD8ACADA33A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9058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C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BDC7D-7930-4EE6-8219-AD07D3E42B95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121336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s-EC" smtClean="0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83380C-CAB2-4A88-9825-E0FC72BA6281}" type="slidenum">
              <a:rPr lang="es-EC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C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51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C98D7-FD75-4B65-8ACE-F5D8B0C264DE}" type="datetimeFigureOut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CD8E8-CFEC-4B61-9815-44C288557A3A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322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m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jpeg"/><Relationship Id="rId4" Type="http://schemas.openxmlformats.org/officeDocument/2006/relationships/image" Target="../media/image5.png"/><Relationship Id="rId9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diagramData" Target="../diagrams/data2.xml"/><Relationship Id="rId7" Type="http://schemas.openxmlformats.org/officeDocument/2006/relationships/image" Target="../media/image33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chart" Target="../charts/chart1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3" Type="http://schemas.openxmlformats.org/officeDocument/2006/relationships/image" Target="../media/image34.png"/><Relationship Id="rId7" Type="http://schemas.openxmlformats.org/officeDocument/2006/relationships/chart" Target="../charts/chart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1.xml"/><Relationship Id="rId11" Type="http://schemas.openxmlformats.org/officeDocument/2006/relationships/chart" Target="../charts/chart26.xml"/><Relationship Id="rId5" Type="http://schemas.openxmlformats.org/officeDocument/2006/relationships/chart" Target="../charts/chart20.xml"/><Relationship Id="rId10" Type="http://schemas.openxmlformats.org/officeDocument/2006/relationships/chart" Target="../charts/chart25.xml"/><Relationship Id="rId4" Type="http://schemas.openxmlformats.org/officeDocument/2006/relationships/chart" Target="../charts/chart19.xml"/><Relationship Id="rId9" Type="http://schemas.openxmlformats.org/officeDocument/2006/relationships/chart" Target="../charts/chart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1.xml"/><Relationship Id="rId3" Type="http://schemas.openxmlformats.org/officeDocument/2006/relationships/image" Target="../media/image34.png"/><Relationship Id="rId7" Type="http://schemas.openxmlformats.org/officeDocument/2006/relationships/chart" Target="../charts/chart3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6.xml"/><Relationship Id="rId3" Type="http://schemas.openxmlformats.org/officeDocument/2006/relationships/image" Target="../media/image34.png"/><Relationship Id="rId7" Type="http://schemas.openxmlformats.org/officeDocument/2006/relationships/chart" Target="../charts/chart3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4.xml"/><Relationship Id="rId5" Type="http://schemas.openxmlformats.org/officeDocument/2006/relationships/chart" Target="../charts/chart33.xml"/><Relationship Id="rId4" Type="http://schemas.openxmlformats.org/officeDocument/2006/relationships/chart" Target="../charts/chart3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1.xml"/><Relationship Id="rId3" Type="http://schemas.openxmlformats.org/officeDocument/2006/relationships/image" Target="../media/image34.png"/><Relationship Id="rId7" Type="http://schemas.openxmlformats.org/officeDocument/2006/relationships/chart" Target="../charts/chart4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9.xml"/><Relationship Id="rId5" Type="http://schemas.openxmlformats.org/officeDocument/2006/relationships/chart" Target="../charts/chart38.xml"/><Relationship Id="rId4" Type="http://schemas.openxmlformats.org/officeDocument/2006/relationships/chart" Target="../charts/char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3.xml"/><Relationship Id="rId4" Type="http://schemas.openxmlformats.org/officeDocument/2006/relationships/chart" Target="../charts/char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5.xml"/><Relationship Id="rId4" Type="http://schemas.openxmlformats.org/officeDocument/2006/relationships/chart" Target="../charts/chart4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7.xml"/><Relationship Id="rId4" Type="http://schemas.openxmlformats.org/officeDocument/2006/relationships/chart" Target="../charts/char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9.xml"/><Relationship Id="rId4" Type="http://schemas.openxmlformats.org/officeDocument/2006/relationships/chart" Target="../charts/chart4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1.xml"/><Relationship Id="rId4" Type="http://schemas.openxmlformats.org/officeDocument/2006/relationships/chart" Target="../charts/chart5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36.png"/><Relationship Id="rId7" Type="http://schemas.openxmlformats.org/officeDocument/2006/relationships/diagramData" Target="../diagrams/data3.xml"/><Relationship Id="rId12" Type="http://schemas.microsoft.com/office/2007/relationships/diagramDrawing" Target="../diagrams/drawing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.jpeg"/><Relationship Id="rId5" Type="http://schemas.openxmlformats.org/officeDocument/2006/relationships/image" Target="../media/image38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37.png"/><Relationship Id="rId9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egarcia@mipro.gob.e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Data" Target="../diagrams/data1.xm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71192" y="2862019"/>
            <a:ext cx="12192000" cy="1351120"/>
          </a:xfrm>
        </p:spPr>
        <p:txBody>
          <a:bodyPr>
            <a:noAutofit/>
          </a:bodyPr>
          <a:lstStyle/>
          <a:p>
            <a:r>
              <a:rPr lang="es-ES" sz="5400" b="1" dirty="0" smtClean="0">
                <a:latin typeface="+mn-lt"/>
              </a:rPr>
              <a:t>INCLUSIÓN FINANCIERA: UN DESAFÍO NACIONAL</a:t>
            </a:r>
            <a:br>
              <a:rPr lang="es-ES" sz="5400" b="1" dirty="0" smtClean="0">
                <a:latin typeface="+mn-lt"/>
              </a:rPr>
            </a:br>
            <a:r>
              <a:rPr lang="es-ES" sz="5400" b="1" dirty="0" smtClean="0">
                <a:latin typeface="Agency FB" pitchFamily="34" charset="0"/>
              </a:rPr>
              <a:t/>
            </a:r>
            <a:br>
              <a:rPr lang="es-ES" sz="5400" b="1" dirty="0" smtClean="0">
                <a:latin typeface="Agency FB" pitchFamily="34" charset="0"/>
              </a:rPr>
            </a:br>
            <a:r>
              <a:rPr lang="es-ES" sz="5400" dirty="0" smtClean="0">
                <a:latin typeface="+mn-lt"/>
              </a:rPr>
              <a:t>Carlos Villarreal</a:t>
            </a:r>
            <a:endParaRPr lang="es-EC" sz="5400" dirty="0">
              <a:latin typeface="+mn-l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0440914" y="6221166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prstClr val="black"/>
                </a:solidFill>
              </a:rPr>
              <a:t>18.07.2018</a:t>
            </a:r>
            <a:endParaRPr lang="es-EC" b="1" dirty="0">
              <a:solidFill>
                <a:prstClr val="black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2488" y="4000249"/>
            <a:ext cx="5272478" cy="2347760"/>
          </a:xfrm>
          <a:prstGeom prst="rect">
            <a:avLst/>
          </a:prstGeom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s-EC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998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825529" y="1808325"/>
            <a:ext cx="9670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37%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808507" y="5482846"/>
            <a:ext cx="1151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15%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237689" y="2745126"/>
            <a:ext cx="1020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17%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1550250" y="4578295"/>
            <a:ext cx="7079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21</a:t>
            </a:r>
            <a:endParaRPr lang="es-ES" sz="32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2436190" y="4521260"/>
            <a:ext cx="1026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15%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22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31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22 CuadroTexto"/>
          <p:cNvSpPr txBox="1"/>
          <p:nvPr/>
        </p:nvSpPr>
        <p:spPr>
          <a:xfrm>
            <a:off x="2184400" y="258728"/>
            <a:ext cx="9429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24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Mesas e Índice de </a:t>
            </a:r>
            <a:r>
              <a:rPr lang="es-EC" sz="2400" b="1" dirty="0" err="1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Competitvidad</a:t>
            </a:r>
            <a:r>
              <a:rPr lang="es-EC" sz="24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 provincial del Ecuador </a:t>
            </a:r>
          </a:p>
        </p:txBody>
      </p:sp>
      <p:sp>
        <p:nvSpPr>
          <p:cNvPr id="16" name="22 CuadroTexto"/>
          <p:cNvSpPr txBox="1"/>
          <p:nvPr/>
        </p:nvSpPr>
        <p:spPr>
          <a:xfrm>
            <a:off x="533619" y="962324"/>
            <a:ext cx="4549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2400" b="1" dirty="0" smtClean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Provincial</a:t>
            </a:r>
          </a:p>
        </p:txBody>
      </p:sp>
      <p:sp>
        <p:nvSpPr>
          <p:cNvPr id="19" name="22 CuadroTexto"/>
          <p:cNvSpPr txBox="1"/>
          <p:nvPr/>
        </p:nvSpPr>
        <p:spPr>
          <a:xfrm>
            <a:off x="7532688" y="893994"/>
            <a:ext cx="4549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2400" b="1" dirty="0" smtClean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Global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169270" y="1355659"/>
            <a:ext cx="5943600" cy="5303520"/>
            <a:chOff x="169270" y="1355659"/>
            <a:chExt cx="6157452" cy="6081874"/>
          </a:xfrm>
        </p:grpSpPr>
        <p:sp>
          <p:nvSpPr>
            <p:cNvPr id="20" name="2 Rectángulo"/>
            <p:cNvSpPr/>
            <p:nvPr/>
          </p:nvSpPr>
          <p:spPr>
            <a:xfrm>
              <a:off x="169270" y="1355659"/>
              <a:ext cx="615745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91281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s-ES" b="1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Arial" pitchFamily="34" charset="0"/>
                </a:rPr>
                <a:t>Objetivo General:</a:t>
              </a:r>
            </a:p>
            <a:p>
              <a:pPr marL="285750" indent="-285750" algn="just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es-ES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Arial" pitchFamily="34" charset="0"/>
                </a:rPr>
                <a:t>Desarrollar un sistema de información de competitividad por provincias del </a:t>
              </a:r>
              <a:r>
                <a:rPr lang="es-ES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cs typeface="Arial" pitchFamily="34" charset="0"/>
                </a:rPr>
                <a:t>Ecuador mediante </a:t>
              </a:r>
              <a:r>
                <a:rPr lang="es-EC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cs typeface="Arial" pitchFamily="34" charset="0"/>
                </a:rPr>
                <a:t>un </a:t>
              </a:r>
              <a:r>
                <a:rPr lang="es-EC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Arial" pitchFamily="34" charset="0"/>
                </a:rPr>
                <a:t>total de </a:t>
              </a:r>
              <a:r>
                <a:rPr lang="es-EC" b="1" u="sng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Arial" pitchFamily="34" charset="0"/>
                </a:rPr>
                <a:t>64 indicadores </a:t>
              </a:r>
              <a:r>
                <a:rPr lang="es-EC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Arial" pitchFamily="34" charset="0"/>
                </a:rPr>
                <a:t>agrupados en </a:t>
              </a:r>
              <a:r>
                <a:rPr lang="es-EC" b="1" u="sng" dirty="0">
                  <a:solidFill>
                    <a:prstClr val="black">
                      <a:lumMod val="95000"/>
                      <a:lumOff val="5000"/>
                    </a:prstClr>
                  </a:solidFill>
                  <a:cs typeface="Arial" pitchFamily="34" charset="0"/>
                </a:rPr>
                <a:t>12 pilares de </a:t>
              </a:r>
              <a:r>
                <a:rPr lang="es-EC" b="1" u="sng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cs typeface="Arial" pitchFamily="34" charset="0"/>
                </a:rPr>
                <a:t>análisis</a:t>
              </a:r>
              <a:r>
                <a:rPr lang="es-EC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cs typeface="Arial" pitchFamily="34" charset="0"/>
                </a:rPr>
                <a:t>. </a:t>
              </a:r>
              <a:endParaRPr lang="es-ES" dirty="0" smtClean="0">
                <a:solidFill>
                  <a:prstClr val="black">
                    <a:lumMod val="95000"/>
                    <a:lumOff val="5000"/>
                  </a:prstClr>
                </a:solidFill>
                <a:cs typeface="Arial" pitchFamily="34" charset="0"/>
              </a:endParaRPr>
            </a:p>
          </p:txBody>
        </p:sp>
        <p:pic>
          <p:nvPicPr>
            <p:cNvPr id="21" name="Imagen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379" y="2669469"/>
              <a:ext cx="5204791" cy="47680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283" y="1263117"/>
            <a:ext cx="540626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354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825529" y="1808325"/>
            <a:ext cx="9670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37%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707920" y="3681927"/>
            <a:ext cx="1100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16%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808507" y="5482846"/>
            <a:ext cx="1151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15%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237689" y="2745126"/>
            <a:ext cx="1020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17%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1550250" y="4578295"/>
            <a:ext cx="7079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21</a:t>
            </a:r>
            <a:endParaRPr lang="es-ES" sz="32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2436190" y="4521260"/>
            <a:ext cx="1026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15%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22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31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22 CuadroTexto"/>
          <p:cNvSpPr txBox="1"/>
          <p:nvPr/>
        </p:nvSpPr>
        <p:spPr>
          <a:xfrm>
            <a:off x="2184400" y="258728"/>
            <a:ext cx="834707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C" sz="24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índice de competitividad provincial del Ecuador </a:t>
            </a:r>
          </a:p>
        </p:txBody>
      </p:sp>
      <p:sp>
        <p:nvSpPr>
          <p:cNvPr id="11" name="CuadroTexto 9"/>
          <p:cNvSpPr txBox="1"/>
          <p:nvPr/>
        </p:nvSpPr>
        <p:spPr>
          <a:xfrm>
            <a:off x="464399" y="1010783"/>
            <a:ext cx="5193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C" sz="20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Pilares de ICP: </a:t>
            </a:r>
          </a:p>
        </p:txBody>
      </p:sp>
      <p:graphicFrame>
        <p:nvGraphicFramePr>
          <p:cNvPr id="12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88354445"/>
              </p:ext>
            </p:extLst>
          </p:nvPr>
        </p:nvGraphicFramePr>
        <p:xfrm>
          <a:off x="50062" y="1501252"/>
          <a:ext cx="6175375" cy="5298128"/>
        </p:xfrm>
        <a:graphic>
          <a:graphicData uri="http://schemas.openxmlformats.org/drawingml/2006/table">
            <a:tbl>
              <a:tblPr/>
              <a:tblGrid>
                <a:gridCol w="627063"/>
                <a:gridCol w="4900612"/>
                <a:gridCol w="647700"/>
              </a:tblGrid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B6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Número de indicadores por pilar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B6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B64D"/>
                    </a:solidFill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No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B6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Pilares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B6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Total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B64D"/>
                    </a:solidFill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Desarrollo Integral de las personas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6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2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Desempeño Económico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9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Empleo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Gestión Empresarial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5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Gestión, Gobiernos e Instituciones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5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6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Habilitantes de Innovación, Ciencia y Tecnología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7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7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Infraestructura y Localización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8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Internacionalización y Apertura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9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Mercados financieros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9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10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Recursos Naturales y Ambiente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2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11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Seguridad Jurídica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12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Urbanización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6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3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B6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Total Indicadores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B64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64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B64D"/>
                    </a:solidFill>
                  </a:tcPr>
                </a:tc>
              </a:tr>
            </a:tbl>
          </a:graphicData>
        </a:graphic>
      </p:graphicFrame>
      <p:sp>
        <p:nvSpPr>
          <p:cNvPr id="2" name="Rectángulo 1"/>
          <p:cNvSpPr/>
          <p:nvPr/>
        </p:nvSpPr>
        <p:spPr>
          <a:xfrm>
            <a:off x="6586538" y="942140"/>
            <a:ext cx="560228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C" sz="20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Indicadores del </a:t>
            </a:r>
            <a:r>
              <a:rPr lang="es-EC" sz="2000" b="1" dirty="0" smtClean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Pilar</a:t>
            </a:r>
            <a:endParaRPr lang="es-EC" sz="2000" b="1" dirty="0">
              <a:solidFill>
                <a:schemeClr val="accent5">
                  <a:lumMod val="50000"/>
                </a:schemeClr>
              </a:solidFill>
              <a:latin typeface="Franklin Gothic Book" panose="020B0503020102020204" pitchFamily="34" charset="0"/>
              <a:ea typeface="Arial Hebrew" charset="-79"/>
              <a:cs typeface="Arial Hebrew" charset="-79"/>
            </a:endParaRPr>
          </a:p>
          <a:p>
            <a:pPr algn="ctr">
              <a:defRPr/>
            </a:pPr>
            <a:r>
              <a:rPr lang="es-EC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Mercados financieros:</a:t>
            </a:r>
          </a:p>
        </p:txBody>
      </p:sp>
      <p:graphicFrame>
        <p:nvGraphicFramePr>
          <p:cNvPr id="16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74295529"/>
              </p:ext>
            </p:extLst>
          </p:nvPr>
        </p:nvGraphicFramePr>
        <p:xfrm>
          <a:off x="7153471" y="1773137"/>
          <a:ext cx="4757531" cy="4943066"/>
        </p:xfrm>
        <a:graphic>
          <a:graphicData uri="http://schemas.openxmlformats.org/drawingml/2006/table">
            <a:tbl>
              <a:tblPr>
                <a:gradFill rotWithShape="1">
                  <a:gsLst>
                    <a:gs pos="0">
                      <a:srgbClr val="FFC000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FFC000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FFC000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effectLst/>
              </a:tblPr>
              <a:tblGrid>
                <a:gridCol w="4757531"/>
              </a:tblGrid>
              <a:tr h="677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s-EC" sz="2400" b="0" u="none" strike="noStrike" dirty="0" smtClean="0">
                          <a:effectLst/>
                        </a:rPr>
                        <a:t>  1.- Depósitos en sistema financiero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s-EC" sz="2400" b="0" u="none" strike="noStrike" dirty="0" smtClean="0">
                          <a:effectLst/>
                        </a:rPr>
                        <a:t>  2.- Cartera a sistema financiero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479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s-EC" sz="2400" b="0" u="none" strike="noStrike" dirty="0" smtClean="0">
                          <a:effectLst/>
                        </a:rPr>
                        <a:t>  3.- Depósitos en sistema financiero  </a:t>
                      </a:r>
                    </a:p>
                    <a:p>
                      <a:pPr algn="l" fontAlgn="b"/>
                      <a:r>
                        <a:rPr lang="es-EC" sz="2400" b="0" u="none" strike="noStrike" dirty="0" smtClean="0">
                          <a:effectLst/>
                        </a:rPr>
                        <a:t>        para población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s-EC" sz="2400" b="0" u="none" strike="noStrike" dirty="0" smtClean="0">
                          <a:effectLst/>
                        </a:rPr>
                        <a:t>  4.-</a:t>
                      </a:r>
                      <a:r>
                        <a:rPr lang="es-EC" sz="2400" b="0" u="none" strike="noStrike" baseline="0" dirty="0" smtClean="0">
                          <a:effectLst/>
                        </a:rPr>
                        <a:t> </a:t>
                      </a:r>
                      <a:r>
                        <a:rPr lang="es-EC" sz="2400" b="0" u="none" strike="noStrike" dirty="0" smtClean="0">
                          <a:effectLst/>
                        </a:rPr>
                        <a:t>Cartera productiva en la provincia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s-EC" sz="2400" b="0" u="none" strike="noStrike" dirty="0" smtClean="0">
                          <a:effectLst/>
                        </a:rPr>
                        <a:t>  5.- Cartera productiva per cápita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s-EC" sz="2400" b="0" u="none" strike="noStrike" dirty="0" smtClean="0">
                          <a:effectLst/>
                        </a:rPr>
                        <a:t>  6.- Morosidad en provincia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s-EC" sz="2400" b="0" u="none" strike="noStrike" dirty="0" smtClean="0">
                          <a:effectLst/>
                        </a:rPr>
                        <a:t>  7.- Microcrédito en provincia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s-EC" sz="2400" b="0" u="none" strike="noStrike" dirty="0" smtClean="0">
                          <a:effectLst/>
                        </a:rPr>
                        <a:t>  8.- Microcrédito para población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39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s-EC" sz="2400" b="0" u="none" strike="noStrike" dirty="0" smtClean="0">
                          <a:effectLst/>
                        </a:rPr>
                        <a:t>  9.- No. Sucursales bancarias</a:t>
                      </a:r>
                      <a:endParaRPr lang="es-EC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0404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825529" y="1808325"/>
            <a:ext cx="9670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37%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707920" y="3681927"/>
            <a:ext cx="1100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16%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808507" y="5482846"/>
            <a:ext cx="1151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15%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237689" y="2745126"/>
            <a:ext cx="1020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17%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1550250" y="4578295"/>
            <a:ext cx="7079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21</a:t>
            </a:r>
            <a:endParaRPr lang="es-ES" sz="32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2436190" y="4521260"/>
            <a:ext cx="1026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15%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pic>
        <p:nvPicPr>
          <p:cNvPr id="22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731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22 CuadroTexto"/>
          <p:cNvSpPr txBox="1"/>
          <p:nvPr/>
        </p:nvSpPr>
        <p:spPr>
          <a:xfrm>
            <a:off x="2184400" y="258728"/>
            <a:ext cx="834707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C" sz="24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Índice de Competitividad provincial del Ecuador </a:t>
            </a:r>
          </a:p>
        </p:txBody>
      </p:sp>
      <p:sp>
        <p:nvSpPr>
          <p:cNvPr id="11" name="CuadroTexto 9"/>
          <p:cNvSpPr txBox="1"/>
          <p:nvPr/>
        </p:nvSpPr>
        <p:spPr>
          <a:xfrm>
            <a:off x="6201255" y="988881"/>
            <a:ext cx="5990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C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Promedio del total </a:t>
            </a:r>
            <a:r>
              <a:rPr lang="es-EC" b="1" dirty="0" smtClean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general</a:t>
            </a:r>
            <a:endParaRPr lang="es-EC" b="1" dirty="0">
              <a:solidFill>
                <a:schemeClr val="accent5">
                  <a:lumMod val="50000"/>
                </a:schemeClr>
              </a:solidFill>
              <a:latin typeface="Franklin Gothic Book" panose="020B0503020102020204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12" name="CuadroTexto 9"/>
          <p:cNvSpPr txBox="1"/>
          <p:nvPr/>
        </p:nvSpPr>
        <p:spPr>
          <a:xfrm>
            <a:off x="0" y="896320"/>
            <a:ext cx="642709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C" sz="20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Promedio del indicador </a:t>
            </a:r>
          </a:p>
          <a:p>
            <a:pPr algn="ctr">
              <a:defRPr/>
            </a:pPr>
            <a:r>
              <a:rPr lang="es-EC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Mercados Financieros: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008" y="1371600"/>
            <a:ext cx="5817476" cy="54864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13490"/>
            <a:ext cx="5082359" cy="53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175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Marcador de contenido 5" descr="Diseño_PPT_Gobierno-02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26467" y="-118682"/>
            <a:ext cx="12192000" cy="6858000"/>
          </a:xfrm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-26467" y="27729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EC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5427" y="2562224"/>
            <a:ext cx="93345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9" descr="blob:https://web.whatsapp.com/8dbec19a-9d9c-4ac6-aa3f-d4031f43838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23" y="6066347"/>
            <a:ext cx="52101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09110"/>
            <a:ext cx="4572000" cy="4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1832" y="6134101"/>
            <a:ext cx="4572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356F4-995F-408E-95FE-0FEBE9A8BAC6}" type="slidenum">
              <a:rPr lang="es-EC" altLang="es-EC" smtClean="0"/>
              <a:pPr/>
              <a:t>13</a:t>
            </a:fld>
            <a:endParaRPr lang="es-EC" altLang="es-EC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63403" y="5409909"/>
            <a:ext cx="3210545" cy="122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181" y="2694496"/>
            <a:ext cx="6450245" cy="383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26 Conector recto"/>
          <p:cNvCxnSpPr/>
          <p:nvPr/>
        </p:nvCxnSpPr>
        <p:spPr>
          <a:xfrm>
            <a:off x="6271195" y="517918"/>
            <a:ext cx="0" cy="5791192"/>
          </a:xfrm>
          <a:prstGeom prst="line">
            <a:avLst/>
          </a:prstGeom>
          <a:ln w="28575">
            <a:solidFill>
              <a:srgbClr val="484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16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28979171"/>
              </p:ext>
            </p:extLst>
          </p:nvPr>
        </p:nvGraphicFramePr>
        <p:xfrm>
          <a:off x="6465426" y="795129"/>
          <a:ext cx="5567548" cy="5338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8" name="17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601430538"/>
              </p:ext>
            </p:extLst>
          </p:nvPr>
        </p:nvGraphicFramePr>
        <p:xfrm>
          <a:off x="-1" y="204951"/>
          <a:ext cx="7236373" cy="6653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15" name="14 Conector recto de flecha"/>
          <p:cNvCxnSpPr/>
          <p:nvPr/>
        </p:nvCxnSpPr>
        <p:spPr>
          <a:xfrm flipV="1">
            <a:off x="1084997" y="5409909"/>
            <a:ext cx="1317009" cy="842175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668740" y="62843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u="sng" dirty="0" smtClean="0"/>
              <a:t>79,0</a:t>
            </a:r>
            <a:endParaRPr lang="es-EC" b="1" u="sng" dirty="0"/>
          </a:p>
        </p:txBody>
      </p:sp>
      <p:cxnSp>
        <p:nvCxnSpPr>
          <p:cNvPr id="29" name="28 Conector recto de flecha"/>
          <p:cNvCxnSpPr/>
          <p:nvPr/>
        </p:nvCxnSpPr>
        <p:spPr>
          <a:xfrm flipH="1" flipV="1">
            <a:off x="2922937" y="4461390"/>
            <a:ext cx="634732" cy="18970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33 CuadroTexto"/>
          <p:cNvSpPr txBox="1"/>
          <p:nvPr/>
        </p:nvSpPr>
        <p:spPr>
          <a:xfrm>
            <a:off x="3577026" y="63853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u="sng" dirty="0" smtClean="0"/>
              <a:t>28,7</a:t>
            </a:r>
            <a:endParaRPr lang="es-EC" b="1" u="sng" dirty="0"/>
          </a:p>
        </p:txBody>
      </p:sp>
      <p:pic>
        <p:nvPicPr>
          <p:cNvPr id="20" name="Imagen 36" descr="26 abr 2018 Portada_ppt_reactivación_productiva-03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15731"/>
            <a:ext cx="12188825" cy="882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CuadroTexto 9"/>
          <p:cNvSpPr txBox="1"/>
          <p:nvPr/>
        </p:nvSpPr>
        <p:spPr>
          <a:xfrm>
            <a:off x="1426221" y="0"/>
            <a:ext cx="10446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Promedio General vs Pichincha :</a:t>
            </a:r>
          </a:p>
        </p:txBody>
      </p:sp>
    </p:spTree>
    <p:extLst>
      <p:ext uri="{BB962C8B-B14F-4D97-AF65-F5344CB8AC3E}">
        <p14:creationId xmlns:p14="http://schemas.microsoft.com/office/powerpoint/2010/main" xmlns="" val="76805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8" grpId="0">
        <p:bldAsOne/>
      </p:bldGraphic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19 Tabla"/>
          <p:cNvGraphicFramePr>
            <a:graphicFrameLocks noGrp="1"/>
          </p:cNvGraphicFramePr>
          <p:nvPr/>
        </p:nvGraphicFramePr>
        <p:xfrm>
          <a:off x="378372" y="3667059"/>
          <a:ext cx="4477407" cy="268224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288700"/>
                <a:gridCol w="1453919"/>
                <a:gridCol w="1734788"/>
              </a:tblGrid>
              <a:tr h="19167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EC" sz="1600" b="1" u="none" strike="noStrike" dirty="0" smtClean="0"/>
                        <a:t>NÚMERO </a:t>
                      </a:r>
                      <a:endParaRPr lang="es-EC" sz="1600" b="1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383341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/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1" u="none" strike="noStrike" dirty="0" smtClean="0"/>
                        <a:t>MIPYMES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1" u="none" strike="noStrike" dirty="0"/>
                        <a:t>MIPYMES MANUFACTURA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3341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b="1" u="none" strike="noStrike" dirty="0"/>
                        <a:t>TOTALES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1" u="none" strike="noStrike" dirty="0"/>
                        <a:t>                  847.778 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1" u="none" strike="noStrike" dirty="0"/>
                        <a:t> </a:t>
                      </a:r>
                      <a:r>
                        <a:rPr lang="es-EC" sz="1600" b="1" u="none" strike="noStrike" dirty="0" smtClean="0"/>
                        <a:t>72.423 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3341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/>
                        <a:t>MICRO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/>
                        <a:t>                  769.434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/>
                        <a:t>65.578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3341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/>
                        <a:t>PEQUEÑA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/>
                        <a:t>                    65.534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/>
                        <a:t> </a:t>
                      </a:r>
                      <a:r>
                        <a:rPr lang="es-EC" sz="1600" u="none" strike="noStrike" dirty="0"/>
                        <a:t>5.720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3341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/>
                        <a:t>MEDIANA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/>
                        <a:t>                    12.810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/>
                        <a:t> </a:t>
                      </a:r>
                      <a:r>
                        <a:rPr lang="es-EC" sz="1600" u="none" strike="noStrike" dirty="0"/>
                        <a:t>1.125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3" name="Imagen 36" descr="26 abr 2018 Portada_ppt_reactivación_productiva-0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CuadroTexto 89"/>
          <p:cNvSpPr txBox="1"/>
          <p:nvPr/>
        </p:nvSpPr>
        <p:spPr>
          <a:xfrm>
            <a:off x="3401338" y="220717"/>
            <a:ext cx="5591976" cy="483046"/>
          </a:xfrm>
          <a:prstGeom prst="rect">
            <a:avLst/>
          </a:prstGeom>
          <a:noFill/>
        </p:spPr>
        <p:txBody>
          <a:bodyPr wrap="none" lIns="51655" tIns="25827" rIns="51655" bIns="25827">
            <a:spAutoFit/>
          </a:bodyPr>
          <a:lstStyle/>
          <a:p>
            <a:pPr algn="ctr">
              <a:defRPr/>
            </a:pPr>
            <a:r>
              <a:rPr lang="es-ES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Caracterización del sector MIPYMES</a:t>
            </a:r>
          </a:p>
        </p:txBody>
      </p:sp>
      <p:graphicFrame>
        <p:nvGraphicFramePr>
          <p:cNvPr id="26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43638546"/>
              </p:ext>
            </p:extLst>
          </p:nvPr>
        </p:nvGraphicFramePr>
        <p:xfrm>
          <a:off x="4824247" y="1050927"/>
          <a:ext cx="7094483" cy="5097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CuadroTexto 3"/>
          <p:cNvSpPr txBox="1"/>
          <p:nvPr/>
        </p:nvSpPr>
        <p:spPr>
          <a:xfrm>
            <a:off x="5031742" y="6228499"/>
            <a:ext cx="1500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>
                <a:solidFill>
                  <a:prstClr val="black"/>
                </a:solidFill>
              </a:rPr>
              <a:t>Fuente: </a:t>
            </a:r>
            <a:r>
              <a:rPr lang="es-EC" sz="1000" b="1" dirty="0" smtClean="0">
                <a:solidFill>
                  <a:prstClr val="black"/>
                </a:solidFill>
              </a:rPr>
              <a:t>SRI</a:t>
            </a:r>
            <a:endParaRPr lang="es-EC" sz="1000" dirty="0">
              <a:solidFill>
                <a:prstClr val="black"/>
              </a:solidFill>
            </a:endParaRPr>
          </a:p>
          <a:p>
            <a:r>
              <a:rPr lang="es-EC" sz="1000" b="1" dirty="0">
                <a:solidFill>
                  <a:prstClr val="black"/>
                </a:solidFill>
              </a:rPr>
              <a:t>Elaboración:</a:t>
            </a:r>
            <a:r>
              <a:rPr lang="es-EC" sz="1000" dirty="0">
                <a:solidFill>
                  <a:prstClr val="black"/>
                </a:solidFill>
              </a:rPr>
              <a:t> MIPRO</a:t>
            </a:r>
          </a:p>
        </p:txBody>
      </p:sp>
      <p:sp>
        <p:nvSpPr>
          <p:cNvPr id="28" name="Rectángulo 6"/>
          <p:cNvSpPr/>
          <p:nvPr/>
        </p:nvSpPr>
        <p:spPr>
          <a:xfrm>
            <a:off x="5029200" y="6581001"/>
            <a:ext cx="6792904" cy="276999"/>
          </a:xfrm>
          <a:prstGeom prst="rect">
            <a:avLst/>
          </a:pr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s-EC" sz="1200" dirty="0" smtClean="0">
                <a:solidFill>
                  <a:prstClr val="black"/>
                </a:solidFill>
              </a:rPr>
              <a:t>* Proyección MIPRO</a:t>
            </a:r>
            <a:endParaRPr lang="es-EC" sz="32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5502180" y="1115990"/>
            <a:ext cx="308506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s-EC" sz="2800" b="1" dirty="0" smtClean="0"/>
              <a:t>VENTAS TOTALES</a:t>
            </a:r>
          </a:p>
          <a:p>
            <a:pPr fontAlgn="b">
              <a:buFont typeface="Wingdings" pitchFamily="2" charset="2"/>
              <a:buChar char="ü"/>
            </a:pPr>
            <a:r>
              <a:rPr lang="es-EC" sz="2400" dirty="0" smtClean="0"/>
              <a:t>97% Nacional</a:t>
            </a:r>
          </a:p>
          <a:p>
            <a:pPr fontAlgn="b">
              <a:buFont typeface="Wingdings" pitchFamily="2" charset="2"/>
              <a:buChar char="ü"/>
            </a:pPr>
            <a:r>
              <a:rPr lang="es-MX" sz="2400" dirty="0" smtClean="0">
                <a:solidFill>
                  <a:srgbClr val="000000"/>
                </a:solidFill>
              </a:rPr>
              <a:t> 3% Exportación</a:t>
            </a:r>
            <a:endParaRPr lang="es-EC" sz="2400" dirty="0">
              <a:solidFill>
                <a:srgbClr val="000000"/>
              </a:solidFill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8620621" y="1289409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dirty="0" smtClean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(Millones de USD)</a:t>
            </a:r>
            <a:endParaRPr lang="es-EC" b="1" dirty="0">
              <a:solidFill>
                <a:schemeClr val="accent5">
                  <a:lumMod val="50000"/>
                </a:schemeClr>
              </a:solidFill>
              <a:latin typeface="Franklin Gothic Book" panose="020B0503020102020204" pitchFamily="34" charset="0"/>
              <a:ea typeface="Arial Hebrew" charset="-79"/>
              <a:cs typeface="Arial Hebrew" charset="-79"/>
            </a:endParaRPr>
          </a:p>
        </p:txBody>
      </p:sp>
      <p:graphicFrame>
        <p:nvGraphicFramePr>
          <p:cNvPr id="32" name="31 Tabla"/>
          <p:cNvGraphicFramePr>
            <a:graphicFrameLocks noGrp="1"/>
          </p:cNvGraphicFramePr>
          <p:nvPr/>
        </p:nvGraphicFramePr>
        <p:xfrm>
          <a:off x="194658" y="1122760"/>
          <a:ext cx="5291741" cy="2061872"/>
        </p:xfrm>
        <a:graphic>
          <a:graphicData uri="http://schemas.openxmlformats.org/drawingml/2006/table">
            <a:tbl>
              <a:tblPr/>
              <a:tblGrid>
                <a:gridCol w="1628227"/>
                <a:gridCol w="2382482"/>
                <a:gridCol w="1281032"/>
              </a:tblGrid>
              <a:tr h="31764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EC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Clasificación de empresas según ventas y Nro. de trabajadores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317645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Tamaño de empresa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Ventas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Trabajadores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Micro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Menor a USD 100.000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 a 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Pequeña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Entre USD 100.001 y 1'000.000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 a 49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3647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Mediana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Entre USD 1'000.001 y 5'000.000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 a 199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645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Fuente: MIPRO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15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1 CuadroTexto"/>
          <p:cNvSpPr txBox="1"/>
          <p:nvPr/>
        </p:nvSpPr>
        <p:spPr>
          <a:xfrm>
            <a:off x="2163354" y="96838"/>
            <a:ext cx="9913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Caracterización de MIPYMES</a:t>
            </a:r>
            <a:endParaRPr lang="es-EC" sz="28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grpSp>
        <p:nvGrpSpPr>
          <p:cNvPr id="4" name="Grupo 16"/>
          <p:cNvGrpSpPr/>
          <p:nvPr/>
        </p:nvGrpSpPr>
        <p:grpSpPr>
          <a:xfrm>
            <a:off x="132397" y="1420813"/>
            <a:ext cx="11922126" cy="4987925"/>
            <a:chOff x="-4763" y="1420813"/>
            <a:chExt cx="11922126" cy="4987925"/>
          </a:xfrm>
        </p:grpSpPr>
        <p:sp>
          <p:nvSpPr>
            <p:cNvPr id="18" name="80 CuadroTexto"/>
            <p:cNvSpPr txBox="1">
              <a:spLocks noChangeArrowheads="1"/>
            </p:cNvSpPr>
            <p:nvPr/>
          </p:nvSpPr>
          <p:spPr bwMode="auto">
            <a:xfrm>
              <a:off x="5783263" y="6178550"/>
              <a:ext cx="6134100" cy="2301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s-EC" altLang="es-EC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Calibri" panose="020F0502020204030204" pitchFamily="34" charset="0"/>
                </a:rPr>
                <a:t>Fuente: SRI, INEC, Observatorio de la </a:t>
              </a:r>
              <a:r>
                <a:rPr lang="es-EC" altLang="es-EC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Calibri" panose="020F0502020204030204" pitchFamily="34" charset="0"/>
                </a:rPr>
                <a:t>Pyme (Datos a diciembre 2016) SERCOP, 2017.</a:t>
              </a:r>
            </a:p>
          </p:txBody>
        </p:sp>
        <p:pic>
          <p:nvPicPr>
            <p:cNvPr id="19" name="34 Imagen" descr="recursos capig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2071688"/>
              <a:ext cx="4748213" cy="305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35 CuadroTexto"/>
            <p:cNvSpPr txBox="1"/>
            <p:nvPr/>
          </p:nvSpPr>
          <p:spPr>
            <a:xfrm>
              <a:off x="1420813" y="2687638"/>
              <a:ext cx="1830387" cy="4318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200" b="1" dirty="0">
                  <a:solidFill>
                    <a:schemeClr val="tx2">
                      <a:lumMod val="50000"/>
                    </a:schemeClr>
                  </a:solidFill>
                </a:rPr>
                <a:t>99,52%</a:t>
              </a:r>
            </a:p>
          </p:txBody>
        </p:sp>
        <p:sp>
          <p:nvSpPr>
            <p:cNvPr id="21" name="38 CuadroTexto"/>
            <p:cNvSpPr txBox="1"/>
            <p:nvPr/>
          </p:nvSpPr>
          <p:spPr>
            <a:xfrm>
              <a:off x="1208088" y="4019550"/>
              <a:ext cx="1830387" cy="4318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200" b="1" dirty="0">
                  <a:solidFill>
                    <a:schemeClr val="tx2">
                      <a:lumMod val="50000"/>
                    </a:schemeClr>
                  </a:solidFill>
                </a:rPr>
                <a:t>43%</a:t>
              </a:r>
            </a:p>
          </p:txBody>
        </p:sp>
        <p:sp>
          <p:nvSpPr>
            <p:cNvPr id="22" name="39 CuadroTexto"/>
            <p:cNvSpPr txBox="1"/>
            <p:nvPr/>
          </p:nvSpPr>
          <p:spPr>
            <a:xfrm>
              <a:off x="4252913" y="4057650"/>
              <a:ext cx="1830387" cy="4318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200" b="1" dirty="0">
                  <a:solidFill>
                    <a:schemeClr val="tx2">
                      <a:lumMod val="50000"/>
                    </a:schemeClr>
                  </a:solidFill>
                </a:rPr>
                <a:t>31,61%</a:t>
              </a:r>
            </a:p>
          </p:txBody>
        </p:sp>
        <p:sp>
          <p:nvSpPr>
            <p:cNvPr id="23" name="40 CuadroTexto"/>
            <p:cNvSpPr txBox="1"/>
            <p:nvPr/>
          </p:nvSpPr>
          <p:spPr>
            <a:xfrm>
              <a:off x="3706813" y="2505075"/>
              <a:ext cx="1828800" cy="4318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200" b="1" dirty="0">
                  <a:solidFill>
                    <a:schemeClr val="tx2">
                      <a:lumMod val="50000"/>
                    </a:schemeClr>
                  </a:solidFill>
                </a:rPr>
                <a:t>68%</a:t>
              </a:r>
            </a:p>
          </p:txBody>
        </p:sp>
        <p:sp>
          <p:nvSpPr>
            <p:cNvPr id="24" name="40 CuadroTexto"/>
            <p:cNvSpPr txBox="1">
              <a:spLocks noChangeArrowheads="1"/>
            </p:cNvSpPr>
            <p:nvPr/>
          </p:nvSpPr>
          <p:spPr bwMode="auto">
            <a:xfrm>
              <a:off x="-4763" y="1479550"/>
              <a:ext cx="2332038" cy="8302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s-ES_tradnl" altLang="es-EC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Participación en el </a:t>
              </a:r>
              <a:r>
                <a:rPr lang="es-ES_tradnl" altLang="es-EC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tejido </a:t>
              </a:r>
              <a:r>
                <a:rPr lang="es-ES_tradnl" altLang="es-EC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empresarial del país</a:t>
              </a:r>
              <a:endParaRPr lang="es-EC" altLang="es-EC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5" name="44 CuadroTexto"/>
            <p:cNvSpPr txBox="1">
              <a:spLocks noChangeArrowheads="1"/>
            </p:cNvSpPr>
            <p:nvPr/>
          </p:nvSpPr>
          <p:spPr bwMode="auto">
            <a:xfrm>
              <a:off x="4356100" y="1663700"/>
              <a:ext cx="1971675" cy="33813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s-ES_tradnl" altLang="es-EC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Empleo generado</a:t>
              </a:r>
              <a:endParaRPr lang="es-EC" altLang="es-EC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6" name="50 CuadroTexto"/>
            <p:cNvSpPr txBox="1">
              <a:spLocks noChangeArrowheads="1"/>
            </p:cNvSpPr>
            <p:nvPr/>
          </p:nvSpPr>
          <p:spPr bwMode="auto">
            <a:xfrm>
              <a:off x="3609975" y="5334000"/>
              <a:ext cx="2097088" cy="64611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s-ES_tradnl" altLang="es-EC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Participación en las ventas totales</a:t>
              </a:r>
              <a:endParaRPr lang="es-EC" altLang="es-EC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7" name="47 CuadroTexto"/>
            <p:cNvSpPr txBox="1">
              <a:spLocks noChangeArrowheads="1"/>
            </p:cNvSpPr>
            <p:nvPr/>
          </p:nvSpPr>
          <p:spPr bwMode="auto">
            <a:xfrm>
              <a:off x="336550" y="5429250"/>
              <a:ext cx="2997200" cy="5842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s-ES_tradnl" altLang="es-EC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Participación en Compras públicas*</a:t>
              </a:r>
              <a:endParaRPr lang="es-EC" altLang="es-EC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8" name="46 Flecha derecha"/>
            <p:cNvSpPr/>
            <p:nvPr/>
          </p:nvSpPr>
          <p:spPr>
            <a:xfrm rot="13798615">
              <a:off x="1458912" y="2249488"/>
              <a:ext cx="441325" cy="41275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EC"/>
            </a:p>
          </p:txBody>
        </p:sp>
        <p:sp>
          <p:nvSpPr>
            <p:cNvPr id="29" name="47 Flecha derecha"/>
            <p:cNvSpPr/>
            <p:nvPr/>
          </p:nvSpPr>
          <p:spPr>
            <a:xfrm rot="18900000">
              <a:off x="4522788" y="2251075"/>
              <a:ext cx="574675" cy="3175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EC"/>
            </a:p>
          </p:txBody>
        </p:sp>
        <p:sp>
          <p:nvSpPr>
            <p:cNvPr id="30" name="48 Flecha derecha"/>
            <p:cNvSpPr/>
            <p:nvPr/>
          </p:nvSpPr>
          <p:spPr>
            <a:xfrm rot="5567636">
              <a:off x="4814887" y="4838701"/>
              <a:ext cx="441325" cy="41275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EC"/>
            </a:p>
          </p:txBody>
        </p:sp>
        <p:sp>
          <p:nvSpPr>
            <p:cNvPr id="31" name="50 CuadroTexto"/>
            <p:cNvSpPr txBox="1"/>
            <p:nvPr/>
          </p:nvSpPr>
          <p:spPr>
            <a:xfrm>
              <a:off x="2755829" y="3840542"/>
              <a:ext cx="1763712" cy="3698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b="1" dirty="0">
                  <a:solidFill>
                    <a:schemeClr val="tx2">
                      <a:lumMod val="50000"/>
                    </a:schemeClr>
                  </a:solidFill>
                </a:rPr>
                <a:t>MIPYMES</a:t>
              </a:r>
            </a:p>
          </p:txBody>
        </p:sp>
        <p:pic>
          <p:nvPicPr>
            <p:cNvPr id="32" name="59 Imagen" descr="icono-comerci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575" y="1568450"/>
              <a:ext cx="108267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60 Imagen" descr="icono-revalidac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575" y="1420813"/>
              <a:ext cx="1450975" cy="112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62 Imagen" descr="industria_iconos_2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2825" y="1549400"/>
              <a:ext cx="1122363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63 CuadroTexto"/>
            <p:cNvSpPr txBox="1"/>
            <p:nvPr/>
          </p:nvSpPr>
          <p:spPr>
            <a:xfrm>
              <a:off x="6511925" y="2476500"/>
              <a:ext cx="1722438" cy="3683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b="1" dirty="0">
                  <a:solidFill>
                    <a:schemeClr val="tx2">
                      <a:lumMod val="50000"/>
                    </a:schemeClr>
                  </a:solidFill>
                </a:rPr>
                <a:t>Comercio</a:t>
              </a:r>
              <a:r>
                <a:rPr lang="es-EC" dirty="0"/>
                <a:t> </a:t>
              </a:r>
            </a:p>
          </p:txBody>
        </p:sp>
        <p:sp>
          <p:nvSpPr>
            <p:cNvPr id="36" name="64 CuadroTexto"/>
            <p:cNvSpPr txBox="1"/>
            <p:nvPr/>
          </p:nvSpPr>
          <p:spPr>
            <a:xfrm>
              <a:off x="8091488" y="2489200"/>
              <a:ext cx="1720850" cy="3698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b="1" dirty="0">
                  <a:solidFill>
                    <a:schemeClr val="tx2">
                      <a:lumMod val="50000"/>
                    </a:schemeClr>
                  </a:solidFill>
                </a:rPr>
                <a:t>Servicio</a:t>
              </a:r>
              <a:r>
                <a:rPr lang="es-EC" dirty="0"/>
                <a:t> </a:t>
              </a:r>
            </a:p>
          </p:txBody>
        </p:sp>
        <p:sp>
          <p:nvSpPr>
            <p:cNvPr id="37" name="65 CuadroTexto"/>
            <p:cNvSpPr txBox="1"/>
            <p:nvPr/>
          </p:nvSpPr>
          <p:spPr>
            <a:xfrm>
              <a:off x="9475788" y="2476500"/>
              <a:ext cx="2106612" cy="3683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b="1" dirty="0">
                  <a:solidFill>
                    <a:schemeClr val="tx2">
                      <a:lumMod val="50000"/>
                    </a:schemeClr>
                  </a:solidFill>
                </a:rPr>
                <a:t>Manufactura</a:t>
              </a:r>
              <a:r>
                <a:rPr lang="es-EC" dirty="0"/>
                <a:t> </a:t>
              </a:r>
            </a:p>
          </p:txBody>
        </p:sp>
        <p:sp>
          <p:nvSpPr>
            <p:cNvPr id="38" name="66 CuadroTexto"/>
            <p:cNvSpPr txBox="1"/>
            <p:nvPr/>
          </p:nvSpPr>
          <p:spPr>
            <a:xfrm>
              <a:off x="6583363" y="2909888"/>
              <a:ext cx="1970087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800" b="1" dirty="0">
                  <a:solidFill>
                    <a:schemeClr val="accent6">
                      <a:lumMod val="50000"/>
                    </a:schemeClr>
                  </a:solidFill>
                </a:rPr>
                <a:t>44,3</a:t>
              </a:r>
              <a:r>
                <a:rPr lang="es-EC" sz="2400" b="1" dirty="0">
                  <a:solidFill>
                    <a:schemeClr val="accent6">
                      <a:lumMod val="50000"/>
                    </a:schemeClr>
                  </a:solidFill>
                </a:rPr>
                <a:t>%</a:t>
              </a:r>
            </a:p>
          </p:txBody>
        </p:sp>
        <p:sp>
          <p:nvSpPr>
            <p:cNvPr id="39" name="67 CuadroTexto"/>
            <p:cNvSpPr txBox="1"/>
            <p:nvPr/>
          </p:nvSpPr>
          <p:spPr>
            <a:xfrm>
              <a:off x="8093075" y="2932113"/>
              <a:ext cx="1595438" cy="5222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800" b="1" dirty="0">
                  <a:solidFill>
                    <a:schemeClr val="accent6">
                      <a:lumMod val="50000"/>
                    </a:schemeClr>
                  </a:solidFill>
                </a:rPr>
                <a:t>46,3</a:t>
              </a:r>
              <a:r>
                <a:rPr lang="es-EC" sz="2500" b="1" dirty="0">
                  <a:solidFill>
                    <a:schemeClr val="accent6">
                      <a:lumMod val="50000"/>
                    </a:schemeClr>
                  </a:solidFill>
                </a:rPr>
                <a:t>%</a:t>
              </a:r>
            </a:p>
          </p:txBody>
        </p:sp>
        <p:sp>
          <p:nvSpPr>
            <p:cNvPr id="40" name="68 CuadroTexto"/>
            <p:cNvSpPr txBox="1"/>
            <p:nvPr/>
          </p:nvSpPr>
          <p:spPr>
            <a:xfrm>
              <a:off x="9791700" y="2927350"/>
              <a:ext cx="13779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EC" sz="2800" b="1" dirty="0">
                  <a:solidFill>
                    <a:schemeClr val="accent6">
                      <a:lumMod val="50000"/>
                    </a:schemeClr>
                  </a:solidFill>
                </a:rPr>
                <a:t>9,3</a:t>
              </a:r>
              <a:r>
                <a:rPr lang="es-EC" sz="2500" b="1" dirty="0">
                  <a:solidFill>
                    <a:schemeClr val="accent6">
                      <a:lumMod val="50000"/>
                    </a:schemeClr>
                  </a:solidFill>
                </a:rPr>
                <a:t>%</a:t>
              </a:r>
            </a:p>
          </p:txBody>
        </p:sp>
        <p:cxnSp>
          <p:nvCxnSpPr>
            <p:cNvPr id="41" name="71 Conector recto"/>
            <p:cNvCxnSpPr/>
            <p:nvPr/>
          </p:nvCxnSpPr>
          <p:spPr>
            <a:xfrm rot="5400000">
              <a:off x="7593806" y="2897982"/>
              <a:ext cx="993775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72 Conector recto"/>
            <p:cNvCxnSpPr/>
            <p:nvPr/>
          </p:nvCxnSpPr>
          <p:spPr>
            <a:xfrm rot="5400000">
              <a:off x="9046369" y="2897982"/>
              <a:ext cx="993775" cy="15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52 Flecha derecha"/>
            <p:cNvSpPr/>
            <p:nvPr/>
          </p:nvSpPr>
          <p:spPr>
            <a:xfrm rot="5567636">
              <a:off x="1433512" y="4972051"/>
              <a:ext cx="441325" cy="41275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EC"/>
            </a:p>
          </p:txBody>
        </p:sp>
        <p:pic>
          <p:nvPicPr>
            <p:cNvPr id="44" name="Picture 3" descr="C:\Users\pmanzanares\Desktop\infografia-12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1648" t="55572" r="48915"/>
            <a:stretch>
              <a:fillRect/>
            </a:stretch>
          </p:blipFill>
          <p:spPr bwMode="auto">
            <a:xfrm>
              <a:off x="6094512" y="3865811"/>
              <a:ext cx="5524383" cy="2166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5" name="44 Rectángulo"/>
          <p:cNvSpPr/>
          <p:nvPr/>
        </p:nvSpPr>
        <p:spPr>
          <a:xfrm>
            <a:off x="2975334" y="4117791"/>
            <a:ext cx="10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s-EC" b="1" dirty="0" smtClean="0"/>
              <a:t>847.778 </a:t>
            </a:r>
            <a:endParaRPr lang="es-EC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943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16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1 CuadroTexto"/>
          <p:cNvSpPr txBox="1"/>
          <p:nvPr/>
        </p:nvSpPr>
        <p:spPr>
          <a:xfrm>
            <a:off x="2163354" y="96838"/>
            <a:ext cx="9913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Caracterización de Unidades Productivas - EPS</a:t>
            </a:r>
            <a:endParaRPr lang="es-EC" sz="28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45" name="CuadroTexto 2"/>
          <p:cNvSpPr txBox="1">
            <a:spLocks noChangeArrowheads="1"/>
          </p:cNvSpPr>
          <p:nvPr/>
        </p:nvSpPr>
        <p:spPr bwMode="auto">
          <a:xfrm>
            <a:off x="693738" y="5995988"/>
            <a:ext cx="1300162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C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SPCM - 2017</a:t>
            </a:r>
          </a:p>
        </p:txBody>
      </p:sp>
      <p:pic>
        <p:nvPicPr>
          <p:cNvPr id="46" name="13 Imagen" descr="grafico e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963" y="2038350"/>
            <a:ext cx="2668587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1 Título"/>
          <p:cNvSpPr txBox="1">
            <a:spLocks/>
          </p:cNvSpPr>
          <p:nvPr/>
        </p:nvSpPr>
        <p:spPr bwMode="auto">
          <a:xfrm>
            <a:off x="461963" y="1250950"/>
            <a:ext cx="266858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Tipología</a:t>
            </a:r>
          </a:p>
        </p:txBody>
      </p:sp>
      <p:sp>
        <p:nvSpPr>
          <p:cNvPr id="48" name="1 Título"/>
          <p:cNvSpPr txBox="1">
            <a:spLocks/>
          </p:cNvSpPr>
          <p:nvPr/>
        </p:nvSpPr>
        <p:spPr bwMode="auto">
          <a:xfrm>
            <a:off x="3730625" y="1250950"/>
            <a:ext cx="269081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Vocación</a:t>
            </a:r>
          </a:p>
        </p:txBody>
      </p:sp>
      <p:sp>
        <p:nvSpPr>
          <p:cNvPr id="49" name="1 Título"/>
          <p:cNvSpPr txBox="1">
            <a:spLocks/>
          </p:cNvSpPr>
          <p:nvPr/>
        </p:nvSpPr>
        <p:spPr bwMode="auto">
          <a:xfrm>
            <a:off x="7048500" y="1239838"/>
            <a:ext cx="438626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Concentración Geográfica</a:t>
            </a:r>
          </a:p>
        </p:txBody>
      </p:sp>
      <p:pic>
        <p:nvPicPr>
          <p:cNvPr id="50" name="17 Imagen" descr="grafico vocac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0625" y="2057400"/>
            <a:ext cx="2690813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19 Imagen" descr="grafico vocacin 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6025" y="4346575"/>
            <a:ext cx="619125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1 Título"/>
          <p:cNvSpPr txBox="1">
            <a:spLocks/>
          </p:cNvSpPr>
          <p:nvPr/>
        </p:nvSpPr>
        <p:spPr bwMode="auto">
          <a:xfrm>
            <a:off x="1182688" y="4354513"/>
            <a:ext cx="23114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5"/>
                </a:solidFill>
              </a:rPr>
              <a:t>Asociaciones</a:t>
            </a:r>
          </a:p>
        </p:txBody>
      </p:sp>
      <p:sp>
        <p:nvSpPr>
          <p:cNvPr id="53" name="1 Título"/>
          <p:cNvSpPr txBox="1">
            <a:spLocks/>
          </p:cNvSpPr>
          <p:nvPr/>
        </p:nvSpPr>
        <p:spPr bwMode="auto">
          <a:xfrm>
            <a:off x="1193800" y="4802188"/>
            <a:ext cx="2312988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4">
                    <a:lumMod val="50000"/>
                  </a:schemeClr>
                </a:solidFill>
              </a:rPr>
              <a:t>Cooperativas</a:t>
            </a:r>
          </a:p>
        </p:txBody>
      </p:sp>
      <p:sp>
        <p:nvSpPr>
          <p:cNvPr id="54" name="1 Título"/>
          <p:cNvSpPr txBox="1">
            <a:spLocks/>
          </p:cNvSpPr>
          <p:nvPr/>
        </p:nvSpPr>
        <p:spPr bwMode="auto">
          <a:xfrm>
            <a:off x="1193800" y="5249863"/>
            <a:ext cx="2312988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6">
                    <a:lumMod val="75000"/>
                  </a:schemeClr>
                </a:solidFill>
              </a:rPr>
              <a:t>Otras</a:t>
            </a: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000" y="4392613"/>
            <a:ext cx="5476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1 Título"/>
          <p:cNvSpPr txBox="1">
            <a:spLocks/>
          </p:cNvSpPr>
          <p:nvPr/>
        </p:nvSpPr>
        <p:spPr bwMode="auto">
          <a:xfrm>
            <a:off x="4498975" y="4284663"/>
            <a:ext cx="23114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5"/>
                </a:solidFill>
              </a:rPr>
              <a:t>Producción</a:t>
            </a:r>
          </a:p>
        </p:txBody>
      </p:sp>
      <p:sp>
        <p:nvSpPr>
          <p:cNvPr id="57" name="1 Título"/>
          <p:cNvSpPr txBox="1">
            <a:spLocks/>
          </p:cNvSpPr>
          <p:nvPr/>
        </p:nvSpPr>
        <p:spPr bwMode="auto">
          <a:xfrm>
            <a:off x="4498975" y="4786313"/>
            <a:ext cx="23114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4">
                    <a:lumMod val="50000"/>
                  </a:schemeClr>
                </a:solidFill>
              </a:rPr>
              <a:t>Servicios</a:t>
            </a:r>
          </a:p>
        </p:txBody>
      </p:sp>
      <p:sp>
        <p:nvSpPr>
          <p:cNvPr id="58" name="1 Título"/>
          <p:cNvSpPr txBox="1">
            <a:spLocks/>
          </p:cNvSpPr>
          <p:nvPr/>
        </p:nvSpPr>
        <p:spPr bwMode="auto">
          <a:xfrm>
            <a:off x="4537075" y="5364163"/>
            <a:ext cx="2312988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Vivienda</a:t>
            </a:r>
          </a:p>
        </p:txBody>
      </p:sp>
      <p:sp>
        <p:nvSpPr>
          <p:cNvPr id="59" name="1 Título"/>
          <p:cNvSpPr txBox="1">
            <a:spLocks/>
          </p:cNvSpPr>
          <p:nvPr/>
        </p:nvSpPr>
        <p:spPr bwMode="auto">
          <a:xfrm>
            <a:off x="4498975" y="5891213"/>
            <a:ext cx="23114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6">
                    <a:lumMod val="75000"/>
                  </a:schemeClr>
                </a:solidFill>
              </a:rPr>
              <a:t>Consumo</a:t>
            </a:r>
          </a:p>
        </p:txBody>
      </p:sp>
      <p:sp>
        <p:nvSpPr>
          <p:cNvPr id="60" name="1 Título"/>
          <p:cNvSpPr txBox="1">
            <a:spLocks/>
          </p:cNvSpPr>
          <p:nvPr/>
        </p:nvSpPr>
        <p:spPr bwMode="auto">
          <a:xfrm>
            <a:off x="2027238" y="3290888"/>
            <a:ext cx="103346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78,44%</a:t>
            </a:r>
          </a:p>
        </p:txBody>
      </p:sp>
      <p:sp>
        <p:nvSpPr>
          <p:cNvPr id="61" name="1 Título"/>
          <p:cNvSpPr txBox="1">
            <a:spLocks/>
          </p:cNvSpPr>
          <p:nvPr/>
        </p:nvSpPr>
        <p:spPr bwMode="auto">
          <a:xfrm>
            <a:off x="695325" y="2327275"/>
            <a:ext cx="103346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20,78%</a:t>
            </a:r>
          </a:p>
        </p:txBody>
      </p:sp>
      <p:sp>
        <p:nvSpPr>
          <p:cNvPr id="62" name="1 Título"/>
          <p:cNvSpPr txBox="1">
            <a:spLocks/>
          </p:cNvSpPr>
          <p:nvPr/>
        </p:nvSpPr>
        <p:spPr bwMode="auto">
          <a:xfrm>
            <a:off x="1509713" y="1582738"/>
            <a:ext cx="1033462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0,78%</a:t>
            </a:r>
          </a:p>
        </p:txBody>
      </p:sp>
      <p:sp>
        <p:nvSpPr>
          <p:cNvPr id="63" name="1 Título"/>
          <p:cNvSpPr txBox="1">
            <a:spLocks/>
          </p:cNvSpPr>
          <p:nvPr/>
        </p:nvSpPr>
        <p:spPr bwMode="auto">
          <a:xfrm>
            <a:off x="5435600" y="3095625"/>
            <a:ext cx="103505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55,21%</a:t>
            </a:r>
          </a:p>
        </p:txBody>
      </p:sp>
      <p:sp>
        <p:nvSpPr>
          <p:cNvPr id="64" name="1 Título"/>
          <p:cNvSpPr txBox="1">
            <a:spLocks/>
          </p:cNvSpPr>
          <p:nvPr/>
        </p:nvSpPr>
        <p:spPr bwMode="auto">
          <a:xfrm>
            <a:off x="3730625" y="3036888"/>
            <a:ext cx="103346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40,59%</a:t>
            </a:r>
          </a:p>
        </p:txBody>
      </p:sp>
      <p:sp>
        <p:nvSpPr>
          <p:cNvPr id="65" name="1 Título"/>
          <p:cNvSpPr txBox="1">
            <a:spLocks/>
          </p:cNvSpPr>
          <p:nvPr/>
        </p:nvSpPr>
        <p:spPr bwMode="auto">
          <a:xfrm>
            <a:off x="4065588" y="1679575"/>
            <a:ext cx="1031875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3,17%</a:t>
            </a:r>
          </a:p>
        </p:txBody>
      </p:sp>
      <p:sp>
        <p:nvSpPr>
          <p:cNvPr id="66" name="1 Título"/>
          <p:cNvSpPr txBox="1">
            <a:spLocks/>
          </p:cNvSpPr>
          <p:nvPr/>
        </p:nvSpPr>
        <p:spPr bwMode="auto">
          <a:xfrm>
            <a:off x="4927600" y="1666875"/>
            <a:ext cx="11938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0,96%</a:t>
            </a:r>
          </a:p>
        </p:txBody>
      </p:sp>
      <p:pic>
        <p:nvPicPr>
          <p:cNvPr id="67" name="38 Imagen" descr="map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4688" y="1665288"/>
            <a:ext cx="4464050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1 Título"/>
          <p:cNvSpPr txBox="1">
            <a:spLocks/>
          </p:cNvSpPr>
          <p:nvPr/>
        </p:nvSpPr>
        <p:spPr bwMode="auto">
          <a:xfrm>
            <a:off x="9667875" y="5664200"/>
            <a:ext cx="2311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s-EC" altLang="es-EC" sz="1500" b="1" dirty="0">
              <a:solidFill>
                <a:schemeClr val="accent5"/>
              </a:solidFill>
            </a:endParaRPr>
          </a:p>
        </p:txBody>
      </p:sp>
      <p:sp>
        <p:nvSpPr>
          <p:cNvPr id="69" name="1 Título"/>
          <p:cNvSpPr txBox="1">
            <a:spLocks/>
          </p:cNvSpPr>
          <p:nvPr/>
        </p:nvSpPr>
        <p:spPr bwMode="auto">
          <a:xfrm>
            <a:off x="6680200" y="5429250"/>
            <a:ext cx="222250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70 % EPS concentradas en 9 provincias</a:t>
            </a:r>
          </a:p>
        </p:txBody>
      </p:sp>
      <p:sp>
        <p:nvSpPr>
          <p:cNvPr id="70" name="Rectangle 32"/>
          <p:cNvSpPr>
            <a:spLocks noChangeArrowheads="1"/>
          </p:cNvSpPr>
          <p:nvPr/>
        </p:nvSpPr>
        <p:spPr bwMode="auto">
          <a:xfrm>
            <a:off x="693738" y="2632075"/>
            <a:ext cx="9144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2.501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71" name="Rectangle 32"/>
          <p:cNvSpPr>
            <a:spLocks noChangeArrowheads="1"/>
          </p:cNvSpPr>
          <p:nvPr/>
        </p:nvSpPr>
        <p:spPr bwMode="auto">
          <a:xfrm>
            <a:off x="1806575" y="3586163"/>
            <a:ext cx="9159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9.440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72" name="Rectangle 32"/>
          <p:cNvSpPr>
            <a:spLocks noChangeArrowheads="1"/>
          </p:cNvSpPr>
          <p:nvPr/>
        </p:nvSpPr>
        <p:spPr bwMode="auto">
          <a:xfrm>
            <a:off x="1473200" y="1884363"/>
            <a:ext cx="91598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>
              <a:defRPr/>
            </a:pPr>
            <a:r>
              <a:rPr lang="es-EC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94</a:t>
            </a:r>
            <a:endParaRPr lang="es-EC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Rectangle 32"/>
          <p:cNvSpPr>
            <a:spLocks noChangeArrowheads="1"/>
          </p:cNvSpPr>
          <p:nvPr/>
        </p:nvSpPr>
        <p:spPr bwMode="auto">
          <a:xfrm>
            <a:off x="5435600" y="3424238"/>
            <a:ext cx="9159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6.645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74" name="Rectangle 32"/>
          <p:cNvSpPr>
            <a:spLocks noChangeArrowheads="1"/>
          </p:cNvSpPr>
          <p:nvPr/>
        </p:nvSpPr>
        <p:spPr bwMode="auto">
          <a:xfrm>
            <a:off x="3849688" y="3332163"/>
            <a:ext cx="9144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6.645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75" name="Rectangle 32"/>
          <p:cNvSpPr>
            <a:spLocks noChangeArrowheads="1"/>
          </p:cNvSpPr>
          <p:nvPr/>
        </p:nvSpPr>
        <p:spPr bwMode="auto">
          <a:xfrm>
            <a:off x="4040188" y="1947863"/>
            <a:ext cx="91598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>
              <a:defRPr/>
            </a:pPr>
            <a:r>
              <a:rPr lang="es-EC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382</a:t>
            </a:r>
          </a:p>
        </p:txBody>
      </p:sp>
      <p:sp>
        <p:nvSpPr>
          <p:cNvPr id="76" name="Rectangle 32"/>
          <p:cNvSpPr>
            <a:spLocks noChangeArrowheads="1"/>
          </p:cNvSpPr>
          <p:nvPr/>
        </p:nvSpPr>
        <p:spPr bwMode="auto">
          <a:xfrm>
            <a:off x="4849813" y="1906588"/>
            <a:ext cx="91598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>
              <a:defRPr/>
            </a:pPr>
            <a:r>
              <a:rPr lang="es-EC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</a:p>
        </p:txBody>
      </p:sp>
      <p:graphicFrame>
        <p:nvGraphicFramePr>
          <p:cNvPr id="77" name="37 Tabla"/>
          <p:cNvGraphicFramePr>
            <a:graphicFrameLocks noGrp="1"/>
          </p:cNvGraphicFramePr>
          <p:nvPr/>
        </p:nvGraphicFramePr>
        <p:xfrm>
          <a:off x="9656763" y="4371975"/>
          <a:ext cx="1835150" cy="161131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091922"/>
                <a:gridCol w="743228"/>
              </a:tblGrid>
              <a:tr h="159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Guayas</a:t>
                      </a:r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17%</a:t>
                      </a:r>
                    </a:p>
                  </a:txBody>
                  <a:tcPr marL="12377" marR="12377" marT="9522" marB="0" anchor="ctr"/>
                </a:tc>
              </a:tr>
              <a:tr h="159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Pichincha</a:t>
                      </a:r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13%</a:t>
                      </a:r>
                    </a:p>
                  </a:txBody>
                  <a:tcPr marL="12377" marR="12377" marT="9522" marB="0" anchor="ctr"/>
                </a:tc>
              </a:tr>
              <a:tr h="159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Manabí</a:t>
                      </a:r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10%</a:t>
                      </a:r>
                    </a:p>
                  </a:txBody>
                  <a:tcPr marL="12377" marR="12377" marT="9522" marB="0" anchor="ctr"/>
                </a:tc>
              </a:tr>
              <a:tr h="159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El Oro</a:t>
                      </a:r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6%</a:t>
                      </a:r>
                    </a:p>
                  </a:txBody>
                  <a:tcPr marL="12377" marR="12377" marT="9522" marB="0" anchor="ctr"/>
                </a:tc>
              </a:tr>
              <a:tr h="159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Esmeraldas</a:t>
                      </a:r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6%</a:t>
                      </a:r>
                    </a:p>
                  </a:txBody>
                  <a:tcPr marL="12377" marR="12377" marT="9522" marB="0" anchor="ctr"/>
                </a:tc>
              </a:tr>
              <a:tr h="159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Los Ríos</a:t>
                      </a:r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6%</a:t>
                      </a:r>
                    </a:p>
                  </a:txBody>
                  <a:tcPr marL="12377" marR="12377" marT="9522" marB="0" anchor="ctr"/>
                </a:tc>
              </a:tr>
              <a:tr h="159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Tungurahua</a:t>
                      </a:r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5%</a:t>
                      </a:r>
                    </a:p>
                  </a:txBody>
                  <a:tcPr marL="12377" marR="12377" marT="9522" marB="0" anchor="ctr"/>
                </a:tc>
              </a:tr>
              <a:tr h="1737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Chimborazo</a:t>
                      </a:r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4%</a:t>
                      </a:r>
                    </a:p>
                  </a:txBody>
                  <a:tcPr marL="12377" marR="12377" marT="9522" marB="0" anchor="ctr"/>
                </a:tc>
              </a:tr>
              <a:tr h="159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Azuay </a:t>
                      </a:r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3%</a:t>
                      </a:r>
                    </a:p>
                  </a:txBody>
                  <a:tcPr marL="12377" marR="12377" marT="9522" marB="0" anchor="ctr"/>
                </a:tc>
              </a:tr>
              <a:tr h="159733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Otros </a:t>
                      </a:r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30%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2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6026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17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1 CuadroTexto"/>
          <p:cNvSpPr txBox="1"/>
          <p:nvPr/>
        </p:nvSpPr>
        <p:spPr>
          <a:xfrm>
            <a:off x="2163354" y="96838"/>
            <a:ext cx="9913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Caracterización de Artesanos </a:t>
            </a:r>
            <a:endParaRPr lang="es-EC" sz="28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pic>
        <p:nvPicPr>
          <p:cNvPr id="38" name="45 Imagen" descr="Untitled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1900" y="2157413"/>
            <a:ext cx="2949575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29 Imagen" descr="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200" y="2132013"/>
            <a:ext cx="2955925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26 Imagen" descr="mapa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714500"/>
            <a:ext cx="4652963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" name="33 Tabla"/>
          <p:cNvGraphicFramePr>
            <a:graphicFrameLocks noGrp="1"/>
          </p:cNvGraphicFramePr>
          <p:nvPr/>
        </p:nvGraphicFramePr>
        <p:xfrm>
          <a:off x="9717088" y="4570413"/>
          <a:ext cx="1835150" cy="163098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091922"/>
                <a:gridCol w="743228"/>
              </a:tblGrid>
              <a:tr h="161852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Pichincha</a:t>
                      </a:r>
                    </a:p>
                  </a:txBody>
                  <a:tcPr marL="12377" marR="12377" marT="95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24%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1" marB="0" anchor="ctr"/>
                </a:tc>
              </a:tr>
              <a:tr h="161852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Azuay</a:t>
                      </a:r>
                    </a:p>
                  </a:txBody>
                  <a:tcPr marL="12377" marR="12377" marT="95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13%</a:t>
                      </a:r>
                    </a:p>
                  </a:txBody>
                  <a:tcPr marL="12377" marR="12377" marT="9521" marB="0" anchor="ctr"/>
                </a:tc>
              </a:tr>
              <a:tr h="161852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Guayas</a:t>
                      </a:r>
                    </a:p>
                  </a:txBody>
                  <a:tcPr marL="12377" marR="12377" marT="95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10%</a:t>
                      </a:r>
                    </a:p>
                  </a:txBody>
                  <a:tcPr marL="12377" marR="12377" marT="9521" marB="0" anchor="ctr"/>
                </a:tc>
              </a:tr>
              <a:tr h="161852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Tungurahua</a:t>
                      </a:r>
                    </a:p>
                  </a:txBody>
                  <a:tcPr marL="12377" marR="12377" marT="95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6%</a:t>
                      </a:r>
                    </a:p>
                  </a:txBody>
                  <a:tcPr marL="12377" marR="12377" marT="9521" marB="0" anchor="ctr"/>
                </a:tc>
              </a:tr>
              <a:tr h="161852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Cotopaxi</a:t>
                      </a:r>
                    </a:p>
                  </a:txBody>
                  <a:tcPr marL="12377" marR="12377" marT="95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6%</a:t>
                      </a:r>
                    </a:p>
                  </a:txBody>
                  <a:tcPr marL="12377" marR="12377" marT="9521" marB="0" anchor="ctr"/>
                </a:tc>
              </a:tr>
              <a:tr h="161852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Manabí</a:t>
                      </a:r>
                    </a:p>
                  </a:txBody>
                  <a:tcPr marL="12377" marR="12377" marT="95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5%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1" marB="0" anchor="ctr"/>
                </a:tc>
              </a:tr>
              <a:tr h="161852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Loja</a:t>
                      </a:r>
                    </a:p>
                  </a:txBody>
                  <a:tcPr marL="12377" marR="12377" marT="95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5%</a:t>
                      </a:r>
                    </a:p>
                  </a:txBody>
                  <a:tcPr marL="12377" marR="12377" marT="9521" marB="0" anchor="ctr"/>
                </a:tc>
              </a:tr>
              <a:tr h="17369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Chimborazo</a:t>
                      </a:r>
                    </a:p>
                  </a:txBody>
                  <a:tcPr marL="12377" marR="12377" marT="95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5%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1" marB="0" anchor="ctr"/>
                </a:tc>
              </a:tr>
              <a:tr h="161852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Santa Elena</a:t>
                      </a:r>
                    </a:p>
                  </a:txBody>
                  <a:tcPr marL="12377" marR="12377" marT="95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4%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1" marB="0" anchor="ctr"/>
                </a:tc>
              </a:tr>
              <a:tr h="161852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Otros</a:t>
                      </a:r>
                      <a:endParaRPr lang="es-EC" sz="10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377" marR="12377" marT="9521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21%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7" marR="12377" marT="9521" marB="0" anchor="ctr"/>
                </a:tc>
              </a:tr>
            </a:tbl>
          </a:graphicData>
        </a:graphic>
      </p:graphicFrame>
      <p:sp>
        <p:nvSpPr>
          <p:cNvPr id="42" name="CuadroTexto 2"/>
          <p:cNvSpPr txBox="1">
            <a:spLocks noChangeArrowheads="1"/>
          </p:cNvSpPr>
          <p:nvPr/>
        </p:nvSpPr>
        <p:spPr bwMode="auto">
          <a:xfrm>
            <a:off x="693738" y="5995988"/>
            <a:ext cx="1216025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C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Fuente: SMA - 2017</a:t>
            </a:r>
          </a:p>
        </p:txBody>
      </p:sp>
      <p:sp>
        <p:nvSpPr>
          <p:cNvPr id="43" name="1 Título"/>
          <p:cNvSpPr txBox="1">
            <a:spLocks/>
          </p:cNvSpPr>
          <p:nvPr/>
        </p:nvSpPr>
        <p:spPr bwMode="auto">
          <a:xfrm>
            <a:off x="495300" y="1250950"/>
            <a:ext cx="266858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Vocación</a:t>
            </a:r>
          </a:p>
        </p:txBody>
      </p:sp>
      <p:sp>
        <p:nvSpPr>
          <p:cNvPr id="44" name="1 Título"/>
          <p:cNvSpPr txBox="1">
            <a:spLocks/>
          </p:cNvSpPr>
          <p:nvPr/>
        </p:nvSpPr>
        <p:spPr bwMode="auto">
          <a:xfrm>
            <a:off x="3730625" y="1250950"/>
            <a:ext cx="269081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Actividades</a:t>
            </a:r>
          </a:p>
        </p:txBody>
      </p:sp>
      <p:sp>
        <p:nvSpPr>
          <p:cNvPr id="78" name="1 Título"/>
          <p:cNvSpPr txBox="1">
            <a:spLocks/>
          </p:cNvSpPr>
          <p:nvPr/>
        </p:nvSpPr>
        <p:spPr bwMode="auto">
          <a:xfrm>
            <a:off x="7048500" y="1239838"/>
            <a:ext cx="438626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Concentración Geográfica</a:t>
            </a:r>
          </a:p>
        </p:txBody>
      </p:sp>
      <p:sp>
        <p:nvSpPr>
          <p:cNvPr id="79" name="1 Título"/>
          <p:cNvSpPr txBox="1">
            <a:spLocks/>
          </p:cNvSpPr>
          <p:nvPr/>
        </p:nvSpPr>
        <p:spPr bwMode="auto">
          <a:xfrm>
            <a:off x="4337050" y="5254625"/>
            <a:ext cx="23129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5"/>
                </a:solidFill>
              </a:rPr>
              <a:t>Confección</a:t>
            </a:r>
          </a:p>
        </p:txBody>
      </p:sp>
      <p:sp>
        <p:nvSpPr>
          <p:cNvPr id="80" name="1 Título"/>
          <p:cNvSpPr txBox="1">
            <a:spLocks/>
          </p:cNvSpPr>
          <p:nvPr/>
        </p:nvSpPr>
        <p:spPr bwMode="auto">
          <a:xfrm>
            <a:off x="1423988" y="5362575"/>
            <a:ext cx="23114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Servicios</a:t>
            </a:r>
          </a:p>
        </p:txBody>
      </p:sp>
      <p:sp>
        <p:nvSpPr>
          <p:cNvPr id="81" name="1 Título"/>
          <p:cNvSpPr txBox="1">
            <a:spLocks/>
          </p:cNvSpPr>
          <p:nvPr/>
        </p:nvSpPr>
        <p:spPr bwMode="auto">
          <a:xfrm>
            <a:off x="317500" y="2973388"/>
            <a:ext cx="103346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37,37%</a:t>
            </a:r>
          </a:p>
        </p:txBody>
      </p:sp>
      <p:sp>
        <p:nvSpPr>
          <p:cNvPr id="82" name="1 Título"/>
          <p:cNvSpPr txBox="1">
            <a:spLocks/>
          </p:cNvSpPr>
          <p:nvPr/>
        </p:nvSpPr>
        <p:spPr bwMode="auto">
          <a:xfrm>
            <a:off x="3914775" y="3409950"/>
            <a:ext cx="103187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83" name="1 Título"/>
          <p:cNvSpPr txBox="1">
            <a:spLocks/>
          </p:cNvSpPr>
          <p:nvPr/>
        </p:nvSpPr>
        <p:spPr bwMode="auto">
          <a:xfrm>
            <a:off x="4343400" y="3752850"/>
            <a:ext cx="119538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84" name="1 Título"/>
          <p:cNvSpPr txBox="1">
            <a:spLocks/>
          </p:cNvSpPr>
          <p:nvPr/>
        </p:nvSpPr>
        <p:spPr bwMode="auto">
          <a:xfrm>
            <a:off x="9667875" y="4092575"/>
            <a:ext cx="2311400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s-EC" altLang="es-EC" sz="1500" b="1" dirty="0">
              <a:solidFill>
                <a:schemeClr val="accent5"/>
              </a:solidFill>
            </a:endParaRPr>
          </a:p>
        </p:txBody>
      </p:sp>
      <p:sp>
        <p:nvSpPr>
          <p:cNvPr id="85" name="1 Título"/>
          <p:cNvSpPr txBox="1">
            <a:spLocks/>
          </p:cNvSpPr>
          <p:nvPr/>
        </p:nvSpPr>
        <p:spPr bwMode="auto">
          <a:xfrm>
            <a:off x="6443663" y="5662613"/>
            <a:ext cx="2220912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79 % Artesanos concentrados en 9 provincias</a:t>
            </a:r>
          </a:p>
        </p:txBody>
      </p:sp>
      <p:sp>
        <p:nvSpPr>
          <p:cNvPr id="86" name="Rectangle 32"/>
          <p:cNvSpPr>
            <a:spLocks noChangeArrowheads="1"/>
          </p:cNvSpPr>
          <p:nvPr/>
        </p:nvSpPr>
        <p:spPr bwMode="auto">
          <a:xfrm>
            <a:off x="325438" y="3263900"/>
            <a:ext cx="9159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3.366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87" name="Rectangle 32"/>
          <p:cNvSpPr>
            <a:spLocks noChangeArrowheads="1"/>
          </p:cNvSpPr>
          <p:nvPr/>
        </p:nvSpPr>
        <p:spPr bwMode="auto">
          <a:xfrm>
            <a:off x="2336800" y="3105150"/>
            <a:ext cx="9159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5.642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88" name="Rectangle 32"/>
          <p:cNvSpPr>
            <a:spLocks noChangeArrowheads="1"/>
          </p:cNvSpPr>
          <p:nvPr/>
        </p:nvSpPr>
        <p:spPr bwMode="auto">
          <a:xfrm>
            <a:off x="3652838" y="3654425"/>
            <a:ext cx="9159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741</a:t>
            </a:r>
          </a:p>
        </p:txBody>
      </p:sp>
      <p:sp>
        <p:nvSpPr>
          <p:cNvPr id="89" name="Rectangle 32"/>
          <p:cNvSpPr>
            <a:spLocks noChangeArrowheads="1"/>
          </p:cNvSpPr>
          <p:nvPr/>
        </p:nvSpPr>
        <p:spPr bwMode="auto">
          <a:xfrm>
            <a:off x="4208463" y="4000500"/>
            <a:ext cx="9144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941</a:t>
            </a:r>
          </a:p>
        </p:txBody>
      </p:sp>
      <p:sp>
        <p:nvSpPr>
          <p:cNvPr id="90" name="1 Título"/>
          <p:cNvSpPr txBox="1">
            <a:spLocks/>
          </p:cNvSpPr>
          <p:nvPr/>
        </p:nvSpPr>
        <p:spPr bwMode="auto">
          <a:xfrm>
            <a:off x="1449388" y="4746625"/>
            <a:ext cx="2312987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6">
                    <a:lumMod val="75000"/>
                  </a:schemeClr>
                </a:solidFill>
              </a:rPr>
              <a:t>Producción</a:t>
            </a:r>
          </a:p>
        </p:txBody>
      </p:sp>
      <p:pic>
        <p:nvPicPr>
          <p:cNvPr id="91" name="31 Imagen" descr="fedf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7246"/>
          <a:stretch>
            <a:fillRect/>
          </a:stretch>
        </p:blipFill>
        <p:spPr bwMode="auto">
          <a:xfrm>
            <a:off x="693738" y="5337175"/>
            <a:ext cx="7556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1 Título"/>
          <p:cNvSpPr txBox="1">
            <a:spLocks/>
          </p:cNvSpPr>
          <p:nvPr/>
        </p:nvSpPr>
        <p:spPr bwMode="auto">
          <a:xfrm>
            <a:off x="2246313" y="2781300"/>
            <a:ext cx="103346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62,63%</a:t>
            </a:r>
          </a:p>
        </p:txBody>
      </p:sp>
      <p:pic>
        <p:nvPicPr>
          <p:cNvPr id="93" name="34 Imagen" descr="czcxzcz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71913" y="5657850"/>
            <a:ext cx="29845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43 Imagen" descr="fsffa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49688" y="5254625"/>
            <a:ext cx="436562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44 Imagen" descr="fsf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2538" y="4875213"/>
            <a:ext cx="41592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45 Imagen" descr="pa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62375" y="4575175"/>
            <a:ext cx="4841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1 Título"/>
          <p:cNvSpPr txBox="1">
            <a:spLocks/>
          </p:cNvSpPr>
          <p:nvPr/>
        </p:nvSpPr>
        <p:spPr bwMode="auto">
          <a:xfrm>
            <a:off x="4356100" y="4810125"/>
            <a:ext cx="2312988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Servicios</a:t>
            </a:r>
          </a:p>
        </p:txBody>
      </p:sp>
      <p:sp>
        <p:nvSpPr>
          <p:cNvPr id="98" name="1 Título"/>
          <p:cNvSpPr txBox="1">
            <a:spLocks/>
          </p:cNvSpPr>
          <p:nvPr/>
        </p:nvSpPr>
        <p:spPr bwMode="auto">
          <a:xfrm>
            <a:off x="4346575" y="4457700"/>
            <a:ext cx="23114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6">
                    <a:lumMod val="75000"/>
                  </a:schemeClr>
                </a:solidFill>
              </a:rPr>
              <a:t>Panadería</a:t>
            </a:r>
          </a:p>
        </p:txBody>
      </p:sp>
      <p:sp>
        <p:nvSpPr>
          <p:cNvPr id="99" name="1 Título"/>
          <p:cNvSpPr txBox="1">
            <a:spLocks/>
          </p:cNvSpPr>
          <p:nvPr/>
        </p:nvSpPr>
        <p:spPr bwMode="auto">
          <a:xfrm>
            <a:off x="4387850" y="5715000"/>
            <a:ext cx="23114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4">
                    <a:lumMod val="50000"/>
                  </a:schemeClr>
                </a:solidFill>
              </a:rPr>
              <a:t>Lácteos</a:t>
            </a:r>
          </a:p>
        </p:txBody>
      </p:sp>
      <p:pic>
        <p:nvPicPr>
          <p:cNvPr id="100" name="31 Imagen" descr="fedf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0"/>
          <a:stretch>
            <a:fillRect/>
          </a:stretch>
        </p:blipFill>
        <p:spPr bwMode="auto">
          <a:xfrm>
            <a:off x="593725" y="4600575"/>
            <a:ext cx="757238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Rectangle 32"/>
          <p:cNvSpPr>
            <a:spLocks noChangeArrowheads="1"/>
          </p:cNvSpPr>
          <p:nvPr/>
        </p:nvSpPr>
        <p:spPr bwMode="auto">
          <a:xfrm>
            <a:off x="5700713" y="2974975"/>
            <a:ext cx="9159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3.366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102" name="1 Título"/>
          <p:cNvSpPr txBox="1">
            <a:spLocks/>
          </p:cNvSpPr>
          <p:nvPr/>
        </p:nvSpPr>
        <p:spPr bwMode="auto">
          <a:xfrm>
            <a:off x="5827713" y="2636838"/>
            <a:ext cx="10318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37%</a:t>
            </a:r>
          </a:p>
        </p:txBody>
      </p:sp>
      <p:sp>
        <p:nvSpPr>
          <p:cNvPr id="103" name="1 Título"/>
          <p:cNvSpPr txBox="1">
            <a:spLocks/>
          </p:cNvSpPr>
          <p:nvPr/>
        </p:nvSpPr>
        <p:spPr bwMode="auto">
          <a:xfrm>
            <a:off x="4127500" y="2455863"/>
            <a:ext cx="10318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17%</a:t>
            </a:r>
          </a:p>
        </p:txBody>
      </p:sp>
      <p:sp>
        <p:nvSpPr>
          <p:cNvPr id="104" name="Rectangle 32"/>
          <p:cNvSpPr>
            <a:spLocks noChangeArrowheads="1"/>
          </p:cNvSpPr>
          <p:nvPr/>
        </p:nvSpPr>
        <p:spPr bwMode="auto">
          <a:xfrm>
            <a:off x="3929063" y="2754313"/>
            <a:ext cx="9159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1.489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105" name="43 Elipse"/>
          <p:cNvSpPr/>
          <p:nvPr/>
        </p:nvSpPr>
        <p:spPr>
          <a:xfrm>
            <a:off x="3900488" y="6170613"/>
            <a:ext cx="219075" cy="17145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C"/>
          </a:p>
        </p:txBody>
      </p:sp>
      <p:sp>
        <p:nvSpPr>
          <p:cNvPr id="106" name="1 Título"/>
          <p:cNvSpPr txBox="1">
            <a:spLocks/>
          </p:cNvSpPr>
          <p:nvPr/>
        </p:nvSpPr>
        <p:spPr bwMode="auto">
          <a:xfrm>
            <a:off x="4403725" y="6091238"/>
            <a:ext cx="2312988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3">
                    <a:lumMod val="50000"/>
                  </a:schemeClr>
                </a:solidFill>
              </a:rPr>
              <a:t>Otros</a:t>
            </a:r>
          </a:p>
        </p:txBody>
      </p:sp>
      <p:sp>
        <p:nvSpPr>
          <p:cNvPr id="107" name="1 Título"/>
          <p:cNvSpPr txBox="1">
            <a:spLocks/>
          </p:cNvSpPr>
          <p:nvPr/>
        </p:nvSpPr>
        <p:spPr bwMode="auto">
          <a:xfrm>
            <a:off x="5191125" y="3840163"/>
            <a:ext cx="1195388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28%</a:t>
            </a:r>
          </a:p>
        </p:txBody>
      </p:sp>
      <p:sp>
        <p:nvSpPr>
          <p:cNvPr id="108" name="Rectangle 32"/>
          <p:cNvSpPr>
            <a:spLocks noChangeArrowheads="1"/>
          </p:cNvSpPr>
          <p:nvPr/>
        </p:nvSpPr>
        <p:spPr bwMode="auto">
          <a:xfrm>
            <a:off x="5056188" y="4089400"/>
            <a:ext cx="9144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2.471</a:t>
            </a:r>
          </a:p>
        </p:txBody>
      </p:sp>
    </p:spTree>
    <p:extLst>
      <p:ext uri="{BB962C8B-B14F-4D97-AF65-F5344CB8AC3E}">
        <p14:creationId xmlns:p14="http://schemas.microsoft.com/office/powerpoint/2010/main" xmlns="" val="8615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18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916620" y="0"/>
            <a:ext cx="613278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Crédito Nacional</a:t>
            </a:r>
          </a:p>
          <a:p>
            <a:r>
              <a:rPr lang="es-EC" sz="3600" b="1" dirty="0">
                <a:solidFill>
                  <a:schemeClr val="accent5">
                    <a:lumMod val="50000"/>
                  </a:schemeClr>
                </a:solidFill>
                <a:ea typeface="Arial Hebrew" charset="-79"/>
                <a:cs typeface="Arial Hebrew" charset="-79"/>
              </a:rPr>
              <a:t/>
            </a:r>
            <a:br>
              <a:rPr lang="es-EC" sz="3600" b="1" dirty="0">
                <a:solidFill>
                  <a:schemeClr val="accent5">
                    <a:lumMod val="50000"/>
                  </a:schemeClr>
                </a:solidFill>
                <a:ea typeface="Arial Hebrew" charset="-79"/>
                <a:cs typeface="Arial Hebrew" charset="-79"/>
              </a:rPr>
            </a:br>
            <a:r>
              <a:rPr lang="es-EC" sz="2400" dirty="0" smtClean="0">
                <a:solidFill>
                  <a:schemeClr val="accent5">
                    <a:lumMod val="50000"/>
                  </a:schemeClr>
                </a:solidFill>
                <a:ea typeface="Arial Hebrew" charset="-79"/>
                <a:cs typeface="Arial Hebrew" charset="-79"/>
              </a:rPr>
              <a:t>(Millones de USD)</a:t>
            </a:r>
            <a:endParaRPr lang="es-EC" sz="2400" dirty="0">
              <a:solidFill>
                <a:schemeClr val="accent5">
                  <a:lumMod val="50000"/>
                </a:schemeClr>
              </a:solidFill>
              <a:ea typeface="Arial Hebrew" charset="-79"/>
              <a:cs typeface="Arial Hebrew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5750" y="6338857"/>
            <a:ext cx="215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b="1" dirty="0" smtClean="0"/>
              <a:t>BCE</a:t>
            </a:r>
            <a:endParaRPr lang="es-EC" sz="1000" dirty="0" smtClean="0"/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10" name="4 Gráfico"/>
          <p:cNvGraphicFramePr>
            <a:graphicFrameLocks/>
          </p:cNvGraphicFramePr>
          <p:nvPr>
            <p:extLst/>
          </p:nvPr>
        </p:nvGraphicFramePr>
        <p:xfrm>
          <a:off x="400050" y="1087822"/>
          <a:ext cx="11401425" cy="5055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163027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19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315754" y="0"/>
            <a:ext cx="8461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Volumen de crédito </a:t>
            </a: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Nacional </a:t>
            </a:r>
          </a:p>
          <a:p>
            <a:r>
              <a:rPr lang="es-EC" sz="2000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(Millones de USD)</a:t>
            </a:r>
            <a:endParaRPr lang="es-EC" sz="2000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5750" y="6338857"/>
            <a:ext cx="215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dirty="0" smtClean="0"/>
              <a:t>SB</a:t>
            </a:r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/>
          </p:nvPr>
        </p:nvGraphicFramePr>
        <p:xfrm>
          <a:off x="342900" y="1171575"/>
          <a:ext cx="11515725" cy="496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340722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3059426" y="1845421"/>
            <a:ext cx="2729300" cy="2070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9307" tIns="39653" rIns="79307" bIns="39653" anchor="ctr"/>
          <a:lstStyle/>
          <a:p>
            <a:pPr algn="ctr">
              <a:defRPr/>
            </a:pPr>
            <a:endParaRPr lang="es-EC" sz="1067" dirty="0">
              <a:solidFill>
                <a:schemeClr val="tx2"/>
              </a:solidFill>
            </a:endParaRPr>
          </a:p>
        </p:txBody>
      </p:sp>
      <p:cxnSp>
        <p:nvCxnSpPr>
          <p:cNvPr id="15" name="39 Conector angular"/>
          <p:cNvCxnSpPr/>
          <p:nvPr/>
        </p:nvCxnSpPr>
        <p:spPr>
          <a:xfrm>
            <a:off x="2638588" y="1951287"/>
            <a:ext cx="2379883" cy="381452"/>
          </a:xfrm>
          <a:prstGeom prst="bentConnector2">
            <a:avLst/>
          </a:prstGeom>
          <a:ln>
            <a:noFill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2"/>
          <p:cNvSpPr/>
          <p:nvPr/>
        </p:nvSpPr>
        <p:spPr>
          <a:xfrm>
            <a:off x="3389585" y="1261771"/>
            <a:ext cx="7852355" cy="4635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>
              <a:spcBef>
                <a:spcPct val="20000"/>
              </a:spcBef>
              <a:defRPr/>
            </a:pPr>
            <a:r>
              <a:rPr lang="es-ES" sz="3600" b="1" dirty="0" smtClean="0">
                <a:cs typeface="Arial"/>
              </a:rPr>
              <a:t>Objetivo 4 PND </a:t>
            </a:r>
            <a:r>
              <a:rPr lang="es-ES" sz="3600" dirty="0" smtClean="0">
                <a:cs typeface="Arial"/>
              </a:rPr>
              <a:t>“Consolidar la sostenibilidad del sistema económico social y solidario, y afianzar la dolarización”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lang="es-ES" sz="3600" b="1" dirty="0" smtClean="0">
                <a:cs typeface="Arial"/>
              </a:rPr>
              <a:t>Objetivo 5 PND </a:t>
            </a:r>
            <a:r>
              <a:rPr lang="es-ES" sz="3600" dirty="0" smtClean="0">
                <a:cs typeface="Arial"/>
              </a:rPr>
              <a:t>“Impulsar la productividad y competitividad para el crecimiento económico sustentable de manera redistributiva y solidaria”. </a:t>
            </a:r>
            <a:endParaRPr lang="es-EC" sz="3600" dirty="0">
              <a:cs typeface="Arial"/>
            </a:endParaRPr>
          </a:p>
        </p:txBody>
      </p:sp>
      <p:sp>
        <p:nvSpPr>
          <p:cNvPr id="19" name="TextBox 4">
            <a:extLst/>
          </p:cNvPr>
          <p:cNvSpPr txBox="1"/>
          <p:nvPr/>
        </p:nvSpPr>
        <p:spPr>
          <a:xfrm>
            <a:off x="271259" y="1225689"/>
            <a:ext cx="2850314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s-ES" sz="3200" dirty="0">
                <a:ea typeface="Helvetica Neue" charset="0"/>
                <a:cs typeface="Helvetica Neue" charset="0"/>
              </a:rPr>
              <a:t>PLAN SECTORIAL </a:t>
            </a:r>
            <a:r>
              <a:rPr lang="es-ES" sz="3200" dirty="0" smtClean="0">
                <a:ea typeface="Helvetica Neue" charset="0"/>
                <a:cs typeface="Helvetica Neue" charset="0"/>
              </a:rPr>
              <a:t>INDUSTRIAL ARTICULADO CON LA POLÍTICA ECONÓMICA CON ENFOQUE TERRITORIAL</a:t>
            </a:r>
            <a:endParaRPr lang="es-ES" sz="3200" dirty="0">
              <a:ea typeface="Helvetica Neue" charset="0"/>
              <a:cs typeface="Helvetica Neue" charset="0"/>
            </a:endParaRPr>
          </a:p>
        </p:txBody>
      </p:sp>
      <p:sp>
        <p:nvSpPr>
          <p:cNvPr id="20" name="1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2</a:t>
            </a:fld>
            <a:endParaRPr lang="es-EC"/>
          </a:p>
        </p:txBody>
      </p:sp>
      <p:sp>
        <p:nvSpPr>
          <p:cNvPr id="21" name="20 CuadroTexto"/>
          <p:cNvSpPr txBox="1"/>
          <p:nvPr/>
        </p:nvSpPr>
        <p:spPr>
          <a:xfrm>
            <a:off x="2187575" y="164167"/>
            <a:ext cx="83470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40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ECUADOR PRODUCTIVO busca……</a:t>
            </a:r>
            <a:endParaRPr lang="es-EC" sz="40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71949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20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315754" y="0"/>
            <a:ext cx="8461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Volumen de crédito </a:t>
            </a:r>
            <a:r>
              <a:rPr lang="es-EC" sz="2800" b="1" dirty="0" err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Mipymes</a:t>
            </a: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 (*) Nacional </a:t>
            </a:r>
          </a:p>
          <a:p>
            <a:r>
              <a:rPr lang="es-EC" sz="20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(Millones de USD)</a:t>
            </a:r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549360586"/>
              </p:ext>
            </p:extLst>
          </p:nvPr>
        </p:nvGraphicFramePr>
        <p:xfrm>
          <a:off x="350520" y="1164338"/>
          <a:ext cx="11536680" cy="5068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0" y="6310630"/>
            <a:ext cx="1196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*Se consideran los siguientes créditos: </a:t>
            </a:r>
            <a:r>
              <a:rPr lang="es-EC" sz="1000" dirty="0"/>
              <a:t>Microcrédito, Comercial pymes, Comercial prioritario pymes, Microcrédito de acumulación ampliada, Microcrédito de acumulación simple, Microcrédito minorista, Productivo pymes</a:t>
            </a:r>
            <a:endParaRPr lang="es-EC" sz="1000" b="1" dirty="0" smtClean="0"/>
          </a:p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dirty="0" smtClean="0"/>
              <a:t>SB</a:t>
            </a:r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</p:spTree>
    <p:extLst>
      <p:ext uri="{BB962C8B-B14F-4D97-AF65-F5344CB8AC3E}">
        <p14:creationId xmlns:p14="http://schemas.microsoft.com/office/powerpoint/2010/main" xmlns="" val="87727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21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315754" y="0"/>
            <a:ext cx="8461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Créditos </a:t>
            </a: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de la Banca </a:t>
            </a: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Pública</a:t>
            </a:r>
          </a:p>
          <a:p>
            <a:r>
              <a:rPr lang="es-EC" sz="2000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(Millones de USD)</a:t>
            </a:r>
            <a:endParaRPr lang="es-EC" sz="2000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5750" y="6338857"/>
            <a:ext cx="215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b="1" dirty="0" smtClean="0"/>
              <a:t>SB</a:t>
            </a:r>
            <a:endParaRPr lang="es-EC" sz="1000" dirty="0" smtClean="0"/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7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447944539"/>
              </p:ext>
            </p:extLst>
          </p:nvPr>
        </p:nvGraphicFramePr>
        <p:xfrm>
          <a:off x="285751" y="1219200"/>
          <a:ext cx="8101504" cy="4940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4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780264945"/>
              </p:ext>
            </p:extLst>
          </p:nvPr>
        </p:nvGraphicFramePr>
        <p:xfrm>
          <a:off x="7819697" y="977462"/>
          <a:ext cx="4035972" cy="5414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7 Rectángulo"/>
          <p:cNvSpPr/>
          <p:nvPr/>
        </p:nvSpPr>
        <p:spPr>
          <a:xfrm>
            <a:off x="395786" y="3136164"/>
            <a:ext cx="79975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1400" b="1" dirty="0" smtClean="0"/>
              <a:t>Convenio para acceso a financiamiento  MIPRO-BANECUADOR </a:t>
            </a:r>
          </a:p>
          <a:p>
            <a:pPr algn="just"/>
            <a:r>
              <a:rPr lang="es-EC" sz="1400" dirty="0" smtClean="0"/>
              <a:t>Suscrito el 12 de marzo de 2018</a:t>
            </a:r>
          </a:p>
          <a:p>
            <a:pPr algn="just">
              <a:buFont typeface="Arial" pitchFamily="34" charset="0"/>
              <a:buChar char="•"/>
            </a:pPr>
            <a:r>
              <a:rPr lang="es-EC" sz="1400" dirty="0" smtClean="0"/>
              <a:t>articula acciones entre ambas instituciones facilitando el acceso a servicios financieros y no financieros</a:t>
            </a:r>
          </a:p>
          <a:p>
            <a:pPr algn="just">
              <a:buFont typeface="Arial" pitchFamily="34" charset="0"/>
              <a:buChar char="•"/>
            </a:pPr>
            <a:r>
              <a:rPr lang="es-EC" sz="1400" dirty="0" smtClean="0"/>
              <a:t>destinado a emprendedores, artesanos, </a:t>
            </a:r>
            <a:r>
              <a:rPr lang="es-EC" sz="1400" dirty="0" err="1" smtClean="0"/>
              <a:t>Mipymes</a:t>
            </a:r>
            <a:endParaRPr lang="es-EC" sz="1400" dirty="0" smtClean="0"/>
          </a:p>
          <a:p>
            <a:pPr algn="just">
              <a:buFont typeface="Arial" pitchFamily="34" charset="0"/>
              <a:buChar char="•"/>
            </a:pPr>
            <a:r>
              <a:rPr lang="es-EC" sz="1400" dirty="0" smtClean="0"/>
              <a:t>Objetivo fomentar el desarrollo y la transformación de nuevos o mejorados productos y/o procesos, a través de nuevas líneas de crédito</a:t>
            </a:r>
          </a:p>
          <a:p>
            <a:pPr algn="just">
              <a:buFont typeface="Arial" pitchFamily="34" charset="0"/>
              <a:buChar char="•"/>
            </a:pPr>
            <a:r>
              <a:rPr lang="es-EC" sz="1400" dirty="0" smtClean="0"/>
              <a:t>Dirigido a mujeres, jóvenes emprendedores, migrantes, comerciantes informales, pequeños y medianos productores de manera individual y/o asociativa</a:t>
            </a:r>
            <a:endParaRPr lang="es-EC" sz="1400" dirty="0"/>
          </a:p>
        </p:txBody>
      </p:sp>
    </p:spTree>
    <p:extLst>
      <p:ext uri="{BB962C8B-B14F-4D97-AF65-F5344CB8AC3E}">
        <p14:creationId xmlns:p14="http://schemas.microsoft.com/office/powerpoint/2010/main" xmlns="" val="4513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22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155334" y="0"/>
            <a:ext cx="8461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Créditos </a:t>
            </a: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de la Banca Pública por </a:t>
            </a: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Segmento </a:t>
            </a:r>
          </a:p>
          <a:p>
            <a:r>
              <a:rPr lang="es-EC" sz="2000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(Millones de USD)</a:t>
            </a:r>
            <a:endParaRPr lang="es-EC" sz="2000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5750" y="6338857"/>
            <a:ext cx="215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b="1" dirty="0" smtClean="0"/>
              <a:t>SB</a:t>
            </a:r>
            <a:endParaRPr lang="es-EC" sz="1000" dirty="0" smtClean="0"/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9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16797599"/>
              </p:ext>
            </p:extLst>
          </p:nvPr>
        </p:nvGraphicFramePr>
        <p:xfrm>
          <a:off x="285750" y="1251284"/>
          <a:ext cx="11585407" cy="4892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24503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12" y="60567"/>
            <a:ext cx="1219200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1 CuadroTexto"/>
          <p:cNvSpPr txBox="1"/>
          <p:nvPr/>
        </p:nvSpPr>
        <p:spPr>
          <a:xfrm>
            <a:off x="3239901" y="0"/>
            <a:ext cx="5385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Acciones CONAFIPS Inclusión </a:t>
            </a:r>
            <a:endParaRPr lang="es-EC" sz="28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06771" y="994447"/>
            <a:ext cx="30882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b="1" dirty="0" smtClean="0"/>
              <a:t>CARTERA TOTAL </a:t>
            </a:r>
            <a:r>
              <a:rPr lang="es-ES" sz="1200" b="1" dirty="0" err="1" smtClean="0"/>
              <a:t>may</a:t>
            </a:r>
            <a:r>
              <a:rPr lang="es-ES" sz="1200" b="1" dirty="0" smtClean="0"/>
              <a:t> 2018: USD 219 millones</a:t>
            </a:r>
          </a:p>
          <a:p>
            <a:endParaRPr lang="es-ES" sz="1200" b="1" dirty="0" smtClean="0"/>
          </a:p>
          <a:p>
            <a:r>
              <a:rPr lang="es-ES" sz="1200" b="1" dirty="0" smtClean="0"/>
              <a:t>COLOCACIÓN </a:t>
            </a:r>
            <a:r>
              <a:rPr lang="es-ES" sz="1200" b="1" dirty="0"/>
              <a:t>2018</a:t>
            </a:r>
            <a:r>
              <a:rPr lang="es-EC" sz="1200" b="1" dirty="0"/>
              <a:t>:</a:t>
            </a:r>
          </a:p>
          <a:p>
            <a:r>
              <a:rPr lang="es-EC" sz="1200" b="1" dirty="0"/>
              <a:t>Total cartera:                          </a:t>
            </a:r>
            <a:r>
              <a:rPr lang="es-EC" sz="1200" b="1" dirty="0" smtClean="0"/>
              <a:t>USD  </a:t>
            </a:r>
            <a:r>
              <a:rPr lang="es-EC" sz="1200" dirty="0" smtClean="0"/>
              <a:t> 95.262.449</a:t>
            </a:r>
            <a:endParaRPr lang="es-EC" sz="1200" dirty="0"/>
          </a:p>
          <a:p>
            <a:r>
              <a:rPr lang="es-EC" sz="1200" b="1" dirty="0"/>
              <a:t>Total beneficiarios :                         </a:t>
            </a:r>
            <a:r>
              <a:rPr lang="es-EC" sz="1200" dirty="0" smtClean="0"/>
              <a:t>15.962 </a:t>
            </a:r>
          </a:p>
          <a:p>
            <a:r>
              <a:rPr lang="es-ES" sz="1200" b="1" dirty="0" smtClean="0"/>
              <a:t>Total </a:t>
            </a:r>
            <a:r>
              <a:rPr lang="es-ES" sz="1200" b="1" dirty="0"/>
              <a:t>beneficiarios indirectos</a:t>
            </a:r>
            <a:r>
              <a:rPr lang="es-ES" sz="1200" dirty="0"/>
              <a:t>:    </a:t>
            </a:r>
            <a:r>
              <a:rPr lang="es-ES" sz="1200" dirty="0" smtClean="0"/>
              <a:t>   46.290</a:t>
            </a:r>
          </a:p>
          <a:p>
            <a:r>
              <a:rPr lang="es-ES" sz="1200" dirty="0" smtClean="0"/>
              <a:t> </a:t>
            </a:r>
            <a:r>
              <a:rPr lang="es-EC" sz="1200" b="1" dirty="0"/>
              <a:t>Monto promedio:                </a:t>
            </a:r>
            <a:r>
              <a:rPr lang="es-EC" sz="1200" b="1" dirty="0" smtClean="0"/>
              <a:t> USD  </a:t>
            </a:r>
            <a:r>
              <a:rPr lang="es-EC" sz="1200" dirty="0"/>
              <a:t>15.874</a:t>
            </a:r>
            <a:endParaRPr lang="es-ES" sz="1200" dirty="0"/>
          </a:p>
        </p:txBody>
      </p:sp>
      <p:graphicFrame>
        <p:nvGraphicFramePr>
          <p:cNvPr id="8" name="6 Diagrama"/>
          <p:cNvGraphicFramePr/>
          <p:nvPr>
            <p:extLst>
              <p:ext uri="{D42A27DB-BD31-4B8C-83A1-F6EECF244321}">
                <p14:modId xmlns:p14="http://schemas.microsoft.com/office/powerpoint/2010/main" xmlns="" val="796712572"/>
              </p:ext>
            </p:extLst>
          </p:nvPr>
        </p:nvGraphicFramePr>
        <p:xfrm>
          <a:off x="0" y="723332"/>
          <a:ext cx="11871434" cy="5301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Marcador de contenido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2855" y="4240636"/>
            <a:ext cx="4719145" cy="2451002"/>
          </a:xfrm>
          <a:prstGeom prst="rect">
            <a:avLst/>
          </a:prstGeom>
        </p:spPr>
      </p:pic>
      <p:sp>
        <p:nvSpPr>
          <p:cNvPr id="10" name="9 Rectángulo"/>
          <p:cNvSpPr/>
          <p:nvPr/>
        </p:nvSpPr>
        <p:spPr>
          <a:xfrm>
            <a:off x="8852058" y="3899897"/>
            <a:ext cx="2103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dirty="0" smtClean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Enero – Junio 2018</a:t>
            </a:r>
            <a:endParaRPr lang="es-EC" sz="1600" b="1" dirty="0">
              <a:solidFill>
                <a:schemeClr val="accent5">
                  <a:lumMod val="50000"/>
                </a:schemeClr>
              </a:solidFill>
              <a:latin typeface="Franklin Gothic Book" panose="020B0503020102020204" pitchFamily="34" charset="0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017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24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315754" y="0"/>
            <a:ext cx="8461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M</a:t>
            </a: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ontos bursátiles nacionales negociados </a:t>
            </a:r>
          </a:p>
          <a:p>
            <a:r>
              <a:rPr lang="es-EC" sz="2000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(Millones de USD)</a:t>
            </a:r>
            <a:endParaRPr lang="es-EC" sz="2000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5750" y="6338857"/>
            <a:ext cx="215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b="1" dirty="0" smtClean="0"/>
              <a:t>BVQ</a:t>
            </a:r>
            <a:endParaRPr lang="es-EC" sz="1000" dirty="0" smtClean="0"/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9" name="Gráfico 8"/>
          <p:cNvGraphicFramePr>
            <a:graphicFrameLocks/>
          </p:cNvGraphicFramePr>
          <p:nvPr>
            <p:extLst/>
          </p:nvPr>
        </p:nvGraphicFramePr>
        <p:xfrm>
          <a:off x="400050" y="1228726"/>
          <a:ext cx="11487149" cy="4843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37322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25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071914" y="0"/>
            <a:ext cx="8461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Volumen de crédito </a:t>
            </a:r>
            <a:r>
              <a:rPr lang="es-EC" sz="2800" b="1" dirty="0" err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Mipymes</a:t>
            </a: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 (*) Zona 2 </a:t>
            </a:r>
          </a:p>
          <a:p>
            <a:r>
              <a:rPr lang="es-EC" sz="20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(Millones de USD)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6310630"/>
            <a:ext cx="1196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*Se consideran los siguientes créditos: </a:t>
            </a:r>
            <a:r>
              <a:rPr lang="es-EC" sz="1000" dirty="0"/>
              <a:t>Microcrédito, Comercial pymes, Comercial prioritario pymes, Microcrédito de acumulación ampliada, Microcrédito de acumulación simple, Microcrédito minorista, Productivo pymes</a:t>
            </a:r>
            <a:endParaRPr lang="es-EC" sz="1000" b="1" dirty="0" smtClean="0"/>
          </a:p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dirty="0" smtClean="0"/>
              <a:t>SB</a:t>
            </a:r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280199990"/>
              </p:ext>
            </p:extLst>
          </p:nvPr>
        </p:nvGraphicFramePr>
        <p:xfrm>
          <a:off x="126124" y="1325245"/>
          <a:ext cx="6180084" cy="4361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1 CuadroTexto"/>
          <p:cNvSpPr txBox="1"/>
          <p:nvPr/>
        </p:nvSpPr>
        <p:spPr>
          <a:xfrm>
            <a:off x="5893723" y="1325245"/>
            <a:ext cx="4088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Competitividad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Provincial</a:t>
            </a:r>
            <a:endParaRPr lang="es-EC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Gráfico 9"/>
          <p:cNvGraphicFramePr>
            <a:graphicFrameLocks/>
          </p:cNvGraphicFramePr>
          <p:nvPr>
            <p:extLst/>
          </p:nvPr>
        </p:nvGraphicFramePr>
        <p:xfrm>
          <a:off x="6095999" y="1641879"/>
          <a:ext cx="6096001" cy="471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>
            <p:extLst/>
          </p:nvPr>
        </p:nvGraphicFramePr>
        <p:xfrm>
          <a:off x="9670089" y="1044575"/>
          <a:ext cx="2393324" cy="1374541"/>
        </p:xfrm>
        <a:graphic>
          <a:graphicData uri="http://schemas.openxmlformats.org/drawingml/2006/table">
            <a:tbl>
              <a:tblPr/>
              <a:tblGrid>
                <a:gridCol w="950892"/>
                <a:gridCol w="1442432"/>
              </a:tblGrid>
              <a:tr h="566134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Ranking IUCP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Pichincha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Orellana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Napo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998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26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178594" y="0"/>
            <a:ext cx="8461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Volumen de crédito </a:t>
            </a:r>
            <a:r>
              <a:rPr lang="es-EC" sz="2800" b="1" dirty="0" err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Mipymes</a:t>
            </a: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 (*) Zona 1 </a:t>
            </a:r>
          </a:p>
          <a:p>
            <a:r>
              <a:rPr lang="es-EC" sz="20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(Millones de USD)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6310630"/>
            <a:ext cx="1196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*Se consideran los siguientes créditos: </a:t>
            </a:r>
            <a:r>
              <a:rPr lang="es-EC" sz="1000" dirty="0"/>
              <a:t>Microcrédito, Comercial pymes, Comercial prioritario pymes, Microcrédito de acumulación ampliada, Microcrédito de acumulación simple, Microcrédito minorista, Productivo pymes</a:t>
            </a:r>
            <a:endParaRPr lang="es-EC" sz="1000" b="1" dirty="0" smtClean="0"/>
          </a:p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dirty="0" smtClean="0"/>
              <a:t>SB</a:t>
            </a:r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/>
          </p:nvPr>
        </p:nvGraphicFramePr>
        <p:xfrm>
          <a:off x="124505" y="1203960"/>
          <a:ext cx="6508307" cy="4923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áfico 7"/>
          <p:cNvGraphicFramePr>
            <a:graphicFrameLocks/>
          </p:cNvGraphicFramePr>
          <p:nvPr>
            <p:extLst/>
          </p:nvPr>
        </p:nvGraphicFramePr>
        <p:xfrm>
          <a:off x="6495392" y="1119352"/>
          <a:ext cx="5696607" cy="5236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/>
          </p:nvPr>
        </p:nvGraphicFramePr>
        <p:xfrm>
          <a:off x="9680081" y="1050925"/>
          <a:ext cx="2393324" cy="1344946"/>
        </p:xfrm>
        <a:graphic>
          <a:graphicData uri="http://schemas.openxmlformats.org/drawingml/2006/table">
            <a:tbl>
              <a:tblPr/>
              <a:tblGrid>
                <a:gridCol w="950892"/>
                <a:gridCol w="1442432"/>
              </a:tblGrid>
              <a:tr h="46314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Ranking IUCP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</a:tr>
              <a:tr h="2204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Imbabura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4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Carchi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4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Sucumbíos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4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Esmeraldas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1 CuadroTexto"/>
          <p:cNvSpPr txBox="1"/>
          <p:nvPr/>
        </p:nvSpPr>
        <p:spPr>
          <a:xfrm>
            <a:off x="5893723" y="1325245"/>
            <a:ext cx="4088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Competitividad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Provincial</a:t>
            </a:r>
            <a:endParaRPr lang="es-EC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59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205"/>
          <p:cNvGrpSpPr/>
          <p:nvPr/>
        </p:nvGrpSpPr>
        <p:grpSpPr>
          <a:xfrm>
            <a:off x="1220702" y="1459492"/>
            <a:ext cx="5168201" cy="5058381"/>
            <a:chOff x="478713" y="819460"/>
            <a:chExt cx="4405261" cy="4028341"/>
          </a:xfrm>
        </p:grpSpPr>
        <p:sp>
          <p:nvSpPr>
            <p:cNvPr id="8" name="Freeform 98"/>
            <p:cNvSpPr>
              <a:spLocks/>
            </p:cNvSpPr>
            <p:nvPr/>
          </p:nvSpPr>
          <p:spPr bwMode="auto">
            <a:xfrm>
              <a:off x="2338264" y="977239"/>
              <a:ext cx="749856" cy="505797"/>
            </a:xfrm>
            <a:custGeom>
              <a:avLst/>
              <a:gdLst>
                <a:gd name="T0" fmla="*/ 244 w 3048"/>
                <a:gd name="T1" fmla="*/ 7 h 2550"/>
                <a:gd name="T2" fmla="*/ 320 w 3048"/>
                <a:gd name="T3" fmla="*/ 34 h 2550"/>
                <a:gd name="T4" fmla="*/ 389 w 3048"/>
                <a:gd name="T5" fmla="*/ 58 h 2550"/>
                <a:gd name="T6" fmla="*/ 483 w 3048"/>
                <a:gd name="T7" fmla="*/ 131 h 2550"/>
                <a:gd name="T8" fmla="*/ 598 w 3048"/>
                <a:gd name="T9" fmla="*/ 42 h 2550"/>
                <a:gd name="T10" fmla="*/ 707 w 3048"/>
                <a:gd name="T11" fmla="*/ 5 h 2550"/>
                <a:gd name="T12" fmla="*/ 782 w 3048"/>
                <a:gd name="T13" fmla="*/ 114 h 2550"/>
                <a:gd name="T14" fmla="*/ 825 w 3048"/>
                <a:gd name="T15" fmla="*/ 246 h 2550"/>
                <a:gd name="T16" fmla="*/ 906 w 3048"/>
                <a:gd name="T17" fmla="*/ 312 h 2550"/>
                <a:gd name="T18" fmla="*/ 825 w 3048"/>
                <a:gd name="T19" fmla="*/ 381 h 2550"/>
                <a:gd name="T20" fmla="*/ 861 w 3048"/>
                <a:gd name="T21" fmla="*/ 457 h 2550"/>
                <a:gd name="T22" fmla="*/ 946 w 3048"/>
                <a:gd name="T23" fmla="*/ 535 h 2550"/>
                <a:gd name="T24" fmla="*/ 1054 w 3048"/>
                <a:gd name="T25" fmla="*/ 596 h 2550"/>
                <a:gd name="T26" fmla="*/ 1101 w 3048"/>
                <a:gd name="T27" fmla="*/ 760 h 2550"/>
                <a:gd name="T28" fmla="*/ 1249 w 3048"/>
                <a:gd name="T29" fmla="*/ 832 h 2550"/>
                <a:gd name="T30" fmla="*/ 1381 w 3048"/>
                <a:gd name="T31" fmla="*/ 882 h 2550"/>
                <a:gd name="T32" fmla="*/ 1507 w 3048"/>
                <a:gd name="T33" fmla="*/ 964 h 2550"/>
                <a:gd name="T34" fmla="*/ 1636 w 3048"/>
                <a:gd name="T35" fmla="*/ 1040 h 2550"/>
                <a:gd name="T36" fmla="*/ 1762 w 3048"/>
                <a:gd name="T37" fmla="*/ 1112 h 2550"/>
                <a:gd name="T38" fmla="*/ 1924 w 3048"/>
                <a:gd name="T39" fmla="*/ 1174 h 2550"/>
                <a:gd name="T40" fmla="*/ 2145 w 3048"/>
                <a:gd name="T41" fmla="*/ 1228 h 2550"/>
                <a:gd name="T42" fmla="*/ 2325 w 3048"/>
                <a:gd name="T43" fmla="*/ 1123 h 2550"/>
                <a:gd name="T44" fmla="*/ 2534 w 3048"/>
                <a:gd name="T45" fmla="*/ 1093 h 2550"/>
                <a:gd name="T46" fmla="*/ 2708 w 3048"/>
                <a:gd name="T47" fmla="*/ 1143 h 2550"/>
                <a:gd name="T48" fmla="*/ 2771 w 3048"/>
                <a:gd name="T49" fmla="*/ 1276 h 2550"/>
                <a:gd name="T50" fmla="*/ 2610 w 3048"/>
                <a:gd name="T51" fmla="*/ 1384 h 2550"/>
                <a:gd name="T52" fmla="*/ 2710 w 3048"/>
                <a:gd name="T53" fmla="*/ 1460 h 2550"/>
                <a:gd name="T54" fmla="*/ 2838 w 3048"/>
                <a:gd name="T55" fmla="*/ 1561 h 2550"/>
                <a:gd name="T56" fmla="*/ 3013 w 3048"/>
                <a:gd name="T57" fmla="*/ 1653 h 2550"/>
                <a:gd name="T58" fmla="*/ 2891 w 3048"/>
                <a:gd name="T59" fmla="*/ 1731 h 2550"/>
                <a:gd name="T60" fmla="*/ 2696 w 3048"/>
                <a:gd name="T61" fmla="*/ 1688 h 2550"/>
                <a:gd name="T62" fmla="*/ 2686 w 3048"/>
                <a:gd name="T63" fmla="*/ 1829 h 2550"/>
                <a:gd name="T64" fmla="*/ 2670 w 3048"/>
                <a:gd name="T65" fmla="*/ 1969 h 2550"/>
                <a:gd name="T66" fmla="*/ 2517 w 3048"/>
                <a:gd name="T67" fmla="*/ 2087 h 2550"/>
                <a:gd name="T68" fmla="*/ 2375 w 3048"/>
                <a:gd name="T69" fmla="*/ 2264 h 2550"/>
                <a:gd name="T70" fmla="*/ 2237 w 3048"/>
                <a:gd name="T71" fmla="*/ 2436 h 2550"/>
                <a:gd name="T72" fmla="*/ 2140 w 3048"/>
                <a:gd name="T73" fmla="*/ 2550 h 2550"/>
                <a:gd name="T74" fmla="*/ 1933 w 3048"/>
                <a:gd name="T75" fmla="*/ 2444 h 2550"/>
                <a:gd name="T76" fmla="*/ 1785 w 3048"/>
                <a:gd name="T77" fmla="*/ 2319 h 2550"/>
                <a:gd name="T78" fmla="*/ 1506 w 3048"/>
                <a:gd name="T79" fmla="*/ 2240 h 2550"/>
                <a:gd name="T80" fmla="*/ 1389 w 3048"/>
                <a:gd name="T81" fmla="*/ 2125 h 2550"/>
                <a:gd name="T82" fmla="*/ 1306 w 3048"/>
                <a:gd name="T83" fmla="*/ 2002 h 2550"/>
                <a:gd name="T84" fmla="*/ 1278 w 3048"/>
                <a:gd name="T85" fmla="*/ 1835 h 2550"/>
                <a:gd name="T86" fmla="*/ 1217 w 3048"/>
                <a:gd name="T87" fmla="*/ 1733 h 2550"/>
                <a:gd name="T88" fmla="*/ 1109 w 3048"/>
                <a:gd name="T89" fmla="*/ 1608 h 2550"/>
                <a:gd name="T90" fmla="*/ 1006 w 3048"/>
                <a:gd name="T91" fmla="*/ 1429 h 2550"/>
                <a:gd name="T92" fmla="*/ 881 w 3048"/>
                <a:gd name="T93" fmla="*/ 1332 h 2550"/>
                <a:gd name="T94" fmla="*/ 760 w 3048"/>
                <a:gd name="T95" fmla="*/ 1245 h 2550"/>
                <a:gd name="T96" fmla="*/ 634 w 3048"/>
                <a:gd name="T97" fmla="*/ 1178 h 2550"/>
                <a:gd name="T98" fmla="*/ 467 w 3048"/>
                <a:gd name="T99" fmla="*/ 1128 h 2550"/>
                <a:gd name="T100" fmla="*/ 334 w 3048"/>
                <a:gd name="T101" fmla="*/ 997 h 2550"/>
                <a:gd name="T102" fmla="*/ 182 w 3048"/>
                <a:gd name="T103" fmla="*/ 958 h 2550"/>
                <a:gd name="T104" fmla="*/ 44 w 3048"/>
                <a:gd name="T105" fmla="*/ 816 h 2550"/>
                <a:gd name="T106" fmla="*/ 41 w 3048"/>
                <a:gd name="T107" fmla="*/ 685 h 2550"/>
                <a:gd name="T108" fmla="*/ 25 w 3048"/>
                <a:gd name="T109" fmla="*/ 477 h 2550"/>
                <a:gd name="T110" fmla="*/ 148 w 3048"/>
                <a:gd name="T111" fmla="*/ 299 h 2550"/>
                <a:gd name="T112" fmla="*/ 137 w 3048"/>
                <a:gd name="T113" fmla="*/ 133 h 2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48" h="2550">
                  <a:moveTo>
                    <a:pt x="140" y="0"/>
                  </a:moveTo>
                  <a:lnTo>
                    <a:pt x="171" y="3"/>
                  </a:lnTo>
                  <a:lnTo>
                    <a:pt x="197" y="3"/>
                  </a:lnTo>
                  <a:lnTo>
                    <a:pt x="223" y="0"/>
                  </a:lnTo>
                  <a:lnTo>
                    <a:pt x="244" y="7"/>
                  </a:lnTo>
                  <a:lnTo>
                    <a:pt x="263" y="23"/>
                  </a:lnTo>
                  <a:lnTo>
                    <a:pt x="277" y="40"/>
                  </a:lnTo>
                  <a:lnTo>
                    <a:pt x="293" y="56"/>
                  </a:lnTo>
                  <a:lnTo>
                    <a:pt x="310" y="54"/>
                  </a:lnTo>
                  <a:lnTo>
                    <a:pt x="320" y="34"/>
                  </a:lnTo>
                  <a:lnTo>
                    <a:pt x="332" y="20"/>
                  </a:lnTo>
                  <a:lnTo>
                    <a:pt x="348" y="16"/>
                  </a:lnTo>
                  <a:lnTo>
                    <a:pt x="365" y="28"/>
                  </a:lnTo>
                  <a:lnTo>
                    <a:pt x="379" y="41"/>
                  </a:lnTo>
                  <a:lnTo>
                    <a:pt x="389" y="58"/>
                  </a:lnTo>
                  <a:lnTo>
                    <a:pt x="394" y="89"/>
                  </a:lnTo>
                  <a:lnTo>
                    <a:pt x="400" y="114"/>
                  </a:lnTo>
                  <a:lnTo>
                    <a:pt x="425" y="125"/>
                  </a:lnTo>
                  <a:lnTo>
                    <a:pt x="452" y="130"/>
                  </a:lnTo>
                  <a:lnTo>
                    <a:pt x="483" y="131"/>
                  </a:lnTo>
                  <a:lnTo>
                    <a:pt x="510" y="111"/>
                  </a:lnTo>
                  <a:lnTo>
                    <a:pt x="531" y="87"/>
                  </a:lnTo>
                  <a:lnTo>
                    <a:pt x="553" y="63"/>
                  </a:lnTo>
                  <a:lnTo>
                    <a:pt x="577" y="45"/>
                  </a:lnTo>
                  <a:lnTo>
                    <a:pt x="598" y="42"/>
                  </a:lnTo>
                  <a:lnTo>
                    <a:pt x="629" y="45"/>
                  </a:lnTo>
                  <a:lnTo>
                    <a:pt x="655" y="44"/>
                  </a:lnTo>
                  <a:lnTo>
                    <a:pt x="672" y="30"/>
                  </a:lnTo>
                  <a:lnTo>
                    <a:pt x="687" y="14"/>
                  </a:lnTo>
                  <a:lnTo>
                    <a:pt x="707" y="5"/>
                  </a:lnTo>
                  <a:lnTo>
                    <a:pt x="735" y="13"/>
                  </a:lnTo>
                  <a:lnTo>
                    <a:pt x="753" y="28"/>
                  </a:lnTo>
                  <a:lnTo>
                    <a:pt x="772" y="57"/>
                  </a:lnTo>
                  <a:lnTo>
                    <a:pt x="784" y="81"/>
                  </a:lnTo>
                  <a:lnTo>
                    <a:pt x="782" y="114"/>
                  </a:lnTo>
                  <a:lnTo>
                    <a:pt x="783" y="143"/>
                  </a:lnTo>
                  <a:lnTo>
                    <a:pt x="789" y="175"/>
                  </a:lnTo>
                  <a:lnTo>
                    <a:pt x="805" y="215"/>
                  </a:lnTo>
                  <a:lnTo>
                    <a:pt x="809" y="238"/>
                  </a:lnTo>
                  <a:lnTo>
                    <a:pt x="825" y="246"/>
                  </a:lnTo>
                  <a:lnTo>
                    <a:pt x="850" y="246"/>
                  </a:lnTo>
                  <a:lnTo>
                    <a:pt x="865" y="253"/>
                  </a:lnTo>
                  <a:lnTo>
                    <a:pt x="888" y="272"/>
                  </a:lnTo>
                  <a:lnTo>
                    <a:pt x="897" y="289"/>
                  </a:lnTo>
                  <a:lnTo>
                    <a:pt x="906" y="312"/>
                  </a:lnTo>
                  <a:lnTo>
                    <a:pt x="911" y="336"/>
                  </a:lnTo>
                  <a:lnTo>
                    <a:pt x="896" y="349"/>
                  </a:lnTo>
                  <a:lnTo>
                    <a:pt x="876" y="359"/>
                  </a:lnTo>
                  <a:lnTo>
                    <a:pt x="845" y="370"/>
                  </a:lnTo>
                  <a:lnTo>
                    <a:pt x="825" y="381"/>
                  </a:lnTo>
                  <a:lnTo>
                    <a:pt x="815" y="400"/>
                  </a:lnTo>
                  <a:lnTo>
                    <a:pt x="816" y="421"/>
                  </a:lnTo>
                  <a:lnTo>
                    <a:pt x="818" y="438"/>
                  </a:lnTo>
                  <a:lnTo>
                    <a:pt x="835" y="448"/>
                  </a:lnTo>
                  <a:lnTo>
                    <a:pt x="861" y="457"/>
                  </a:lnTo>
                  <a:lnTo>
                    <a:pt x="886" y="469"/>
                  </a:lnTo>
                  <a:lnTo>
                    <a:pt x="906" y="482"/>
                  </a:lnTo>
                  <a:lnTo>
                    <a:pt x="927" y="500"/>
                  </a:lnTo>
                  <a:lnTo>
                    <a:pt x="940" y="515"/>
                  </a:lnTo>
                  <a:lnTo>
                    <a:pt x="946" y="535"/>
                  </a:lnTo>
                  <a:lnTo>
                    <a:pt x="954" y="553"/>
                  </a:lnTo>
                  <a:lnTo>
                    <a:pt x="973" y="559"/>
                  </a:lnTo>
                  <a:lnTo>
                    <a:pt x="1005" y="568"/>
                  </a:lnTo>
                  <a:lnTo>
                    <a:pt x="1030" y="578"/>
                  </a:lnTo>
                  <a:lnTo>
                    <a:pt x="1054" y="596"/>
                  </a:lnTo>
                  <a:lnTo>
                    <a:pt x="1074" y="622"/>
                  </a:lnTo>
                  <a:lnTo>
                    <a:pt x="1085" y="644"/>
                  </a:lnTo>
                  <a:lnTo>
                    <a:pt x="1088" y="690"/>
                  </a:lnTo>
                  <a:lnTo>
                    <a:pt x="1091" y="725"/>
                  </a:lnTo>
                  <a:lnTo>
                    <a:pt x="1101" y="760"/>
                  </a:lnTo>
                  <a:lnTo>
                    <a:pt x="1116" y="799"/>
                  </a:lnTo>
                  <a:lnTo>
                    <a:pt x="1142" y="820"/>
                  </a:lnTo>
                  <a:lnTo>
                    <a:pt x="1179" y="833"/>
                  </a:lnTo>
                  <a:lnTo>
                    <a:pt x="1217" y="843"/>
                  </a:lnTo>
                  <a:lnTo>
                    <a:pt x="1249" y="832"/>
                  </a:lnTo>
                  <a:lnTo>
                    <a:pt x="1279" y="821"/>
                  </a:lnTo>
                  <a:lnTo>
                    <a:pt x="1303" y="815"/>
                  </a:lnTo>
                  <a:lnTo>
                    <a:pt x="1345" y="823"/>
                  </a:lnTo>
                  <a:lnTo>
                    <a:pt x="1369" y="841"/>
                  </a:lnTo>
                  <a:lnTo>
                    <a:pt x="1381" y="882"/>
                  </a:lnTo>
                  <a:lnTo>
                    <a:pt x="1397" y="919"/>
                  </a:lnTo>
                  <a:lnTo>
                    <a:pt x="1419" y="941"/>
                  </a:lnTo>
                  <a:lnTo>
                    <a:pt x="1450" y="945"/>
                  </a:lnTo>
                  <a:lnTo>
                    <a:pt x="1476" y="958"/>
                  </a:lnTo>
                  <a:lnTo>
                    <a:pt x="1507" y="964"/>
                  </a:lnTo>
                  <a:lnTo>
                    <a:pt x="1540" y="965"/>
                  </a:lnTo>
                  <a:lnTo>
                    <a:pt x="1571" y="970"/>
                  </a:lnTo>
                  <a:lnTo>
                    <a:pt x="1600" y="991"/>
                  </a:lnTo>
                  <a:lnTo>
                    <a:pt x="1625" y="1015"/>
                  </a:lnTo>
                  <a:lnTo>
                    <a:pt x="1636" y="1040"/>
                  </a:lnTo>
                  <a:lnTo>
                    <a:pt x="1657" y="1054"/>
                  </a:lnTo>
                  <a:lnTo>
                    <a:pt x="1699" y="1056"/>
                  </a:lnTo>
                  <a:lnTo>
                    <a:pt x="1726" y="1056"/>
                  </a:lnTo>
                  <a:lnTo>
                    <a:pt x="1741" y="1081"/>
                  </a:lnTo>
                  <a:lnTo>
                    <a:pt x="1762" y="1112"/>
                  </a:lnTo>
                  <a:lnTo>
                    <a:pt x="1782" y="1132"/>
                  </a:lnTo>
                  <a:lnTo>
                    <a:pt x="1804" y="1158"/>
                  </a:lnTo>
                  <a:lnTo>
                    <a:pt x="1836" y="1168"/>
                  </a:lnTo>
                  <a:lnTo>
                    <a:pt x="1884" y="1166"/>
                  </a:lnTo>
                  <a:lnTo>
                    <a:pt x="1924" y="1174"/>
                  </a:lnTo>
                  <a:lnTo>
                    <a:pt x="1965" y="1195"/>
                  </a:lnTo>
                  <a:lnTo>
                    <a:pt x="2007" y="1202"/>
                  </a:lnTo>
                  <a:lnTo>
                    <a:pt x="2059" y="1208"/>
                  </a:lnTo>
                  <a:lnTo>
                    <a:pt x="2100" y="1223"/>
                  </a:lnTo>
                  <a:lnTo>
                    <a:pt x="2145" y="1228"/>
                  </a:lnTo>
                  <a:lnTo>
                    <a:pt x="2184" y="1213"/>
                  </a:lnTo>
                  <a:lnTo>
                    <a:pt x="2222" y="1192"/>
                  </a:lnTo>
                  <a:lnTo>
                    <a:pt x="2256" y="1172"/>
                  </a:lnTo>
                  <a:lnTo>
                    <a:pt x="2292" y="1148"/>
                  </a:lnTo>
                  <a:lnTo>
                    <a:pt x="2325" y="1123"/>
                  </a:lnTo>
                  <a:lnTo>
                    <a:pt x="2372" y="1110"/>
                  </a:lnTo>
                  <a:lnTo>
                    <a:pt x="2418" y="1111"/>
                  </a:lnTo>
                  <a:lnTo>
                    <a:pt x="2461" y="1114"/>
                  </a:lnTo>
                  <a:lnTo>
                    <a:pt x="2504" y="1109"/>
                  </a:lnTo>
                  <a:lnTo>
                    <a:pt x="2534" y="1093"/>
                  </a:lnTo>
                  <a:lnTo>
                    <a:pt x="2574" y="1078"/>
                  </a:lnTo>
                  <a:lnTo>
                    <a:pt x="2605" y="1094"/>
                  </a:lnTo>
                  <a:lnTo>
                    <a:pt x="2639" y="1109"/>
                  </a:lnTo>
                  <a:lnTo>
                    <a:pt x="2671" y="1126"/>
                  </a:lnTo>
                  <a:lnTo>
                    <a:pt x="2708" y="1143"/>
                  </a:lnTo>
                  <a:lnTo>
                    <a:pt x="2733" y="1165"/>
                  </a:lnTo>
                  <a:lnTo>
                    <a:pt x="2739" y="1199"/>
                  </a:lnTo>
                  <a:lnTo>
                    <a:pt x="2754" y="1227"/>
                  </a:lnTo>
                  <a:lnTo>
                    <a:pt x="2764" y="1250"/>
                  </a:lnTo>
                  <a:lnTo>
                    <a:pt x="2771" y="1276"/>
                  </a:lnTo>
                  <a:lnTo>
                    <a:pt x="2743" y="1293"/>
                  </a:lnTo>
                  <a:lnTo>
                    <a:pt x="2699" y="1308"/>
                  </a:lnTo>
                  <a:lnTo>
                    <a:pt x="2669" y="1328"/>
                  </a:lnTo>
                  <a:lnTo>
                    <a:pt x="2640" y="1359"/>
                  </a:lnTo>
                  <a:lnTo>
                    <a:pt x="2610" y="1384"/>
                  </a:lnTo>
                  <a:lnTo>
                    <a:pt x="2603" y="1399"/>
                  </a:lnTo>
                  <a:lnTo>
                    <a:pt x="2621" y="1413"/>
                  </a:lnTo>
                  <a:lnTo>
                    <a:pt x="2642" y="1438"/>
                  </a:lnTo>
                  <a:lnTo>
                    <a:pt x="2670" y="1449"/>
                  </a:lnTo>
                  <a:lnTo>
                    <a:pt x="2710" y="1460"/>
                  </a:lnTo>
                  <a:lnTo>
                    <a:pt x="2738" y="1476"/>
                  </a:lnTo>
                  <a:lnTo>
                    <a:pt x="2761" y="1505"/>
                  </a:lnTo>
                  <a:lnTo>
                    <a:pt x="2782" y="1529"/>
                  </a:lnTo>
                  <a:lnTo>
                    <a:pt x="2806" y="1551"/>
                  </a:lnTo>
                  <a:lnTo>
                    <a:pt x="2838" y="1561"/>
                  </a:lnTo>
                  <a:lnTo>
                    <a:pt x="2875" y="1572"/>
                  </a:lnTo>
                  <a:lnTo>
                    <a:pt x="2909" y="1585"/>
                  </a:lnTo>
                  <a:lnTo>
                    <a:pt x="2946" y="1608"/>
                  </a:lnTo>
                  <a:lnTo>
                    <a:pt x="2982" y="1633"/>
                  </a:lnTo>
                  <a:lnTo>
                    <a:pt x="3013" y="1653"/>
                  </a:lnTo>
                  <a:lnTo>
                    <a:pt x="3041" y="1677"/>
                  </a:lnTo>
                  <a:lnTo>
                    <a:pt x="3048" y="1716"/>
                  </a:lnTo>
                  <a:lnTo>
                    <a:pt x="3002" y="1725"/>
                  </a:lnTo>
                  <a:lnTo>
                    <a:pt x="2937" y="1732"/>
                  </a:lnTo>
                  <a:lnTo>
                    <a:pt x="2891" y="1731"/>
                  </a:lnTo>
                  <a:lnTo>
                    <a:pt x="2838" y="1737"/>
                  </a:lnTo>
                  <a:lnTo>
                    <a:pt x="2804" y="1740"/>
                  </a:lnTo>
                  <a:lnTo>
                    <a:pt x="2765" y="1727"/>
                  </a:lnTo>
                  <a:lnTo>
                    <a:pt x="2726" y="1702"/>
                  </a:lnTo>
                  <a:lnTo>
                    <a:pt x="2696" y="1688"/>
                  </a:lnTo>
                  <a:lnTo>
                    <a:pt x="2669" y="1702"/>
                  </a:lnTo>
                  <a:lnTo>
                    <a:pt x="2648" y="1723"/>
                  </a:lnTo>
                  <a:lnTo>
                    <a:pt x="2647" y="1769"/>
                  </a:lnTo>
                  <a:lnTo>
                    <a:pt x="2653" y="1801"/>
                  </a:lnTo>
                  <a:lnTo>
                    <a:pt x="2686" y="1829"/>
                  </a:lnTo>
                  <a:lnTo>
                    <a:pt x="2708" y="1854"/>
                  </a:lnTo>
                  <a:lnTo>
                    <a:pt x="2720" y="1878"/>
                  </a:lnTo>
                  <a:lnTo>
                    <a:pt x="2724" y="1908"/>
                  </a:lnTo>
                  <a:lnTo>
                    <a:pt x="2701" y="1944"/>
                  </a:lnTo>
                  <a:lnTo>
                    <a:pt x="2670" y="1969"/>
                  </a:lnTo>
                  <a:lnTo>
                    <a:pt x="2640" y="1979"/>
                  </a:lnTo>
                  <a:lnTo>
                    <a:pt x="2619" y="2008"/>
                  </a:lnTo>
                  <a:lnTo>
                    <a:pt x="2588" y="2033"/>
                  </a:lnTo>
                  <a:lnTo>
                    <a:pt x="2557" y="2056"/>
                  </a:lnTo>
                  <a:lnTo>
                    <a:pt x="2517" y="2087"/>
                  </a:lnTo>
                  <a:lnTo>
                    <a:pt x="2471" y="2113"/>
                  </a:lnTo>
                  <a:lnTo>
                    <a:pt x="2429" y="2148"/>
                  </a:lnTo>
                  <a:lnTo>
                    <a:pt x="2395" y="2205"/>
                  </a:lnTo>
                  <a:lnTo>
                    <a:pt x="2393" y="2239"/>
                  </a:lnTo>
                  <a:lnTo>
                    <a:pt x="2375" y="2264"/>
                  </a:lnTo>
                  <a:lnTo>
                    <a:pt x="2341" y="2273"/>
                  </a:lnTo>
                  <a:lnTo>
                    <a:pt x="2304" y="2306"/>
                  </a:lnTo>
                  <a:lnTo>
                    <a:pt x="2269" y="2352"/>
                  </a:lnTo>
                  <a:lnTo>
                    <a:pt x="2240" y="2392"/>
                  </a:lnTo>
                  <a:lnTo>
                    <a:pt x="2237" y="2436"/>
                  </a:lnTo>
                  <a:lnTo>
                    <a:pt x="2250" y="2476"/>
                  </a:lnTo>
                  <a:lnTo>
                    <a:pt x="2245" y="2501"/>
                  </a:lnTo>
                  <a:lnTo>
                    <a:pt x="2219" y="2533"/>
                  </a:lnTo>
                  <a:lnTo>
                    <a:pt x="2181" y="2548"/>
                  </a:lnTo>
                  <a:lnTo>
                    <a:pt x="2140" y="2550"/>
                  </a:lnTo>
                  <a:lnTo>
                    <a:pt x="2108" y="2519"/>
                  </a:lnTo>
                  <a:lnTo>
                    <a:pt x="2071" y="2497"/>
                  </a:lnTo>
                  <a:lnTo>
                    <a:pt x="2016" y="2484"/>
                  </a:lnTo>
                  <a:lnTo>
                    <a:pt x="1968" y="2471"/>
                  </a:lnTo>
                  <a:lnTo>
                    <a:pt x="1933" y="2444"/>
                  </a:lnTo>
                  <a:lnTo>
                    <a:pt x="1917" y="2403"/>
                  </a:lnTo>
                  <a:lnTo>
                    <a:pt x="1892" y="2382"/>
                  </a:lnTo>
                  <a:lnTo>
                    <a:pt x="1850" y="2373"/>
                  </a:lnTo>
                  <a:lnTo>
                    <a:pt x="1815" y="2353"/>
                  </a:lnTo>
                  <a:lnTo>
                    <a:pt x="1785" y="2319"/>
                  </a:lnTo>
                  <a:lnTo>
                    <a:pt x="1747" y="2289"/>
                  </a:lnTo>
                  <a:lnTo>
                    <a:pt x="1710" y="2264"/>
                  </a:lnTo>
                  <a:lnTo>
                    <a:pt x="1657" y="2245"/>
                  </a:lnTo>
                  <a:lnTo>
                    <a:pt x="1601" y="2238"/>
                  </a:lnTo>
                  <a:lnTo>
                    <a:pt x="1506" y="2240"/>
                  </a:lnTo>
                  <a:lnTo>
                    <a:pt x="1481" y="2226"/>
                  </a:lnTo>
                  <a:lnTo>
                    <a:pt x="1443" y="2202"/>
                  </a:lnTo>
                  <a:lnTo>
                    <a:pt x="1410" y="2188"/>
                  </a:lnTo>
                  <a:lnTo>
                    <a:pt x="1400" y="2161"/>
                  </a:lnTo>
                  <a:lnTo>
                    <a:pt x="1389" y="2125"/>
                  </a:lnTo>
                  <a:lnTo>
                    <a:pt x="1366" y="2098"/>
                  </a:lnTo>
                  <a:lnTo>
                    <a:pt x="1334" y="2090"/>
                  </a:lnTo>
                  <a:lnTo>
                    <a:pt x="1306" y="2073"/>
                  </a:lnTo>
                  <a:lnTo>
                    <a:pt x="1302" y="2037"/>
                  </a:lnTo>
                  <a:lnTo>
                    <a:pt x="1306" y="2002"/>
                  </a:lnTo>
                  <a:lnTo>
                    <a:pt x="1322" y="1968"/>
                  </a:lnTo>
                  <a:lnTo>
                    <a:pt x="1320" y="1925"/>
                  </a:lnTo>
                  <a:lnTo>
                    <a:pt x="1296" y="1893"/>
                  </a:lnTo>
                  <a:lnTo>
                    <a:pt x="1274" y="1864"/>
                  </a:lnTo>
                  <a:lnTo>
                    <a:pt x="1278" y="1835"/>
                  </a:lnTo>
                  <a:lnTo>
                    <a:pt x="1287" y="1805"/>
                  </a:lnTo>
                  <a:lnTo>
                    <a:pt x="1271" y="1781"/>
                  </a:lnTo>
                  <a:lnTo>
                    <a:pt x="1241" y="1763"/>
                  </a:lnTo>
                  <a:lnTo>
                    <a:pt x="1220" y="1754"/>
                  </a:lnTo>
                  <a:lnTo>
                    <a:pt x="1217" y="1733"/>
                  </a:lnTo>
                  <a:lnTo>
                    <a:pt x="1209" y="1695"/>
                  </a:lnTo>
                  <a:lnTo>
                    <a:pt x="1197" y="1662"/>
                  </a:lnTo>
                  <a:lnTo>
                    <a:pt x="1163" y="1651"/>
                  </a:lnTo>
                  <a:lnTo>
                    <a:pt x="1134" y="1642"/>
                  </a:lnTo>
                  <a:lnTo>
                    <a:pt x="1109" y="1608"/>
                  </a:lnTo>
                  <a:lnTo>
                    <a:pt x="1099" y="1573"/>
                  </a:lnTo>
                  <a:lnTo>
                    <a:pt x="1098" y="1518"/>
                  </a:lnTo>
                  <a:lnTo>
                    <a:pt x="1089" y="1483"/>
                  </a:lnTo>
                  <a:lnTo>
                    <a:pt x="1056" y="1461"/>
                  </a:lnTo>
                  <a:lnTo>
                    <a:pt x="1006" y="1429"/>
                  </a:lnTo>
                  <a:lnTo>
                    <a:pt x="962" y="1402"/>
                  </a:lnTo>
                  <a:lnTo>
                    <a:pt x="945" y="1371"/>
                  </a:lnTo>
                  <a:lnTo>
                    <a:pt x="937" y="1355"/>
                  </a:lnTo>
                  <a:lnTo>
                    <a:pt x="894" y="1355"/>
                  </a:lnTo>
                  <a:lnTo>
                    <a:pt x="881" y="1332"/>
                  </a:lnTo>
                  <a:lnTo>
                    <a:pt x="877" y="1298"/>
                  </a:lnTo>
                  <a:lnTo>
                    <a:pt x="860" y="1277"/>
                  </a:lnTo>
                  <a:lnTo>
                    <a:pt x="827" y="1276"/>
                  </a:lnTo>
                  <a:lnTo>
                    <a:pt x="786" y="1264"/>
                  </a:lnTo>
                  <a:lnTo>
                    <a:pt x="760" y="1245"/>
                  </a:lnTo>
                  <a:lnTo>
                    <a:pt x="745" y="1219"/>
                  </a:lnTo>
                  <a:lnTo>
                    <a:pt x="725" y="1203"/>
                  </a:lnTo>
                  <a:lnTo>
                    <a:pt x="706" y="1172"/>
                  </a:lnTo>
                  <a:lnTo>
                    <a:pt x="659" y="1164"/>
                  </a:lnTo>
                  <a:lnTo>
                    <a:pt x="634" y="1178"/>
                  </a:lnTo>
                  <a:lnTo>
                    <a:pt x="604" y="1183"/>
                  </a:lnTo>
                  <a:lnTo>
                    <a:pt x="579" y="1166"/>
                  </a:lnTo>
                  <a:lnTo>
                    <a:pt x="546" y="1152"/>
                  </a:lnTo>
                  <a:lnTo>
                    <a:pt x="495" y="1150"/>
                  </a:lnTo>
                  <a:lnTo>
                    <a:pt x="467" y="1128"/>
                  </a:lnTo>
                  <a:lnTo>
                    <a:pt x="435" y="1098"/>
                  </a:lnTo>
                  <a:lnTo>
                    <a:pt x="420" y="1068"/>
                  </a:lnTo>
                  <a:lnTo>
                    <a:pt x="394" y="1042"/>
                  </a:lnTo>
                  <a:lnTo>
                    <a:pt x="358" y="1011"/>
                  </a:lnTo>
                  <a:lnTo>
                    <a:pt x="334" y="997"/>
                  </a:lnTo>
                  <a:lnTo>
                    <a:pt x="311" y="997"/>
                  </a:lnTo>
                  <a:lnTo>
                    <a:pt x="285" y="1004"/>
                  </a:lnTo>
                  <a:lnTo>
                    <a:pt x="258" y="971"/>
                  </a:lnTo>
                  <a:lnTo>
                    <a:pt x="229" y="958"/>
                  </a:lnTo>
                  <a:lnTo>
                    <a:pt x="182" y="958"/>
                  </a:lnTo>
                  <a:lnTo>
                    <a:pt x="141" y="933"/>
                  </a:lnTo>
                  <a:lnTo>
                    <a:pt x="105" y="897"/>
                  </a:lnTo>
                  <a:lnTo>
                    <a:pt x="74" y="866"/>
                  </a:lnTo>
                  <a:lnTo>
                    <a:pt x="49" y="853"/>
                  </a:lnTo>
                  <a:lnTo>
                    <a:pt x="44" y="816"/>
                  </a:lnTo>
                  <a:lnTo>
                    <a:pt x="26" y="794"/>
                  </a:lnTo>
                  <a:lnTo>
                    <a:pt x="0" y="778"/>
                  </a:lnTo>
                  <a:lnTo>
                    <a:pt x="2" y="747"/>
                  </a:lnTo>
                  <a:lnTo>
                    <a:pt x="25" y="716"/>
                  </a:lnTo>
                  <a:lnTo>
                    <a:pt x="41" y="685"/>
                  </a:lnTo>
                  <a:lnTo>
                    <a:pt x="40" y="619"/>
                  </a:lnTo>
                  <a:lnTo>
                    <a:pt x="34" y="588"/>
                  </a:lnTo>
                  <a:lnTo>
                    <a:pt x="8" y="551"/>
                  </a:lnTo>
                  <a:lnTo>
                    <a:pt x="8" y="518"/>
                  </a:lnTo>
                  <a:lnTo>
                    <a:pt x="25" y="477"/>
                  </a:lnTo>
                  <a:lnTo>
                    <a:pt x="50" y="437"/>
                  </a:lnTo>
                  <a:lnTo>
                    <a:pt x="88" y="407"/>
                  </a:lnTo>
                  <a:lnTo>
                    <a:pt x="125" y="383"/>
                  </a:lnTo>
                  <a:lnTo>
                    <a:pt x="145" y="348"/>
                  </a:lnTo>
                  <a:lnTo>
                    <a:pt x="148" y="299"/>
                  </a:lnTo>
                  <a:lnTo>
                    <a:pt x="125" y="273"/>
                  </a:lnTo>
                  <a:lnTo>
                    <a:pt x="120" y="243"/>
                  </a:lnTo>
                  <a:lnTo>
                    <a:pt x="140" y="210"/>
                  </a:lnTo>
                  <a:lnTo>
                    <a:pt x="146" y="177"/>
                  </a:lnTo>
                  <a:lnTo>
                    <a:pt x="137" y="133"/>
                  </a:lnTo>
                  <a:lnTo>
                    <a:pt x="121" y="92"/>
                  </a:lnTo>
                  <a:lnTo>
                    <a:pt x="121" y="51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5"/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grpSp>
          <p:nvGrpSpPr>
            <p:cNvPr id="3" name="Group 99"/>
            <p:cNvGrpSpPr/>
            <p:nvPr>
              <p:custDataLst>
                <p:tags r:id="rId1"/>
              </p:custDataLst>
            </p:nvPr>
          </p:nvGrpSpPr>
          <p:grpSpPr>
            <a:xfrm>
              <a:off x="1168223" y="819456"/>
              <a:ext cx="1259444" cy="931346"/>
              <a:chOff x="3465667" y="1170448"/>
              <a:chExt cx="1426933" cy="1307915"/>
            </a:xfrm>
            <a:solidFill>
              <a:schemeClr val="accent6"/>
            </a:solidFill>
          </p:grpSpPr>
          <p:sp>
            <p:nvSpPr>
              <p:cNvPr id="55" name="Freeform 142"/>
              <p:cNvSpPr>
                <a:spLocks/>
              </p:cNvSpPr>
              <p:nvPr/>
            </p:nvSpPr>
            <p:spPr bwMode="auto">
              <a:xfrm>
                <a:off x="3465667" y="1204633"/>
                <a:ext cx="1426933" cy="1273730"/>
              </a:xfrm>
              <a:custGeom>
                <a:avLst/>
                <a:gdLst>
                  <a:gd name="T0" fmla="*/ 4657 w 5119"/>
                  <a:gd name="T1" fmla="*/ 550 h 4564"/>
                  <a:gd name="T2" fmla="*/ 4390 w 5119"/>
                  <a:gd name="T3" fmla="*/ 260 h 4564"/>
                  <a:gd name="T4" fmla="*/ 4154 w 5119"/>
                  <a:gd name="T5" fmla="*/ 111 h 4564"/>
                  <a:gd name="T6" fmla="*/ 3940 w 5119"/>
                  <a:gd name="T7" fmla="*/ 35 h 4564"/>
                  <a:gd name="T8" fmla="*/ 3899 w 5119"/>
                  <a:gd name="T9" fmla="*/ 137 h 4564"/>
                  <a:gd name="T10" fmla="*/ 3806 w 5119"/>
                  <a:gd name="T11" fmla="*/ 320 h 4564"/>
                  <a:gd name="T12" fmla="*/ 4012 w 5119"/>
                  <a:gd name="T13" fmla="*/ 280 h 4564"/>
                  <a:gd name="T14" fmla="*/ 3975 w 5119"/>
                  <a:gd name="T15" fmla="*/ 379 h 4564"/>
                  <a:gd name="T16" fmla="*/ 3800 w 5119"/>
                  <a:gd name="T17" fmla="*/ 417 h 4564"/>
                  <a:gd name="T18" fmla="*/ 3750 w 5119"/>
                  <a:gd name="T19" fmla="*/ 509 h 4564"/>
                  <a:gd name="T20" fmla="*/ 3605 w 5119"/>
                  <a:gd name="T21" fmla="*/ 594 h 4564"/>
                  <a:gd name="T22" fmla="*/ 3417 w 5119"/>
                  <a:gd name="T23" fmla="*/ 547 h 4564"/>
                  <a:gd name="T24" fmla="*/ 3210 w 5119"/>
                  <a:gd name="T25" fmla="*/ 538 h 4564"/>
                  <a:gd name="T26" fmla="*/ 2896 w 5119"/>
                  <a:gd name="T27" fmla="*/ 970 h 4564"/>
                  <a:gd name="T28" fmla="*/ 2557 w 5119"/>
                  <a:gd name="T29" fmla="*/ 1022 h 4564"/>
                  <a:gd name="T30" fmla="*/ 2199 w 5119"/>
                  <a:gd name="T31" fmla="*/ 1071 h 4564"/>
                  <a:gd name="T32" fmla="*/ 1949 w 5119"/>
                  <a:gd name="T33" fmla="*/ 1163 h 4564"/>
                  <a:gd name="T34" fmla="*/ 1612 w 5119"/>
                  <a:gd name="T35" fmla="*/ 1314 h 4564"/>
                  <a:gd name="T36" fmla="*/ 1391 w 5119"/>
                  <a:gd name="T37" fmla="*/ 1504 h 4564"/>
                  <a:gd name="T38" fmla="*/ 1420 w 5119"/>
                  <a:gd name="T39" fmla="*/ 1679 h 4564"/>
                  <a:gd name="T40" fmla="*/ 1376 w 5119"/>
                  <a:gd name="T41" fmla="*/ 1362 h 4564"/>
                  <a:gd name="T42" fmla="*/ 1046 w 5119"/>
                  <a:gd name="T43" fmla="*/ 1459 h 4564"/>
                  <a:gd name="T44" fmla="*/ 672 w 5119"/>
                  <a:gd name="T45" fmla="*/ 1728 h 4564"/>
                  <a:gd name="T46" fmla="*/ 316 w 5119"/>
                  <a:gd name="T47" fmla="*/ 1871 h 4564"/>
                  <a:gd name="T48" fmla="*/ 8 w 5119"/>
                  <a:gd name="T49" fmla="*/ 2161 h 4564"/>
                  <a:gd name="T50" fmla="*/ 192 w 5119"/>
                  <a:gd name="T51" fmla="*/ 2441 h 4564"/>
                  <a:gd name="T52" fmla="*/ 264 w 5119"/>
                  <a:gd name="T53" fmla="*/ 2752 h 4564"/>
                  <a:gd name="T54" fmla="*/ 159 w 5119"/>
                  <a:gd name="T55" fmla="*/ 3044 h 4564"/>
                  <a:gd name="T56" fmla="*/ 366 w 5119"/>
                  <a:gd name="T57" fmla="*/ 3374 h 4564"/>
                  <a:gd name="T58" fmla="*/ 552 w 5119"/>
                  <a:gd name="T59" fmla="*/ 3588 h 4564"/>
                  <a:gd name="T60" fmla="*/ 835 w 5119"/>
                  <a:gd name="T61" fmla="*/ 3447 h 4564"/>
                  <a:gd name="T62" fmla="*/ 1204 w 5119"/>
                  <a:gd name="T63" fmla="*/ 3318 h 4564"/>
                  <a:gd name="T64" fmla="*/ 1278 w 5119"/>
                  <a:gd name="T65" fmla="*/ 3561 h 4564"/>
                  <a:gd name="T66" fmla="*/ 1222 w 5119"/>
                  <a:gd name="T67" fmla="*/ 3801 h 4564"/>
                  <a:gd name="T68" fmla="*/ 1396 w 5119"/>
                  <a:gd name="T69" fmla="*/ 3958 h 4564"/>
                  <a:gd name="T70" fmla="*/ 1510 w 5119"/>
                  <a:gd name="T71" fmla="*/ 4186 h 4564"/>
                  <a:gd name="T72" fmla="*/ 1438 w 5119"/>
                  <a:gd name="T73" fmla="*/ 4390 h 4564"/>
                  <a:gd name="T74" fmla="*/ 1715 w 5119"/>
                  <a:gd name="T75" fmla="*/ 4479 h 4564"/>
                  <a:gd name="T76" fmla="*/ 2032 w 5119"/>
                  <a:gd name="T77" fmla="*/ 4541 h 4564"/>
                  <a:gd name="T78" fmla="*/ 2023 w 5119"/>
                  <a:gd name="T79" fmla="*/ 4428 h 4564"/>
                  <a:gd name="T80" fmla="*/ 2236 w 5119"/>
                  <a:gd name="T81" fmla="*/ 4274 h 4564"/>
                  <a:gd name="T82" fmla="*/ 2334 w 5119"/>
                  <a:gd name="T83" fmla="*/ 3968 h 4564"/>
                  <a:gd name="T84" fmla="*/ 2270 w 5119"/>
                  <a:gd name="T85" fmla="*/ 3743 h 4564"/>
                  <a:gd name="T86" fmla="*/ 2627 w 5119"/>
                  <a:gd name="T87" fmla="*/ 3473 h 4564"/>
                  <a:gd name="T88" fmla="*/ 2992 w 5119"/>
                  <a:gd name="T89" fmla="*/ 3455 h 4564"/>
                  <a:gd name="T90" fmla="*/ 3464 w 5119"/>
                  <a:gd name="T91" fmla="*/ 3403 h 4564"/>
                  <a:gd name="T92" fmla="*/ 3717 w 5119"/>
                  <a:gd name="T93" fmla="*/ 3103 h 4564"/>
                  <a:gd name="T94" fmla="*/ 4197 w 5119"/>
                  <a:gd name="T95" fmla="*/ 3151 h 4564"/>
                  <a:gd name="T96" fmla="*/ 4530 w 5119"/>
                  <a:gd name="T97" fmla="*/ 3080 h 4564"/>
                  <a:gd name="T98" fmla="*/ 4803 w 5119"/>
                  <a:gd name="T99" fmla="*/ 2750 h 4564"/>
                  <a:gd name="T100" fmla="*/ 5118 w 5119"/>
                  <a:gd name="T101" fmla="*/ 2602 h 4564"/>
                  <a:gd name="T102" fmla="*/ 4942 w 5119"/>
                  <a:gd name="T103" fmla="*/ 2214 h 4564"/>
                  <a:gd name="T104" fmla="*/ 4883 w 5119"/>
                  <a:gd name="T105" fmla="*/ 1974 h 4564"/>
                  <a:gd name="T106" fmla="*/ 5030 w 5119"/>
                  <a:gd name="T107" fmla="*/ 1757 h 4564"/>
                  <a:gd name="T108" fmla="*/ 4826 w 5119"/>
                  <a:gd name="T109" fmla="*/ 1535 h 4564"/>
                  <a:gd name="T110" fmla="*/ 4792 w 5119"/>
                  <a:gd name="T111" fmla="*/ 1288 h 4564"/>
                  <a:gd name="T112" fmla="*/ 4897 w 5119"/>
                  <a:gd name="T113" fmla="*/ 1017 h 4564"/>
                  <a:gd name="T114" fmla="*/ 4873 w 5119"/>
                  <a:gd name="T115" fmla="*/ 720 h 4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19" h="4564">
                    <a:moveTo>
                      <a:pt x="4892" y="669"/>
                    </a:moveTo>
                    <a:lnTo>
                      <a:pt x="4866" y="629"/>
                    </a:lnTo>
                    <a:lnTo>
                      <a:pt x="4837" y="591"/>
                    </a:lnTo>
                    <a:lnTo>
                      <a:pt x="4805" y="568"/>
                    </a:lnTo>
                    <a:lnTo>
                      <a:pt x="4770" y="550"/>
                    </a:lnTo>
                    <a:lnTo>
                      <a:pt x="4736" y="533"/>
                    </a:lnTo>
                    <a:lnTo>
                      <a:pt x="4702" y="539"/>
                    </a:lnTo>
                    <a:lnTo>
                      <a:pt x="4657" y="550"/>
                    </a:lnTo>
                    <a:lnTo>
                      <a:pt x="4611" y="539"/>
                    </a:lnTo>
                    <a:lnTo>
                      <a:pt x="4566" y="516"/>
                    </a:lnTo>
                    <a:lnTo>
                      <a:pt x="4523" y="495"/>
                    </a:lnTo>
                    <a:lnTo>
                      <a:pt x="4495" y="460"/>
                    </a:lnTo>
                    <a:lnTo>
                      <a:pt x="4461" y="421"/>
                    </a:lnTo>
                    <a:lnTo>
                      <a:pt x="4448" y="359"/>
                    </a:lnTo>
                    <a:lnTo>
                      <a:pt x="4424" y="305"/>
                    </a:lnTo>
                    <a:lnTo>
                      <a:pt x="4390" y="260"/>
                    </a:lnTo>
                    <a:lnTo>
                      <a:pt x="4356" y="237"/>
                    </a:lnTo>
                    <a:lnTo>
                      <a:pt x="4320" y="232"/>
                    </a:lnTo>
                    <a:lnTo>
                      <a:pt x="4295" y="222"/>
                    </a:lnTo>
                    <a:lnTo>
                      <a:pt x="4285" y="182"/>
                    </a:lnTo>
                    <a:lnTo>
                      <a:pt x="4262" y="156"/>
                    </a:lnTo>
                    <a:lnTo>
                      <a:pt x="4216" y="131"/>
                    </a:lnTo>
                    <a:lnTo>
                      <a:pt x="4177" y="128"/>
                    </a:lnTo>
                    <a:lnTo>
                      <a:pt x="4154" y="111"/>
                    </a:lnTo>
                    <a:lnTo>
                      <a:pt x="4117" y="85"/>
                    </a:lnTo>
                    <a:lnTo>
                      <a:pt x="4075" y="80"/>
                    </a:lnTo>
                    <a:lnTo>
                      <a:pt x="4032" y="86"/>
                    </a:lnTo>
                    <a:lnTo>
                      <a:pt x="4023" y="56"/>
                    </a:lnTo>
                    <a:lnTo>
                      <a:pt x="4017" y="19"/>
                    </a:lnTo>
                    <a:lnTo>
                      <a:pt x="3969" y="5"/>
                    </a:lnTo>
                    <a:lnTo>
                      <a:pt x="3941" y="0"/>
                    </a:lnTo>
                    <a:lnTo>
                      <a:pt x="3940" y="35"/>
                    </a:lnTo>
                    <a:lnTo>
                      <a:pt x="3901" y="43"/>
                    </a:lnTo>
                    <a:lnTo>
                      <a:pt x="3878" y="71"/>
                    </a:lnTo>
                    <a:lnTo>
                      <a:pt x="3890" y="99"/>
                    </a:lnTo>
                    <a:lnTo>
                      <a:pt x="3928" y="101"/>
                    </a:lnTo>
                    <a:lnTo>
                      <a:pt x="3950" y="116"/>
                    </a:lnTo>
                    <a:lnTo>
                      <a:pt x="3949" y="138"/>
                    </a:lnTo>
                    <a:lnTo>
                      <a:pt x="3927" y="150"/>
                    </a:lnTo>
                    <a:lnTo>
                      <a:pt x="3899" y="137"/>
                    </a:lnTo>
                    <a:lnTo>
                      <a:pt x="3875" y="134"/>
                    </a:lnTo>
                    <a:lnTo>
                      <a:pt x="3847" y="141"/>
                    </a:lnTo>
                    <a:lnTo>
                      <a:pt x="3815" y="144"/>
                    </a:lnTo>
                    <a:lnTo>
                      <a:pt x="3787" y="155"/>
                    </a:lnTo>
                    <a:lnTo>
                      <a:pt x="3768" y="189"/>
                    </a:lnTo>
                    <a:lnTo>
                      <a:pt x="3766" y="242"/>
                    </a:lnTo>
                    <a:lnTo>
                      <a:pt x="3771" y="293"/>
                    </a:lnTo>
                    <a:lnTo>
                      <a:pt x="3806" y="320"/>
                    </a:lnTo>
                    <a:lnTo>
                      <a:pt x="3845" y="325"/>
                    </a:lnTo>
                    <a:lnTo>
                      <a:pt x="3883" y="314"/>
                    </a:lnTo>
                    <a:lnTo>
                      <a:pt x="3906" y="296"/>
                    </a:lnTo>
                    <a:lnTo>
                      <a:pt x="3925" y="307"/>
                    </a:lnTo>
                    <a:lnTo>
                      <a:pt x="3948" y="318"/>
                    </a:lnTo>
                    <a:lnTo>
                      <a:pt x="3976" y="311"/>
                    </a:lnTo>
                    <a:lnTo>
                      <a:pt x="3994" y="288"/>
                    </a:lnTo>
                    <a:lnTo>
                      <a:pt x="4012" y="280"/>
                    </a:lnTo>
                    <a:lnTo>
                      <a:pt x="4039" y="296"/>
                    </a:lnTo>
                    <a:lnTo>
                      <a:pt x="4047" y="330"/>
                    </a:lnTo>
                    <a:lnTo>
                      <a:pt x="4055" y="362"/>
                    </a:lnTo>
                    <a:lnTo>
                      <a:pt x="4055" y="383"/>
                    </a:lnTo>
                    <a:lnTo>
                      <a:pt x="4028" y="380"/>
                    </a:lnTo>
                    <a:lnTo>
                      <a:pt x="3988" y="343"/>
                    </a:lnTo>
                    <a:lnTo>
                      <a:pt x="3965" y="359"/>
                    </a:lnTo>
                    <a:lnTo>
                      <a:pt x="3975" y="379"/>
                    </a:lnTo>
                    <a:lnTo>
                      <a:pt x="3936" y="383"/>
                    </a:lnTo>
                    <a:lnTo>
                      <a:pt x="3885" y="379"/>
                    </a:lnTo>
                    <a:lnTo>
                      <a:pt x="3857" y="371"/>
                    </a:lnTo>
                    <a:lnTo>
                      <a:pt x="3835" y="358"/>
                    </a:lnTo>
                    <a:lnTo>
                      <a:pt x="3806" y="356"/>
                    </a:lnTo>
                    <a:lnTo>
                      <a:pt x="3781" y="368"/>
                    </a:lnTo>
                    <a:lnTo>
                      <a:pt x="3781" y="391"/>
                    </a:lnTo>
                    <a:lnTo>
                      <a:pt x="3800" y="417"/>
                    </a:lnTo>
                    <a:lnTo>
                      <a:pt x="3804" y="444"/>
                    </a:lnTo>
                    <a:lnTo>
                      <a:pt x="3775" y="446"/>
                    </a:lnTo>
                    <a:lnTo>
                      <a:pt x="3758" y="426"/>
                    </a:lnTo>
                    <a:lnTo>
                      <a:pt x="3732" y="450"/>
                    </a:lnTo>
                    <a:lnTo>
                      <a:pt x="3750" y="472"/>
                    </a:lnTo>
                    <a:lnTo>
                      <a:pt x="3784" y="479"/>
                    </a:lnTo>
                    <a:lnTo>
                      <a:pt x="3780" y="510"/>
                    </a:lnTo>
                    <a:lnTo>
                      <a:pt x="3750" y="509"/>
                    </a:lnTo>
                    <a:lnTo>
                      <a:pt x="3706" y="516"/>
                    </a:lnTo>
                    <a:lnTo>
                      <a:pt x="3690" y="533"/>
                    </a:lnTo>
                    <a:lnTo>
                      <a:pt x="3714" y="545"/>
                    </a:lnTo>
                    <a:lnTo>
                      <a:pt x="3727" y="565"/>
                    </a:lnTo>
                    <a:lnTo>
                      <a:pt x="3705" y="579"/>
                    </a:lnTo>
                    <a:lnTo>
                      <a:pt x="3659" y="563"/>
                    </a:lnTo>
                    <a:lnTo>
                      <a:pt x="3635" y="576"/>
                    </a:lnTo>
                    <a:lnTo>
                      <a:pt x="3605" y="594"/>
                    </a:lnTo>
                    <a:lnTo>
                      <a:pt x="3593" y="630"/>
                    </a:lnTo>
                    <a:lnTo>
                      <a:pt x="3572" y="659"/>
                    </a:lnTo>
                    <a:lnTo>
                      <a:pt x="3525" y="660"/>
                    </a:lnTo>
                    <a:lnTo>
                      <a:pt x="3477" y="642"/>
                    </a:lnTo>
                    <a:lnTo>
                      <a:pt x="3468" y="616"/>
                    </a:lnTo>
                    <a:lnTo>
                      <a:pt x="3473" y="585"/>
                    </a:lnTo>
                    <a:lnTo>
                      <a:pt x="3453" y="555"/>
                    </a:lnTo>
                    <a:lnTo>
                      <a:pt x="3417" y="547"/>
                    </a:lnTo>
                    <a:lnTo>
                      <a:pt x="3392" y="528"/>
                    </a:lnTo>
                    <a:lnTo>
                      <a:pt x="3417" y="503"/>
                    </a:lnTo>
                    <a:lnTo>
                      <a:pt x="3373" y="481"/>
                    </a:lnTo>
                    <a:lnTo>
                      <a:pt x="3347" y="446"/>
                    </a:lnTo>
                    <a:lnTo>
                      <a:pt x="3309" y="468"/>
                    </a:lnTo>
                    <a:lnTo>
                      <a:pt x="3275" y="500"/>
                    </a:lnTo>
                    <a:lnTo>
                      <a:pt x="3245" y="529"/>
                    </a:lnTo>
                    <a:lnTo>
                      <a:pt x="3210" y="538"/>
                    </a:lnTo>
                    <a:lnTo>
                      <a:pt x="3185" y="608"/>
                    </a:lnTo>
                    <a:lnTo>
                      <a:pt x="3131" y="696"/>
                    </a:lnTo>
                    <a:lnTo>
                      <a:pt x="3101" y="754"/>
                    </a:lnTo>
                    <a:lnTo>
                      <a:pt x="3060" y="798"/>
                    </a:lnTo>
                    <a:lnTo>
                      <a:pt x="3027" y="845"/>
                    </a:lnTo>
                    <a:lnTo>
                      <a:pt x="2972" y="897"/>
                    </a:lnTo>
                    <a:lnTo>
                      <a:pt x="2931" y="929"/>
                    </a:lnTo>
                    <a:lnTo>
                      <a:pt x="2896" y="970"/>
                    </a:lnTo>
                    <a:lnTo>
                      <a:pt x="2847" y="999"/>
                    </a:lnTo>
                    <a:lnTo>
                      <a:pt x="2787" y="1009"/>
                    </a:lnTo>
                    <a:lnTo>
                      <a:pt x="2725" y="1026"/>
                    </a:lnTo>
                    <a:lnTo>
                      <a:pt x="2683" y="1052"/>
                    </a:lnTo>
                    <a:lnTo>
                      <a:pt x="2646" y="1073"/>
                    </a:lnTo>
                    <a:lnTo>
                      <a:pt x="2611" y="1065"/>
                    </a:lnTo>
                    <a:lnTo>
                      <a:pt x="2586" y="1036"/>
                    </a:lnTo>
                    <a:lnTo>
                      <a:pt x="2557" y="1022"/>
                    </a:lnTo>
                    <a:lnTo>
                      <a:pt x="2525" y="1035"/>
                    </a:lnTo>
                    <a:lnTo>
                      <a:pt x="2492" y="1051"/>
                    </a:lnTo>
                    <a:lnTo>
                      <a:pt x="2430" y="1051"/>
                    </a:lnTo>
                    <a:lnTo>
                      <a:pt x="2381" y="1060"/>
                    </a:lnTo>
                    <a:lnTo>
                      <a:pt x="2328" y="1074"/>
                    </a:lnTo>
                    <a:lnTo>
                      <a:pt x="2285" y="1085"/>
                    </a:lnTo>
                    <a:lnTo>
                      <a:pt x="2233" y="1087"/>
                    </a:lnTo>
                    <a:lnTo>
                      <a:pt x="2199" y="1071"/>
                    </a:lnTo>
                    <a:lnTo>
                      <a:pt x="2171" y="1045"/>
                    </a:lnTo>
                    <a:lnTo>
                      <a:pt x="2140" y="1044"/>
                    </a:lnTo>
                    <a:lnTo>
                      <a:pt x="2110" y="1065"/>
                    </a:lnTo>
                    <a:lnTo>
                      <a:pt x="2091" y="1082"/>
                    </a:lnTo>
                    <a:lnTo>
                      <a:pt x="2044" y="1083"/>
                    </a:lnTo>
                    <a:lnTo>
                      <a:pt x="2016" y="1095"/>
                    </a:lnTo>
                    <a:lnTo>
                      <a:pt x="1990" y="1125"/>
                    </a:lnTo>
                    <a:lnTo>
                      <a:pt x="1949" y="1163"/>
                    </a:lnTo>
                    <a:lnTo>
                      <a:pt x="1906" y="1182"/>
                    </a:lnTo>
                    <a:lnTo>
                      <a:pt x="1884" y="1192"/>
                    </a:lnTo>
                    <a:lnTo>
                      <a:pt x="1850" y="1222"/>
                    </a:lnTo>
                    <a:lnTo>
                      <a:pt x="1811" y="1230"/>
                    </a:lnTo>
                    <a:lnTo>
                      <a:pt x="1784" y="1252"/>
                    </a:lnTo>
                    <a:lnTo>
                      <a:pt x="1738" y="1285"/>
                    </a:lnTo>
                    <a:lnTo>
                      <a:pt x="1674" y="1303"/>
                    </a:lnTo>
                    <a:lnTo>
                      <a:pt x="1612" y="1314"/>
                    </a:lnTo>
                    <a:lnTo>
                      <a:pt x="1573" y="1331"/>
                    </a:lnTo>
                    <a:lnTo>
                      <a:pt x="1530" y="1328"/>
                    </a:lnTo>
                    <a:lnTo>
                      <a:pt x="1492" y="1320"/>
                    </a:lnTo>
                    <a:lnTo>
                      <a:pt x="1459" y="1321"/>
                    </a:lnTo>
                    <a:lnTo>
                      <a:pt x="1431" y="1352"/>
                    </a:lnTo>
                    <a:lnTo>
                      <a:pt x="1424" y="1440"/>
                    </a:lnTo>
                    <a:lnTo>
                      <a:pt x="1408" y="1471"/>
                    </a:lnTo>
                    <a:lnTo>
                      <a:pt x="1391" y="1504"/>
                    </a:lnTo>
                    <a:lnTo>
                      <a:pt x="1387" y="1559"/>
                    </a:lnTo>
                    <a:lnTo>
                      <a:pt x="1398" y="1587"/>
                    </a:lnTo>
                    <a:lnTo>
                      <a:pt x="1431" y="1609"/>
                    </a:lnTo>
                    <a:lnTo>
                      <a:pt x="1444" y="1644"/>
                    </a:lnTo>
                    <a:lnTo>
                      <a:pt x="1451" y="1674"/>
                    </a:lnTo>
                    <a:lnTo>
                      <a:pt x="1477" y="1705"/>
                    </a:lnTo>
                    <a:lnTo>
                      <a:pt x="1451" y="1713"/>
                    </a:lnTo>
                    <a:lnTo>
                      <a:pt x="1420" y="1679"/>
                    </a:lnTo>
                    <a:lnTo>
                      <a:pt x="1405" y="1649"/>
                    </a:lnTo>
                    <a:lnTo>
                      <a:pt x="1379" y="1639"/>
                    </a:lnTo>
                    <a:lnTo>
                      <a:pt x="1352" y="1617"/>
                    </a:lnTo>
                    <a:lnTo>
                      <a:pt x="1333" y="1577"/>
                    </a:lnTo>
                    <a:lnTo>
                      <a:pt x="1339" y="1515"/>
                    </a:lnTo>
                    <a:lnTo>
                      <a:pt x="1362" y="1468"/>
                    </a:lnTo>
                    <a:lnTo>
                      <a:pt x="1378" y="1419"/>
                    </a:lnTo>
                    <a:lnTo>
                      <a:pt x="1376" y="1362"/>
                    </a:lnTo>
                    <a:lnTo>
                      <a:pt x="1350" y="1340"/>
                    </a:lnTo>
                    <a:lnTo>
                      <a:pt x="1315" y="1336"/>
                    </a:lnTo>
                    <a:lnTo>
                      <a:pt x="1270" y="1357"/>
                    </a:lnTo>
                    <a:lnTo>
                      <a:pt x="1230" y="1369"/>
                    </a:lnTo>
                    <a:lnTo>
                      <a:pt x="1185" y="1405"/>
                    </a:lnTo>
                    <a:lnTo>
                      <a:pt x="1119" y="1405"/>
                    </a:lnTo>
                    <a:lnTo>
                      <a:pt x="1082" y="1427"/>
                    </a:lnTo>
                    <a:lnTo>
                      <a:pt x="1046" y="1459"/>
                    </a:lnTo>
                    <a:lnTo>
                      <a:pt x="1012" y="1513"/>
                    </a:lnTo>
                    <a:lnTo>
                      <a:pt x="959" y="1577"/>
                    </a:lnTo>
                    <a:lnTo>
                      <a:pt x="887" y="1639"/>
                    </a:lnTo>
                    <a:lnTo>
                      <a:pt x="820" y="1685"/>
                    </a:lnTo>
                    <a:lnTo>
                      <a:pt x="765" y="1695"/>
                    </a:lnTo>
                    <a:lnTo>
                      <a:pt x="732" y="1694"/>
                    </a:lnTo>
                    <a:lnTo>
                      <a:pt x="705" y="1724"/>
                    </a:lnTo>
                    <a:lnTo>
                      <a:pt x="672" y="1728"/>
                    </a:lnTo>
                    <a:lnTo>
                      <a:pt x="652" y="1720"/>
                    </a:lnTo>
                    <a:lnTo>
                      <a:pt x="610" y="1747"/>
                    </a:lnTo>
                    <a:lnTo>
                      <a:pt x="582" y="1763"/>
                    </a:lnTo>
                    <a:lnTo>
                      <a:pt x="542" y="1750"/>
                    </a:lnTo>
                    <a:lnTo>
                      <a:pt x="495" y="1799"/>
                    </a:lnTo>
                    <a:lnTo>
                      <a:pt x="452" y="1834"/>
                    </a:lnTo>
                    <a:lnTo>
                      <a:pt x="395" y="1863"/>
                    </a:lnTo>
                    <a:lnTo>
                      <a:pt x="316" y="1871"/>
                    </a:lnTo>
                    <a:lnTo>
                      <a:pt x="226" y="1870"/>
                    </a:lnTo>
                    <a:lnTo>
                      <a:pt x="155" y="1858"/>
                    </a:lnTo>
                    <a:lnTo>
                      <a:pt x="115" y="1874"/>
                    </a:lnTo>
                    <a:lnTo>
                      <a:pt x="72" y="1918"/>
                    </a:lnTo>
                    <a:lnTo>
                      <a:pt x="39" y="1971"/>
                    </a:lnTo>
                    <a:lnTo>
                      <a:pt x="13" y="2020"/>
                    </a:lnTo>
                    <a:lnTo>
                      <a:pt x="3" y="2098"/>
                    </a:lnTo>
                    <a:lnTo>
                      <a:pt x="8" y="2161"/>
                    </a:lnTo>
                    <a:lnTo>
                      <a:pt x="10" y="2214"/>
                    </a:lnTo>
                    <a:lnTo>
                      <a:pt x="0" y="2256"/>
                    </a:lnTo>
                    <a:lnTo>
                      <a:pt x="0" y="2309"/>
                    </a:lnTo>
                    <a:lnTo>
                      <a:pt x="17" y="2357"/>
                    </a:lnTo>
                    <a:lnTo>
                      <a:pt x="49" y="2390"/>
                    </a:lnTo>
                    <a:lnTo>
                      <a:pt x="100" y="2393"/>
                    </a:lnTo>
                    <a:lnTo>
                      <a:pt x="153" y="2422"/>
                    </a:lnTo>
                    <a:lnTo>
                      <a:pt x="192" y="2441"/>
                    </a:lnTo>
                    <a:lnTo>
                      <a:pt x="229" y="2459"/>
                    </a:lnTo>
                    <a:lnTo>
                      <a:pt x="264" y="2499"/>
                    </a:lnTo>
                    <a:lnTo>
                      <a:pt x="286" y="2535"/>
                    </a:lnTo>
                    <a:lnTo>
                      <a:pt x="292" y="2578"/>
                    </a:lnTo>
                    <a:lnTo>
                      <a:pt x="315" y="2619"/>
                    </a:lnTo>
                    <a:lnTo>
                      <a:pt x="318" y="2666"/>
                    </a:lnTo>
                    <a:lnTo>
                      <a:pt x="289" y="2708"/>
                    </a:lnTo>
                    <a:lnTo>
                      <a:pt x="264" y="2752"/>
                    </a:lnTo>
                    <a:lnTo>
                      <a:pt x="260" y="2787"/>
                    </a:lnTo>
                    <a:lnTo>
                      <a:pt x="250" y="2831"/>
                    </a:lnTo>
                    <a:lnTo>
                      <a:pt x="213" y="2840"/>
                    </a:lnTo>
                    <a:lnTo>
                      <a:pt x="194" y="2848"/>
                    </a:lnTo>
                    <a:lnTo>
                      <a:pt x="176" y="2893"/>
                    </a:lnTo>
                    <a:lnTo>
                      <a:pt x="152" y="2940"/>
                    </a:lnTo>
                    <a:lnTo>
                      <a:pt x="113" y="2991"/>
                    </a:lnTo>
                    <a:lnTo>
                      <a:pt x="159" y="3044"/>
                    </a:lnTo>
                    <a:lnTo>
                      <a:pt x="207" y="3098"/>
                    </a:lnTo>
                    <a:lnTo>
                      <a:pt x="247" y="3137"/>
                    </a:lnTo>
                    <a:lnTo>
                      <a:pt x="286" y="3135"/>
                    </a:lnTo>
                    <a:lnTo>
                      <a:pt x="308" y="3148"/>
                    </a:lnTo>
                    <a:lnTo>
                      <a:pt x="348" y="3218"/>
                    </a:lnTo>
                    <a:lnTo>
                      <a:pt x="372" y="3279"/>
                    </a:lnTo>
                    <a:lnTo>
                      <a:pt x="370" y="3321"/>
                    </a:lnTo>
                    <a:lnTo>
                      <a:pt x="366" y="3374"/>
                    </a:lnTo>
                    <a:lnTo>
                      <a:pt x="372" y="3431"/>
                    </a:lnTo>
                    <a:lnTo>
                      <a:pt x="365" y="3474"/>
                    </a:lnTo>
                    <a:lnTo>
                      <a:pt x="397" y="3518"/>
                    </a:lnTo>
                    <a:lnTo>
                      <a:pt x="393" y="3563"/>
                    </a:lnTo>
                    <a:lnTo>
                      <a:pt x="437" y="3584"/>
                    </a:lnTo>
                    <a:lnTo>
                      <a:pt x="465" y="3633"/>
                    </a:lnTo>
                    <a:lnTo>
                      <a:pt x="512" y="3630"/>
                    </a:lnTo>
                    <a:lnTo>
                      <a:pt x="552" y="3588"/>
                    </a:lnTo>
                    <a:lnTo>
                      <a:pt x="600" y="3566"/>
                    </a:lnTo>
                    <a:lnTo>
                      <a:pt x="595" y="3514"/>
                    </a:lnTo>
                    <a:lnTo>
                      <a:pt x="627" y="3483"/>
                    </a:lnTo>
                    <a:lnTo>
                      <a:pt x="624" y="3441"/>
                    </a:lnTo>
                    <a:lnTo>
                      <a:pt x="664" y="3432"/>
                    </a:lnTo>
                    <a:lnTo>
                      <a:pt x="718" y="3458"/>
                    </a:lnTo>
                    <a:lnTo>
                      <a:pt x="776" y="3439"/>
                    </a:lnTo>
                    <a:lnTo>
                      <a:pt x="835" y="3447"/>
                    </a:lnTo>
                    <a:lnTo>
                      <a:pt x="884" y="3433"/>
                    </a:lnTo>
                    <a:lnTo>
                      <a:pt x="942" y="3398"/>
                    </a:lnTo>
                    <a:lnTo>
                      <a:pt x="985" y="3345"/>
                    </a:lnTo>
                    <a:lnTo>
                      <a:pt x="1028" y="3304"/>
                    </a:lnTo>
                    <a:lnTo>
                      <a:pt x="1070" y="3268"/>
                    </a:lnTo>
                    <a:lnTo>
                      <a:pt x="1107" y="3258"/>
                    </a:lnTo>
                    <a:lnTo>
                      <a:pt x="1153" y="3272"/>
                    </a:lnTo>
                    <a:lnTo>
                      <a:pt x="1204" y="3318"/>
                    </a:lnTo>
                    <a:lnTo>
                      <a:pt x="1232" y="3361"/>
                    </a:lnTo>
                    <a:lnTo>
                      <a:pt x="1207" y="3389"/>
                    </a:lnTo>
                    <a:lnTo>
                      <a:pt x="1167" y="3405"/>
                    </a:lnTo>
                    <a:cubicBezTo>
                      <a:pt x="1167" y="3405"/>
                      <a:pt x="1160" y="3430"/>
                      <a:pt x="1161" y="3438"/>
                    </a:cubicBezTo>
                    <a:cubicBezTo>
                      <a:pt x="1162" y="3446"/>
                      <a:pt x="1167" y="3504"/>
                      <a:pt x="1167" y="3504"/>
                    </a:cubicBezTo>
                    <a:lnTo>
                      <a:pt x="1189" y="3533"/>
                    </a:lnTo>
                    <a:lnTo>
                      <a:pt x="1229" y="3544"/>
                    </a:lnTo>
                    <a:lnTo>
                      <a:pt x="1278" y="3561"/>
                    </a:lnTo>
                    <a:lnTo>
                      <a:pt x="1327" y="3597"/>
                    </a:lnTo>
                    <a:lnTo>
                      <a:pt x="1347" y="3627"/>
                    </a:lnTo>
                    <a:lnTo>
                      <a:pt x="1345" y="3660"/>
                    </a:lnTo>
                    <a:lnTo>
                      <a:pt x="1315" y="3675"/>
                    </a:lnTo>
                    <a:lnTo>
                      <a:pt x="1286" y="3704"/>
                    </a:lnTo>
                    <a:lnTo>
                      <a:pt x="1266" y="3729"/>
                    </a:lnTo>
                    <a:lnTo>
                      <a:pt x="1259" y="3769"/>
                    </a:lnTo>
                    <a:lnTo>
                      <a:pt x="1222" y="3801"/>
                    </a:lnTo>
                    <a:lnTo>
                      <a:pt x="1197" y="3829"/>
                    </a:lnTo>
                    <a:lnTo>
                      <a:pt x="1182" y="3858"/>
                    </a:lnTo>
                    <a:lnTo>
                      <a:pt x="1259" y="3923"/>
                    </a:lnTo>
                    <a:lnTo>
                      <a:pt x="1312" y="3881"/>
                    </a:lnTo>
                    <a:lnTo>
                      <a:pt x="1356" y="3909"/>
                    </a:lnTo>
                    <a:lnTo>
                      <a:pt x="1346" y="3968"/>
                    </a:lnTo>
                    <a:lnTo>
                      <a:pt x="1369" y="3996"/>
                    </a:lnTo>
                    <a:lnTo>
                      <a:pt x="1396" y="3958"/>
                    </a:lnTo>
                    <a:lnTo>
                      <a:pt x="1452" y="3958"/>
                    </a:lnTo>
                    <a:lnTo>
                      <a:pt x="1494" y="4018"/>
                    </a:lnTo>
                    <a:lnTo>
                      <a:pt x="1541" y="4062"/>
                    </a:lnTo>
                    <a:lnTo>
                      <a:pt x="1609" y="4060"/>
                    </a:lnTo>
                    <a:lnTo>
                      <a:pt x="1609" y="4093"/>
                    </a:lnTo>
                    <a:lnTo>
                      <a:pt x="1577" y="4121"/>
                    </a:lnTo>
                    <a:lnTo>
                      <a:pt x="1570" y="4157"/>
                    </a:lnTo>
                    <a:lnTo>
                      <a:pt x="1510" y="4186"/>
                    </a:lnTo>
                    <a:lnTo>
                      <a:pt x="1528" y="4217"/>
                    </a:lnTo>
                    <a:lnTo>
                      <a:pt x="1525" y="4258"/>
                    </a:lnTo>
                    <a:lnTo>
                      <a:pt x="1491" y="4267"/>
                    </a:lnTo>
                    <a:lnTo>
                      <a:pt x="1461" y="4270"/>
                    </a:lnTo>
                    <a:lnTo>
                      <a:pt x="1452" y="4315"/>
                    </a:lnTo>
                    <a:lnTo>
                      <a:pt x="1452" y="4338"/>
                    </a:lnTo>
                    <a:lnTo>
                      <a:pt x="1469" y="4364"/>
                    </a:lnTo>
                    <a:lnTo>
                      <a:pt x="1438" y="4390"/>
                    </a:lnTo>
                    <a:lnTo>
                      <a:pt x="1454" y="4409"/>
                    </a:lnTo>
                    <a:lnTo>
                      <a:pt x="1481" y="4422"/>
                    </a:lnTo>
                    <a:lnTo>
                      <a:pt x="1489" y="4470"/>
                    </a:lnTo>
                    <a:lnTo>
                      <a:pt x="1537" y="4463"/>
                    </a:lnTo>
                    <a:lnTo>
                      <a:pt x="1578" y="4456"/>
                    </a:lnTo>
                    <a:lnTo>
                      <a:pt x="1626" y="4480"/>
                    </a:lnTo>
                    <a:lnTo>
                      <a:pt x="1660" y="4499"/>
                    </a:lnTo>
                    <a:lnTo>
                      <a:pt x="1715" y="4479"/>
                    </a:lnTo>
                    <a:lnTo>
                      <a:pt x="1769" y="4501"/>
                    </a:lnTo>
                    <a:lnTo>
                      <a:pt x="1830" y="4505"/>
                    </a:lnTo>
                    <a:lnTo>
                      <a:pt x="1872" y="4504"/>
                    </a:lnTo>
                    <a:lnTo>
                      <a:pt x="1921" y="4527"/>
                    </a:lnTo>
                    <a:lnTo>
                      <a:pt x="1964" y="4555"/>
                    </a:lnTo>
                    <a:lnTo>
                      <a:pt x="1990" y="4564"/>
                    </a:lnTo>
                    <a:lnTo>
                      <a:pt x="2020" y="4556"/>
                    </a:lnTo>
                    <a:lnTo>
                      <a:pt x="2032" y="4541"/>
                    </a:lnTo>
                    <a:lnTo>
                      <a:pt x="2064" y="4537"/>
                    </a:lnTo>
                    <a:lnTo>
                      <a:pt x="2064" y="4506"/>
                    </a:lnTo>
                    <a:lnTo>
                      <a:pt x="2014" y="4514"/>
                    </a:lnTo>
                    <a:lnTo>
                      <a:pt x="1974" y="4491"/>
                    </a:lnTo>
                    <a:lnTo>
                      <a:pt x="1937" y="4463"/>
                    </a:lnTo>
                    <a:lnTo>
                      <a:pt x="1936" y="4431"/>
                    </a:lnTo>
                    <a:lnTo>
                      <a:pt x="1971" y="4414"/>
                    </a:lnTo>
                    <a:lnTo>
                      <a:pt x="2023" y="4428"/>
                    </a:lnTo>
                    <a:lnTo>
                      <a:pt x="2051" y="4408"/>
                    </a:lnTo>
                    <a:lnTo>
                      <a:pt x="2021" y="4382"/>
                    </a:lnTo>
                    <a:lnTo>
                      <a:pt x="2056" y="4360"/>
                    </a:lnTo>
                    <a:lnTo>
                      <a:pt x="2097" y="4372"/>
                    </a:lnTo>
                    <a:lnTo>
                      <a:pt x="2140" y="4377"/>
                    </a:lnTo>
                    <a:lnTo>
                      <a:pt x="2180" y="4357"/>
                    </a:lnTo>
                    <a:lnTo>
                      <a:pt x="2228" y="4329"/>
                    </a:lnTo>
                    <a:lnTo>
                      <a:pt x="2236" y="4274"/>
                    </a:lnTo>
                    <a:lnTo>
                      <a:pt x="2253" y="4240"/>
                    </a:lnTo>
                    <a:lnTo>
                      <a:pt x="2277" y="4216"/>
                    </a:lnTo>
                    <a:lnTo>
                      <a:pt x="2274" y="4161"/>
                    </a:lnTo>
                    <a:lnTo>
                      <a:pt x="2280" y="4115"/>
                    </a:lnTo>
                    <a:lnTo>
                      <a:pt x="2313" y="4087"/>
                    </a:lnTo>
                    <a:lnTo>
                      <a:pt x="2341" y="4056"/>
                    </a:lnTo>
                    <a:lnTo>
                      <a:pt x="2337" y="4011"/>
                    </a:lnTo>
                    <a:lnTo>
                      <a:pt x="2334" y="3968"/>
                    </a:lnTo>
                    <a:lnTo>
                      <a:pt x="2358" y="3932"/>
                    </a:lnTo>
                    <a:lnTo>
                      <a:pt x="2395" y="3906"/>
                    </a:lnTo>
                    <a:lnTo>
                      <a:pt x="2413" y="3879"/>
                    </a:lnTo>
                    <a:lnTo>
                      <a:pt x="2408" y="3844"/>
                    </a:lnTo>
                    <a:lnTo>
                      <a:pt x="2368" y="3794"/>
                    </a:lnTo>
                    <a:lnTo>
                      <a:pt x="2330" y="3780"/>
                    </a:lnTo>
                    <a:lnTo>
                      <a:pt x="2289" y="3773"/>
                    </a:lnTo>
                    <a:lnTo>
                      <a:pt x="2270" y="3743"/>
                    </a:lnTo>
                    <a:lnTo>
                      <a:pt x="2260" y="3703"/>
                    </a:lnTo>
                    <a:lnTo>
                      <a:pt x="2277" y="3659"/>
                    </a:lnTo>
                    <a:lnTo>
                      <a:pt x="2341" y="3639"/>
                    </a:lnTo>
                    <a:lnTo>
                      <a:pt x="2397" y="3615"/>
                    </a:lnTo>
                    <a:lnTo>
                      <a:pt x="2450" y="3569"/>
                    </a:lnTo>
                    <a:lnTo>
                      <a:pt x="2492" y="3522"/>
                    </a:lnTo>
                    <a:lnTo>
                      <a:pt x="2569" y="3518"/>
                    </a:lnTo>
                    <a:lnTo>
                      <a:pt x="2627" y="3473"/>
                    </a:lnTo>
                    <a:lnTo>
                      <a:pt x="2698" y="3465"/>
                    </a:lnTo>
                    <a:lnTo>
                      <a:pt x="2718" y="3425"/>
                    </a:lnTo>
                    <a:lnTo>
                      <a:pt x="2763" y="3421"/>
                    </a:lnTo>
                    <a:lnTo>
                      <a:pt x="2798" y="3446"/>
                    </a:lnTo>
                    <a:lnTo>
                      <a:pt x="2837" y="3443"/>
                    </a:lnTo>
                    <a:lnTo>
                      <a:pt x="2899" y="3413"/>
                    </a:lnTo>
                    <a:lnTo>
                      <a:pt x="2963" y="3417"/>
                    </a:lnTo>
                    <a:lnTo>
                      <a:pt x="2992" y="3455"/>
                    </a:lnTo>
                    <a:lnTo>
                      <a:pt x="3031" y="3481"/>
                    </a:lnTo>
                    <a:lnTo>
                      <a:pt x="3097" y="3479"/>
                    </a:lnTo>
                    <a:lnTo>
                      <a:pt x="3169" y="3470"/>
                    </a:lnTo>
                    <a:lnTo>
                      <a:pt x="3311" y="3566"/>
                    </a:lnTo>
                    <a:lnTo>
                      <a:pt x="3369" y="3546"/>
                    </a:lnTo>
                    <a:lnTo>
                      <a:pt x="3414" y="3528"/>
                    </a:lnTo>
                    <a:lnTo>
                      <a:pt x="3437" y="3475"/>
                    </a:lnTo>
                    <a:lnTo>
                      <a:pt x="3464" y="3403"/>
                    </a:lnTo>
                    <a:lnTo>
                      <a:pt x="3544" y="3440"/>
                    </a:lnTo>
                    <a:lnTo>
                      <a:pt x="3570" y="3386"/>
                    </a:lnTo>
                    <a:lnTo>
                      <a:pt x="3605" y="3333"/>
                    </a:lnTo>
                    <a:lnTo>
                      <a:pt x="3623" y="3303"/>
                    </a:lnTo>
                    <a:lnTo>
                      <a:pt x="3624" y="3230"/>
                    </a:lnTo>
                    <a:lnTo>
                      <a:pt x="3662" y="3192"/>
                    </a:lnTo>
                    <a:lnTo>
                      <a:pt x="3706" y="3148"/>
                    </a:lnTo>
                    <a:lnTo>
                      <a:pt x="3717" y="3103"/>
                    </a:lnTo>
                    <a:lnTo>
                      <a:pt x="3773" y="3055"/>
                    </a:lnTo>
                    <a:lnTo>
                      <a:pt x="3824" y="3045"/>
                    </a:lnTo>
                    <a:lnTo>
                      <a:pt x="3889" y="3067"/>
                    </a:lnTo>
                    <a:lnTo>
                      <a:pt x="3934" y="3094"/>
                    </a:lnTo>
                    <a:lnTo>
                      <a:pt x="4032" y="3099"/>
                    </a:lnTo>
                    <a:lnTo>
                      <a:pt x="4096" y="3107"/>
                    </a:lnTo>
                    <a:lnTo>
                      <a:pt x="4129" y="3145"/>
                    </a:lnTo>
                    <a:lnTo>
                      <a:pt x="4197" y="3151"/>
                    </a:lnTo>
                    <a:lnTo>
                      <a:pt x="4261" y="3149"/>
                    </a:lnTo>
                    <a:lnTo>
                      <a:pt x="4297" y="3191"/>
                    </a:lnTo>
                    <a:lnTo>
                      <a:pt x="4330" y="3233"/>
                    </a:lnTo>
                    <a:lnTo>
                      <a:pt x="4343" y="3253"/>
                    </a:lnTo>
                    <a:lnTo>
                      <a:pt x="4389" y="3241"/>
                    </a:lnTo>
                    <a:lnTo>
                      <a:pt x="4439" y="3222"/>
                    </a:lnTo>
                    <a:lnTo>
                      <a:pt x="4491" y="3152"/>
                    </a:lnTo>
                    <a:lnTo>
                      <a:pt x="4530" y="3080"/>
                    </a:lnTo>
                    <a:lnTo>
                      <a:pt x="4555" y="3024"/>
                    </a:lnTo>
                    <a:lnTo>
                      <a:pt x="4607" y="2969"/>
                    </a:lnTo>
                    <a:lnTo>
                      <a:pt x="4650" y="2923"/>
                    </a:lnTo>
                    <a:lnTo>
                      <a:pt x="4706" y="2887"/>
                    </a:lnTo>
                    <a:lnTo>
                      <a:pt x="4711" y="2837"/>
                    </a:lnTo>
                    <a:lnTo>
                      <a:pt x="4722" y="2791"/>
                    </a:lnTo>
                    <a:lnTo>
                      <a:pt x="4757" y="2769"/>
                    </a:lnTo>
                    <a:cubicBezTo>
                      <a:pt x="4757" y="2769"/>
                      <a:pt x="4796" y="2750"/>
                      <a:pt x="4803" y="2750"/>
                    </a:cubicBezTo>
                    <a:cubicBezTo>
                      <a:pt x="4810" y="2750"/>
                      <a:pt x="4848" y="2715"/>
                      <a:pt x="4848" y="2715"/>
                    </a:cubicBezTo>
                    <a:lnTo>
                      <a:pt x="4883" y="2686"/>
                    </a:lnTo>
                    <a:lnTo>
                      <a:pt x="4945" y="2687"/>
                    </a:lnTo>
                    <a:lnTo>
                      <a:pt x="4991" y="2715"/>
                    </a:lnTo>
                    <a:lnTo>
                      <a:pt x="5040" y="2706"/>
                    </a:lnTo>
                    <a:lnTo>
                      <a:pt x="5085" y="2702"/>
                    </a:lnTo>
                    <a:lnTo>
                      <a:pt x="5115" y="2654"/>
                    </a:lnTo>
                    <a:lnTo>
                      <a:pt x="5118" y="2602"/>
                    </a:lnTo>
                    <a:lnTo>
                      <a:pt x="5119" y="2550"/>
                    </a:lnTo>
                    <a:lnTo>
                      <a:pt x="5099" y="2515"/>
                    </a:lnTo>
                    <a:lnTo>
                      <a:pt x="5059" y="2473"/>
                    </a:lnTo>
                    <a:lnTo>
                      <a:pt x="5022" y="2433"/>
                    </a:lnTo>
                    <a:lnTo>
                      <a:pt x="4986" y="2395"/>
                    </a:lnTo>
                    <a:lnTo>
                      <a:pt x="4975" y="2338"/>
                    </a:lnTo>
                    <a:lnTo>
                      <a:pt x="4961" y="2265"/>
                    </a:lnTo>
                    <a:lnTo>
                      <a:pt x="4942" y="2214"/>
                    </a:lnTo>
                    <a:lnTo>
                      <a:pt x="4917" y="2184"/>
                    </a:lnTo>
                    <a:lnTo>
                      <a:pt x="4897" y="2148"/>
                    </a:lnTo>
                    <a:lnTo>
                      <a:pt x="4885" y="2094"/>
                    </a:lnTo>
                    <a:lnTo>
                      <a:pt x="4866" y="2055"/>
                    </a:lnTo>
                    <a:lnTo>
                      <a:pt x="4828" y="2043"/>
                    </a:lnTo>
                    <a:lnTo>
                      <a:pt x="4809" y="2014"/>
                    </a:lnTo>
                    <a:lnTo>
                      <a:pt x="4834" y="1984"/>
                    </a:lnTo>
                    <a:lnTo>
                      <a:pt x="4883" y="1974"/>
                    </a:lnTo>
                    <a:lnTo>
                      <a:pt x="4947" y="1989"/>
                    </a:lnTo>
                    <a:lnTo>
                      <a:pt x="5001" y="1968"/>
                    </a:lnTo>
                    <a:lnTo>
                      <a:pt x="5039" y="1963"/>
                    </a:lnTo>
                    <a:lnTo>
                      <a:pt x="5055" y="1922"/>
                    </a:lnTo>
                    <a:lnTo>
                      <a:pt x="5070" y="1888"/>
                    </a:lnTo>
                    <a:lnTo>
                      <a:pt x="5071" y="1838"/>
                    </a:lnTo>
                    <a:lnTo>
                      <a:pt x="5057" y="1797"/>
                    </a:lnTo>
                    <a:lnTo>
                      <a:pt x="5030" y="1757"/>
                    </a:lnTo>
                    <a:lnTo>
                      <a:pt x="5036" y="1716"/>
                    </a:lnTo>
                    <a:lnTo>
                      <a:pt x="5037" y="1673"/>
                    </a:lnTo>
                    <a:lnTo>
                      <a:pt x="5010" y="1640"/>
                    </a:lnTo>
                    <a:lnTo>
                      <a:pt x="4981" y="1627"/>
                    </a:lnTo>
                    <a:lnTo>
                      <a:pt x="4934" y="1627"/>
                    </a:lnTo>
                    <a:lnTo>
                      <a:pt x="4893" y="1602"/>
                    </a:lnTo>
                    <a:lnTo>
                      <a:pt x="4857" y="1566"/>
                    </a:lnTo>
                    <a:lnTo>
                      <a:pt x="4826" y="1535"/>
                    </a:lnTo>
                    <a:lnTo>
                      <a:pt x="4801" y="1522"/>
                    </a:lnTo>
                    <a:lnTo>
                      <a:pt x="4796" y="1485"/>
                    </a:lnTo>
                    <a:lnTo>
                      <a:pt x="4778" y="1463"/>
                    </a:lnTo>
                    <a:lnTo>
                      <a:pt x="4752" y="1447"/>
                    </a:lnTo>
                    <a:lnTo>
                      <a:pt x="4754" y="1416"/>
                    </a:lnTo>
                    <a:lnTo>
                      <a:pt x="4777" y="1385"/>
                    </a:lnTo>
                    <a:lnTo>
                      <a:pt x="4793" y="1354"/>
                    </a:lnTo>
                    <a:lnTo>
                      <a:pt x="4792" y="1288"/>
                    </a:lnTo>
                    <a:lnTo>
                      <a:pt x="4786" y="1257"/>
                    </a:lnTo>
                    <a:lnTo>
                      <a:pt x="4760" y="1220"/>
                    </a:lnTo>
                    <a:lnTo>
                      <a:pt x="4760" y="1187"/>
                    </a:lnTo>
                    <a:lnTo>
                      <a:pt x="4777" y="1146"/>
                    </a:lnTo>
                    <a:lnTo>
                      <a:pt x="4802" y="1106"/>
                    </a:lnTo>
                    <a:lnTo>
                      <a:pt x="4840" y="1076"/>
                    </a:lnTo>
                    <a:lnTo>
                      <a:pt x="4877" y="1052"/>
                    </a:lnTo>
                    <a:lnTo>
                      <a:pt x="4897" y="1017"/>
                    </a:lnTo>
                    <a:lnTo>
                      <a:pt x="4900" y="968"/>
                    </a:lnTo>
                    <a:lnTo>
                      <a:pt x="4877" y="942"/>
                    </a:lnTo>
                    <a:lnTo>
                      <a:pt x="4872" y="912"/>
                    </a:lnTo>
                    <a:lnTo>
                      <a:pt x="4892" y="879"/>
                    </a:lnTo>
                    <a:lnTo>
                      <a:pt x="4898" y="846"/>
                    </a:lnTo>
                    <a:lnTo>
                      <a:pt x="4889" y="802"/>
                    </a:lnTo>
                    <a:lnTo>
                      <a:pt x="4873" y="761"/>
                    </a:lnTo>
                    <a:lnTo>
                      <a:pt x="4873" y="720"/>
                    </a:lnTo>
                    <a:lnTo>
                      <a:pt x="4892" y="669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6" name="Freeform 143"/>
              <p:cNvSpPr>
                <a:spLocks/>
              </p:cNvSpPr>
              <p:nvPr/>
            </p:nvSpPr>
            <p:spPr bwMode="auto">
              <a:xfrm>
                <a:off x="4539348" y="1185642"/>
                <a:ext cx="16460" cy="18992"/>
              </a:xfrm>
              <a:custGeom>
                <a:avLst/>
                <a:gdLst>
                  <a:gd name="T0" fmla="*/ 20 w 59"/>
                  <a:gd name="T1" fmla="*/ 0 h 70"/>
                  <a:gd name="T2" fmla="*/ 51 w 59"/>
                  <a:gd name="T3" fmla="*/ 10 h 70"/>
                  <a:gd name="T4" fmla="*/ 59 w 59"/>
                  <a:gd name="T5" fmla="*/ 40 h 70"/>
                  <a:gd name="T6" fmla="*/ 51 w 59"/>
                  <a:gd name="T7" fmla="*/ 70 h 70"/>
                  <a:gd name="T8" fmla="*/ 25 w 59"/>
                  <a:gd name="T9" fmla="*/ 64 h 70"/>
                  <a:gd name="T10" fmla="*/ 3 w 59"/>
                  <a:gd name="T11" fmla="*/ 43 h 70"/>
                  <a:gd name="T12" fmla="*/ 0 w 59"/>
                  <a:gd name="T13" fmla="*/ 14 h 70"/>
                  <a:gd name="T14" fmla="*/ 20 w 59"/>
                  <a:gd name="T1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70">
                    <a:moveTo>
                      <a:pt x="20" y="0"/>
                    </a:moveTo>
                    <a:lnTo>
                      <a:pt x="51" y="10"/>
                    </a:lnTo>
                    <a:lnTo>
                      <a:pt x="59" y="40"/>
                    </a:lnTo>
                    <a:lnTo>
                      <a:pt x="51" y="70"/>
                    </a:lnTo>
                    <a:lnTo>
                      <a:pt x="25" y="64"/>
                    </a:lnTo>
                    <a:lnTo>
                      <a:pt x="3" y="43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7" name="Freeform 144"/>
              <p:cNvSpPr>
                <a:spLocks/>
              </p:cNvSpPr>
              <p:nvPr/>
            </p:nvSpPr>
            <p:spPr bwMode="auto">
              <a:xfrm>
                <a:off x="4498832" y="1170448"/>
                <a:ext cx="40516" cy="63307"/>
              </a:xfrm>
              <a:custGeom>
                <a:avLst/>
                <a:gdLst>
                  <a:gd name="T0" fmla="*/ 0 w 143"/>
                  <a:gd name="T1" fmla="*/ 179 h 229"/>
                  <a:gd name="T2" fmla="*/ 8 w 143"/>
                  <a:gd name="T3" fmla="*/ 144 h 229"/>
                  <a:gd name="T4" fmla="*/ 16 w 143"/>
                  <a:gd name="T5" fmla="*/ 115 h 229"/>
                  <a:gd name="T6" fmla="*/ 14 w 143"/>
                  <a:gd name="T7" fmla="*/ 81 h 229"/>
                  <a:gd name="T8" fmla="*/ 8 w 143"/>
                  <a:gd name="T9" fmla="*/ 48 h 229"/>
                  <a:gd name="T10" fmla="*/ 10 w 143"/>
                  <a:gd name="T11" fmla="*/ 27 h 229"/>
                  <a:gd name="T12" fmla="*/ 38 w 143"/>
                  <a:gd name="T13" fmla="*/ 0 h 229"/>
                  <a:gd name="T14" fmla="*/ 65 w 143"/>
                  <a:gd name="T15" fmla="*/ 2 h 229"/>
                  <a:gd name="T16" fmla="*/ 98 w 143"/>
                  <a:gd name="T17" fmla="*/ 24 h 229"/>
                  <a:gd name="T18" fmla="*/ 120 w 143"/>
                  <a:gd name="T19" fmla="*/ 64 h 229"/>
                  <a:gd name="T20" fmla="*/ 138 w 143"/>
                  <a:gd name="T21" fmla="*/ 115 h 229"/>
                  <a:gd name="T22" fmla="*/ 143 w 143"/>
                  <a:gd name="T23" fmla="*/ 151 h 229"/>
                  <a:gd name="T24" fmla="*/ 131 w 143"/>
                  <a:gd name="T25" fmla="*/ 201 h 229"/>
                  <a:gd name="T26" fmla="*/ 117 w 143"/>
                  <a:gd name="T27" fmla="*/ 227 h 229"/>
                  <a:gd name="T28" fmla="*/ 80 w 143"/>
                  <a:gd name="T29" fmla="*/ 229 h 229"/>
                  <a:gd name="T30" fmla="*/ 36 w 143"/>
                  <a:gd name="T31" fmla="*/ 224 h 229"/>
                  <a:gd name="T32" fmla="*/ 10 w 143"/>
                  <a:gd name="T33" fmla="*/ 211 h 229"/>
                  <a:gd name="T34" fmla="*/ 0 w 143"/>
                  <a:gd name="T35" fmla="*/ 17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" h="229">
                    <a:moveTo>
                      <a:pt x="0" y="179"/>
                    </a:moveTo>
                    <a:lnTo>
                      <a:pt x="8" y="144"/>
                    </a:lnTo>
                    <a:lnTo>
                      <a:pt x="16" y="115"/>
                    </a:lnTo>
                    <a:lnTo>
                      <a:pt x="14" y="81"/>
                    </a:lnTo>
                    <a:lnTo>
                      <a:pt x="8" y="48"/>
                    </a:lnTo>
                    <a:lnTo>
                      <a:pt x="10" y="27"/>
                    </a:lnTo>
                    <a:lnTo>
                      <a:pt x="38" y="0"/>
                    </a:lnTo>
                    <a:lnTo>
                      <a:pt x="65" y="2"/>
                    </a:lnTo>
                    <a:lnTo>
                      <a:pt x="98" y="24"/>
                    </a:lnTo>
                    <a:lnTo>
                      <a:pt x="120" y="64"/>
                    </a:lnTo>
                    <a:lnTo>
                      <a:pt x="138" y="115"/>
                    </a:lnTo>
                    <a:lnTo>
                      <a:pt x="143" y="151"/>
                    </a:lnTo>
                    <a:lnTo>
                      <a:pt x="131" y="201"/>
                    </a:lnTo>
                    <a:lnTo>
                      <a:pt x="117" y="227"/>
                    </a:lnTo>
                    <a:lnTo>
                      <a:pt x="80" y="229"/>
                    </a:lnTo>
                    <a:lnTo>
                      <a:pt x="36" y="224"/>
                    </a:lnTo>
                    <a:lnTo>
                      <a:pt x="10" y="211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8" name="Freeform 145"/>
              <p:cNvSpPr>
                <a:spLocks/>
              </p:cNvSpPr>
              <p:nvPr/>
            </p:nvSpPr>
            <p:spPr bwMode="auto">
              <a:xfrm>
                <a:off x="4414001" y="1240085"/>
                <a:ext cx="92428" cy="115219"/>
              </a:xfrm>
              <a:custGeom>
                <a:avLst/>
                <a:gdLst>
                  <a:gd name="T0" fmla="*/ 267 w 336"/>
                  <a:gd name="T1" fmla="*/ 0 h 411"/>
                  <a:gd name="T2" fmla="*/ 292 w 336"/>
                  <a:gd name="T3" fmla="*/ 52 h 411"/>
                  <a:gd name="T4" fmla="*/ 321 w 336"/>
                  <a:gd name="T5" fmla="*/ 124 h 411"/>
                  <a:gd name="T6" fmla="*/ 333 w 336"/>
                  <a:gd name="T7" fmla="*/ 178 h 411"/>
                  <a:gd name="T8" fmla="*/ 336 w 336"/>
                  <a:gd name="T9" fmla="*/ 212 h 411"/>
                  <a:gd name="T10" fmla="*/ 317 w 336"/>
                  <a:gd name="T11" fmla="*/ 242 h 411"/>
                  <a:gd name="T12" fmla="*/ 307 w 336"/>
                  <a:gd name="T13" fmla="*/ 260 h 411"/>
                  <a:gd name="T14" fmla="*/ 325 w 336"/>
                  <a:gd name="T15" fmla="*/ 288 h 411"/>
                  <a:gd name="T16" fmla="*/ 303 w 336"/>
                  <a:gd name="T17" fmla="*/ 310 h 411"/>
                  <a:gd name="T18" fmla="*/ 279 w 336"/>
                  <a:gd name="T19" fmla="*/ 309 h 411"/>
                  <a:gd name="T20" fmla="*/ 273 w 336"/>
                  <a:gd name="T21" fmla="*/ 342 h 411"/>
                  <a:gd name="T22" fmla="*/ 274 w 336"/>
                  <a:gd name="T23" fmla="*/ 371 h 411"/>
                  <a:gd name="T24" fmla="*/ 245 w 336"/>
                  <a:gd name="T25" fmla="*/ 395 h 411"/>
                  <a:gd name="T26" fmla="*/ 215 w 336"/>
                  <a:gd name="T27" fmla="*/ 411 h 411"/>
                  <a:gd name="T28" fmla="*/ 187 w 336"/>
                  <a:gd name="T29" fmla="*/ 402 h 411"/>
                  <a:gd name="T30" fmla="*/ 203 w 336"/>
                  <a:gd name="T31" fmla="*/ 354 h 411"/>
                  <a:gd name="T32" fmla="*/ 168 w 336"/>
                  <a:gd name="T33" fmla="*/ 363 h 411"/>
                  <a:gd name="T34" fmla="*/ 147 w 336"/>
                  <a:gd name="T35" fmla="*/ 381 h 411"/>
                  <a:gd name="T36" fmla="*/ 128 w 336"/>
                  <a:gd name="T37" fmla="*/ 409 h 411"/>
                  <a:gd name="T38" fmla="*/ 95 w 336"/>
                  <a:gd name="T39" fmla="*/ 391 h 411"/>
                  <a:gd name="T40" fmla="*/ 65 w 336"/>
                  <a:gd name="T41" fmla="*/ 364 h 411"/>
                  <a:gd name="T42" fmla="*/ 106 w 336"/>
                  <a:gd name="T43" fmla="*/ 328 h 411"/>
                  <a:gd name="T44" fmla="*/ 130 w 336"/>
                  <a:gd name="T45" fmla="*/ 310 h 411"/>
                  <a:gd name="T46" fmla="*/ 75 w 336"/>
                  <a:gd name="T47" fmla="*/ 318 h 411"/>
                  <a:gd name="T48" fmla="*/ 40 w 336"/>
                  <a:gd name="T49" fmla="*/ 334 h 411"/>
                  <a:gd name="T50" fmla="*/ 11 w 336"/>
                  <a:gd name="T51" fmla="*/ 323 h 411"/>
                  <a:gd name="T52" fmla="*/ 0 w 336"/>
                  <a:gd name="T53" fmla="*/ 298 h 411"/>
                  <a:gd name="T54" fmla="*/ 35 w 336"/>
                  <a:gd name="T55" fmla="*/ 253 h 411"/>
                  <a:gd name="T56" fmla="*/ 75 w 336"/>
                  <a:gd name="T57" fmla="*/ 210 h 411"/>
                  <a:gd name="T58" fmla="*/ 108 w 336"/>
                  <a:gd name="T59" fmla="*/ 173 h 411"/>
                  <a:gd name="T60" fmla="*/ 139 w 336"/>
                  <a:gd name="T61" fmla="*/ 140 h 411"/>
                  <a:gd name="T62" fmla="*/ 174 w 336"/>
                  <a:gd name="T63" fmla="*/ 127 h 411"/>
                  <a:gd name="T64" fmla="*/ 192 w 336"/>
                  <a:gd name="T65" fmla="*/ 87 h 411"/>
                  <a:gd name="T66" fmla="*/ 208 w 336"/>
                  <a:gd name="T67" fmla="*/ 52 h 411"/>
                  <a:gd name="T68" fmla="*/ 236 w 336"/>
                  <a:gd name="T69" fmla="*/ 26 h 411"/>
                  <a:gd name="T70" fmla="*/ 267 w 336"/>
                  <a:gd name="T71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6" h="411">
                    <a:moveTo>
                      <a:pt x="267" y="0"/>
                    </a:moveTo>
                    <a:lnTo>
                      <a:pt x="292" y="52"/>
                    </a:lnTo>
                    <a:lnTo>
                      <a:pt x="321" y="124"/>
                    </a:lnTo>
                    <a:lnTo>
                      <a:pt x="333" y="178"/>
                    </a:lnTo>
                    <a:lnTo>
                      <a:pt x="336" y="212"/>
                    </a:lnTo>
                    <a:lnTo>
                      <a:pt x="317" y="242"/>
                    </a:lnTo>
                    <a:lnTo>
                      <a:pt x="307" y="260"/>
                    </a:lnTo>
                    <a:lnTo>
                      <a:pt x="325" y="288"/>
                    </a:lnTo>
                    <a:lnTo>
                      <a:pt x="303" y="310"/>
                    </a:lnTo>
                    <a:lnTo>
                      <a:pt x="279" y="309"/>
                    </a:lnTo>
                    <a:lnTo>
                      <a:pt x="273" y="342"/>
                    </a:lnTo>
                    <a:lnTo>
                      <a:pt x="274" y="371"/>
                    </a:lnTo>
                    <a:lnTo>
                      <a:pt x="245" y="395"/>
                    </a:lnTo>
                    <a:lnTo>
                      <a:pt x="215" y="411"/>
                    </a:lnTo>
                    <a:lnTo>
                      <a:pt x="187" y="402"/>
                    </a:lnTo>
                    <a:lnTo>
                      <a:pt x="203" y="354"/>
                    </a:lnTo>
                    <a:lnTo>
                      <a:pt x="168" y="363"/>
                    </a:lnTo>
                    <a:lnTo>
                      <a:pt x="147" y="381"/>
                    </a:lnTo>
                    <a:lnTo>
                      <a:pt x="128" y="409"/>
                    </a:lnTo>
                    <a:lnTo>
                      <a:pt x="95" y="391"/>
                    </a:lnTo>
                    <a:lnTo>
                      <a:pt x="65" y="364"/>
                    </a:lnTo>
                    <a:lnTo>
                      <a:pt x="106" y="328"/>
                    </a:lnTo>
                    <a:lnTo>
                      <a:pt x="130" y="310"/>
                    </a:lnTo>
                    <a:lnTo>
                      <a:pt x="75" y="318"/>
                    </a:lnTo>
                    <a:lnTo>
                      <a:pt x="40" y="334"/>
                    </a:lnTo>
                    <a:lnTo>
                      <a:pt x="11" y="323"/>
                    </a:lnTo>
                    <a:lnTo>
                      <a:pt x="0" y="298"/>
                    </a:lnTo>
                    <a:lnTo>
                      <a:pt x="35" y="253"/>
                    </a:lnTo>
                    <a:lnTo>
                      <a:pt x="75" y="210"/>
                    </a:lnTo>
                    <a:lnTo>
                      <a:pt x="108" y="173"/>
                    </a:lnTo>
                    <a:lnTo>
                      <a:pt x="139" y="140"/>
                    </a:lnTo>
                    <a:lnTo>
                      <a:pt x="174" y="127"/>
                    </a:lnTo>
                    <a:lnTo>
                      <a:pt x="192" y="87"/>
                    </a:lnTo>
                    <a:lnTo>
                      <a:pt x="208" y="52"/>
                    </a:lnTo>
                    <a:lnTo>
                      <a:pt x="236" y="26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</p:grpSp>
        <p:sp>
          <p:nvSpPr>
            <p:cNvPr id="10" name="Freeform 100"/>
            <p:cNvSpPr>
              <a:spLocks/>
            </p:cNvSpPr>
            <p:nvPr/>
          </p:nvSpPr>
          <p:spPr bwMode="auto">
            <a:xfrm>
              <a:off x="1982893" y="1174689"/>
              <a:ext cx="898486" cy="469733"/>
            </a:xfrm>
            <a:custGeom>
              <a:avLst/>
              <a:gdLst>
                <a:gd name="T0" fmla="*/ 3409 w 3650"/>
                <a:gd name="T1" fmla="*/ 1474 h 2365"/>
                <a:gd name="T2" fmla="*/ 3256 w 3650"/>
                <a:gd name="T3" fmla="*/ 1356 h 2365"/>
                <a:gd name="T4" fmla="*/ 3042 w 3650"/>
                <a:gd name="T5" fmla="*/ 1241 h 2365"/>
                <a:gd name="T6" fmla="*/ 2830 w 3650"/>
                <a:gd name="T7" fmla="*/ 1128 h 2365"/>
                <a:gd name="T8" fmla="*/ 2747 w 3650"/>
                <a:gd name="T9" fmla="*/ 1005 h 2365"/>
                <a:gd name="T10" fmla="*/ 2719 w 3650"/>
                <a:gd name="T11" fmla="*/ 838 h 2365"/>
                <a:gd name="T12" fmla="*/ 2658 w 3650"/>
                <a:gd name="T13" fmla="*/ 736 h 2365"/>
                <a:gd name="T14" fmla="*/ 2550 w 3650"/>
                <a:gd name="T15" fmla="*/ 611 h 2365"/>
                <a:gd name="T16" fmla="*/ 2447 w 3650"/>
                <a:gd name="T17" fmla="*/ 432 h 2365"/>
                <a:gd name="T18" fmla="*/ 2322 w 3650"/>
                <a:gd name="T19" fmla="*/ 335 h 2365"/>
                <a:gd name="T20" fmla="*/ 2201 w 3650"/>
                <a:gd name="T21" fmla="*/ 248 h 2365"/>
                <a:gd name="T22" fmla="*/ 2075 w 3650"/>
                <a:gd name="T23" fmla="*/ 181 h 2365"/>
                <a:gd name="T24" fmla="*/ 1908 w 3650"/>
                <a:gd name="T25" fmla="*/ 131 h 2365"/>
                <a:gd name="T26" fmla="*/ 1775 w 3650"/>
                <a:gd name="T27" fmla="*/ 0 h 2365"/>
                <a:gd name="T28" fmla="*/ 1746 w 3650"/>
                <a:gd name="T29" fmla="*/ 131 h 2365"/>
                <a:gd name="T30" fmla="*/ 1690 w 3650"/>
                <a:gd name="T31" fmla="*/ 302 h 2365"/>
                <a:gd name="T32" fmla="*/ 1517 w 3650"/>
                <a:gd name="T33" fmla="*/ 377 h 2365"/>
                <a:gd name="T34" fmla="*/ 1631 w 3650"/>
                <a:gd name="T35" fmla="*/ 548 h 2365"/>
                <a:gd name="T36" fmla="*/ 1748 w 3650"/>
                <a:gd name="T37" fmla="*/ 807 h 2365"/>
                <a:gd name="T38" fmla="*/ 1774 w 3650"/>
                <a:gd name="T39" fmla="*/ 1036 h 2365"/>
                <a:gd name="T40" fmla="*/ 1537 w 3650"/>
                <a:gd name="T41" fmla="*/ 1049 h 2365"/>
                <a:gd name="T42" fmla="*/ 1395 w 3650"/>
                <a:gd name="T43" fmla="*/ 1221 h 2365"/>
                <a:gd name="T44" fmla="*/ 1180 w 3650"/>
                <a:gd name="T45" fmla="*/ 1486 h 2365"/>
                <a:gd name="T46" fmla="*/ 986 w 3650"/>
                <a:gd name="T47" fmla="*/ 1525 h 2365"/>
                <a:gd name="T48" fmla="*/ 721 w 3650"/>
                <a:gd name="T49" fmla="*/ 1433 h 2365"/>
                <a:gd name="T50" fmla="*/ 406 w 3650"/>
                <a:gd name="T51" fmla="*/ 1437 h 2365"/>
                <a:gd name="T52" fmla="*/ 294 w 3650"/>
                <a:gd name="T53" fmla="*/ 1667 h 2365"/>
                <a:gd name="T54" fmla="*/ 103 w 3650"/>
                <a:gd name="T55" fmla="*/ 1862 h 2365"/>
                <a:gd name="T56" fmla="*/ 66 w 3650"/>
                <a:gd name="T57" fmla="*/ 2085 h 2365"/>
                <a:gd name="T58" fmla="*/ 250 w 3650"/>
                <a:gd name="T59" fmla="*/ 2076 h 2365"/>
                <a:gd name="T60" fmla="*/ 462 w 3650"/>
                <a:gd name="T61" fmla="*/ 2035 h 2365"/>
                <a:gd name="T62" fmla="*/ 715 w 3650"/>
                <a:gd name="T63" fmla="*/ 2014 h 2365"/>
                <a:gd name="T64" fmla="*/ 997 w 3650"/>
                <a:gd name="T65" fmla="*/ 2048 h 2365"/>
                <a:gd name="T66" fmla="*/ 1235 w 3650"/>
                <a:gd name="T67" fmla="*/ 2089 h 2365"/>
                <a:gd name="T68" fmla="*/ 1436 w 3650"/>
                <a:gd name="T69" fmla="*/ 2038 h 2365"/>
                <a:gd name="T70" fmla="*/ 1663 w 3650"/>
                <a:gd name="T71" fmla="*/ 1969 h 2365"/>
                <a:gd name="T72" fmla="*/ 1926 w 3650"/>
                <a:gd name="T73" fmla="*/ 1962 h 2365"/>
                <a:gd name="T74" fmla="*/ 2028 w 3650"/>
                <a:gd name="T75" fmla="*/ 2127 h 2365"/>
                <a:gd name="T76" fmla="*/ 2038 w 3650"/>
                <a:gd name="T77" fmla="*/ 2249 h 2365"/>
                <a:gd name="T78" fmla="*/ 2154 w 3650"/>
                <a:gd name="T79" fmla="*/ 2134 h 2365"/>
                <a:gd name="T80" fmla="*/ 2287 w 3650"/>
                <a:gd name="T81" fmla="*/ 2298 h 2365"/>
                <a:gd name="T82" fmla="*/ 2482 w 3650"/>
                <a:gd name="T83" fmla="*/ 2348 h 2365"/>
                <a:gd name="T84" fmla="*/ 2641 w 3650"/>
                <a:gd name="T85" fmla="*/ 2277 h 2365"/>
                <a:gd name="T86" fmla="*/ 2800 w 3650"/>
                <a:gd name="T87" fmla="*/ 2193 h 2365"/>
                <a:gd name="T88" fmla="*/ 2932 w 3650"/>
                <a:gd name="T89" fmla="*/ 2108 h 2365"/>
                <a:gd name="T90" fmla="*/ 3201 w 3650"/>
                <a:gd name="T91" fmla="*/ 2203 h 2365"/>
                <a:gd name="T92" fmla="*/ 3332 w 3650"/>
                <a:gd name="T93" fmla="*/ 2156 h 2365"/>
                <a:gd name="T94" fmla="*/ 3479 w 3650"/>
                <a:gd name="T95" fmla="*/ 2089 h 2365"/>
                <a:gd name="T96" fmla="*/ 3602 w 3650"/>
                <a:gd name="T97" fmla="*/ 1923 h 2365"/>
                <a:gd name="T98" fmla="*/ 3580 w 3650"/>
                <a:gd name="T99" fmla="*/ 1825 h 2365"/>
                <a:gd name="T100" fmla="*/ 3592 w 3650"/>
                <a:gd name="T101" fmla="*/ 1677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50" h="2365">
                  <a:moveTo>
                    <a:pt x="3581" y="1553"/>
                  </a:moveTo>
                  <a:lnTo>
                    <a:pt x="3549" y="1522"/>
                  </a:lnTo>
                  <a:lnTo>
                    <a:pt x="3512" y="1500"/>
                  </a:lnTo>
                  <a:lnTo>
                    <a:pt x="3457" y="1487"/>
                  </a:lnTo>
                  <a:lnTo>
                    <a:pt x="3409" y="1474"/>
                  </a:lnTo>
                  <a:lnTo>
                    <a:pt x="3374" y="1447"/>
                  </a:lnTo>
                  <a:lnTo>
                    <a:pt x="3358" y="1406"/>
                  </a:lnTo>
                  <a:lnTo>
                    <a:pt x="3333" y="1385"/>
                  </a:lnTo>
                  <a:lnTo>
                    <a:pt x="3291" y="1376"/>
                  </a:lnTo>
                  <a:lnTo>
                    <a:pt x="3256" y="1356"/>
                  </a:lnTo>
                  <a:lnTo>
                    <a:pt x="3226" y="1322"/>
                  </a:lnTo>
                  <a:lnTo>
                    <a:pt x="3188" y="1292"/>
                  </a:lnTo>
                  <a:lnTo>
                    <a:pt x="3151" y="1267"/>
                  </a:lnTo>
                  <a:lnTo>
                    <a:pt x="3098" y="1248"/>
                  </a:lnTo>
                  <a:lnTo>
                    <a:pt x="3042" y="1241"/>
                  </a:lnTo>
                  <a:lnTo>
                    <a:pt x="2947" y="1243"/>
                  </a:lnTo>
                  <a:lnTo>
                    <a:pt x="2884" y="1205"/>
                  </a:lnTo>
                  <a:lnTo>
                    <a:pt x="2851" y="1191"/>
                  </a:lnTo>
                  <a:lnTo>
                    <a:pt x="2841" y="1164"/>
                  </a:lnTo>
                  <a:lnTo>
                    <a:pt x="2830" y="1128"/>
                  </a:lnTo>
                  <a:lnTo>
                    <a:pt x="2807" y="1101"/>
                  </a:lnTo>
                  <a:lnTo>
                    <a:pt x="2775" y="1093"/>
                  </a:lnTo>
                  <a:lnTo>
                    <a:pt x="2747" y="1076"/>
                  </a:lnTo>
                  <a:lnTo>
                    <a:pt x="2743" y="1040"/>
                  </a:lnTo>
                  <a:lnTo>
                    <a:pt x="2747" y="1005"/>
                  </a:lnTo>
                  <a:lnTo>
                    <a:pt x="2763" y="971"/>
                  </a:lnTo>
                  <a:lnTo>
                    <a:pt x="2761" y="928"/>
                  </a:lnTo>
                  <a:lnTo>
                    <a:pt x="2737" y="896"/>
                  </a:lnTo>
                  <a:lnTo>
                    <a:pt x="2715" y="867"/>
                  </a:lnTo>
                  <a:lnTo>
                    <a:pt x="2719" y="838"/>
                  </a:lnTo>
                  <a:lnTo>
                    <a:pt x="2728" y="808"/>
                  </a:lnTo>
                  <a:lnTo>
                    <a:pt x="2712" y="784"/>
                  </a:lnTo>
                  <a:lnTo>
                    <a:pt x="2682" y="766"/>
                  </a:lnTo>
                  <a:lnTo>
                    <a:pt x="2661" y="757"/>
                  </a:lnTo>
                  <a:lnTo>
                    <a:pt x="2658" y="736"/>
                  </a:lnTo>
                  <a:lnTo>
                    <a:pt x="2650" y="698"/>
                  </a:lnTo>
                  <a:lnTo>
                    <a:pt x="2638" y="665"/>
                  </a:lnTo>
                  <a:lnTo>
                    <a:pt x="2604" y="654"/>
                  </a:lnTo>
                  <a:lnTo>
                    <a:pt x="2575" y="645"/>
                  </a:lnTo>
                  <a:lnTo>
                    <a:pt x="2550" y="611"/>
                  </a:lnTo>
                  <a:lnTo>
                    <a:pt x="2540" y="576"/>
                  </a:lnTo>
                  <a:lnTo>
                    <a:pt x="2539" y="521"/>
                  </a:lnTo>
                  <a:lnTo>
                    <a:pt x="2530" y="486"/>
                  </a:lnTo>
                  <a:lnTo>
                    <a:pt x="2497" y="464"/>
                  </a:lnTo>
                  <a:lnTo>
                    <a:pt x="2447" y="432"/>
                  </a:lnTo>
                  <a:lnTo>
                    <a:pt x="2403" y="405"/>
                  </a:lnTo>
                  <a:lnTo>
                    <a:pt x="2386" y="374"/>
                  </a:lnTo>
                  <a:lnTo>
                    <a:pt x="2378" y="358"/>
                  </a:lnTo>
                  <a:lnTo>
                    <a:pt x="2335" y="358"/>
                  </a:lnTo>
                  <a:lnTo>
                    <a:pt x="2322" y="335"/>
                  </a:lnTo>
                  <a:lnTo>
                    <a:pt x="2318" y="301"/>
                  </a:lnTo>
                  <a:lnTo>
                    <a:pt x="2301" y="280"/>
                  </a:lnTo>
                  <a:lnTo>
                    <a:pt x="2268" y="279"/>
                  </a:lnTo>
                  <a:lnTo>
                    <a:pt x="2227" y="267"/>
                  </a:lnTo>
                  <a:lnTo>
                    <a:pt x="2201" y="248"/>
                  </a:lnTo>
                  <a:lnTo>
                    <a:pt x="2186" y="222"/>
                  </a:lnTo>
                  <a:lnTo>
                    <a:pt x="2166" y="206"/>
                  </a:lnTo>
                  <a:lnTo>
                    <a:pt x="2147" y="175"/>
                  </a:lnTo>
                  <a:lnTo>
                    <a:pt x="2100" y="167"/>
                  </a:lnTo>
                  <a:lnTo>
                    <a:pt x="2075" y="181"/>
                  </a:lnTo>
                  <a:lnTo>
                    <a:pt x="2045" y="186"/>
                  </a:lnTo>
                  <a:lnTo>
                    <a:pt x="2020" y="169"/>
                  </a:lnTo>
                  <a:lnTo>
                    <a:pt x="1987" y="155"/>
                  </a:lnTo>
                  <a:lnTo>
                    <a:pt x="1936" y="153"/>
                  </a:lnTo>
                  <a:lnTo>
                    <a:pt x="1908" y="131"/>
                  </a:lnTo>
                  <a:lnTo>
                    <a:pt x="1876" y="101"/>
                  </a:lnTo>
                  <a:lnTo>
                    <a:pt x="1861" y="71"/>
                  </a:lnTo>
                  <a:lnTo>
                    <a:pt x="1835" y="45"/>
                  </a:lnTo>
                  <a:lnTo>
                    <a:pt x="1799" y="14"/>
                  </a:lnTo>
                  <a:lnTo>
                    <a:pt x="1775" y="0"/>
                  </a:lnTo>
                  <a:lnTo>
                    <a:pt x="1752" y="0"/>
                  </a:lnTo>
                  <a:lnTo>
                    <a:pt x="1726" y="7"/>
                  </a:lnTo>
                  <a:lnTo>
                    <a:pt x="1725" y="50"/>
                  </a:lnTo>
                  <a:lnTo>
                    <a:pt x="1719" y="91"/>
                  </a:lnTo>
                  <a:lnTo>
                    <a:pt x="1746" y="131"/>
                  </a:lnTo>
                  <a:lnTo>
                    <a:pt x="1760" y="172"/>
                  </a:lnTo>
                  <a:lnTo>
                    <a:pt x="1759" y="222"/>
                  </a:lnTo>
                  <a:lnTo>
                    <a:pt x="1744" y="256"/>
                  </a:lnTo>
                  <a:lnTo>
                    <a:pt x="1728" y="297"/>
                  </a:lnTo>
                  <a:lnTo>
                    <a:pt x="1690" y="302"/>
                  </a:lnTo>
                  <a:lnTo>
                    <a:pt x="1636" y="323"/>
                  </a:lnTo>
                  <a:lnTo>
                    <a:pt x="1572" y="308"/>
                  </a:lnTo>
                  <a:lnTo>
                    <a:pt x="1523" y="318"/>
                  </a:lnTo>
                  <a:lnTo>
                    <a:pt x="1498" y="348"/>
                  </a:lnTo>
                  <a:lnTo>
                    <a:pt x="1517" y="377"/>
                  </a:lnTo>
                  <a:lnTo>
                    <a:pt x="1555" y="389"/>
                  </a:lnTo>
                  <a:lnTo>
                    <a:pt x="1574" y="428"/>
                  </a:lnTo>
                  <a:lnTo>
                    <a:pt x="1586" y="482"/>
                  </a:lnTo>
                  <a:lnTo>
                    <a:pt x="1606" y="518"/>
                  </a:lnTo>
                  <a:lnTo>
                    <a:pt x="1631" y="548"/>
                  </a:lnTo>
                  <a:lnTo>
                    <a:pt x="1650" y="599"/>
                  </a:lnTo>
                  <a:lnTo>
                    <a:pt x="1664" y="672"/>
                  </a:lnTo>
                  <a:lnTo>
                    <a:pt x="1675" y="729"/>
                  </a:lnTo>
                  <a:lnTo>
                    <a:pt x="1711" y="767"/>
                  </a:lnTo>
                  <a:lnTo>
                    <a:pt x="1748" y="807"/>
                  </a:lnTo>
                  <a:lnTo>
                    <a:pt x="1788" y="849"/>
                  </a:lnTo>
                  <a:lnTo>
                    <a:pt x="1808" y="884"/>
                  </a:lnTo>
                  <a:lnTo>
                    <a:pt x="1807" y="936"/>
                  </a:lnTo>
                  <a:lnTo>
                    <a:pt x="1804" y="988"/>
                  </a:lnTo>
                  <a:lnTo>
                    <a:pt x="1774" y="1036"/>
                  </a:lnTo>
                  <a:lnTo>
                    <a:pt x="1729" y="1040"/>
                  </a:lnTo>
                  <a:lnTo>
                    <a:pt x="1680" y="1049"/>
                  </a:lnTo>
                  <a:lnTo>
                    <a:pt x="1634" y="1021"/>
                  </a:lnTo>
                  <a:lnTo>
                    <a:pt x="1572" y="1020"/>
                  </a:lnTo>
                  <a:lnTo>
                    <a:pt x="1537" y="1049"/>
                  </a:lnTo>
                  <a:lnTo>
                    <a:pt x="1492" y="1084"/>
                  </a:lnTo>
                  <a:lnTo>
                    <a:pt x="1446" y="1103"/>
                  </a:lnTo>
                  <a:lnTo>
                    <a:pt x="1411" y="1125"/>
                  </a:lnTo>
                  <a:lnTo>
                    <a:pt x="1400" y="1171"/>
                  </a:lnTo>
                  <a:lnTo>
                    <a:pt x="1395" y="1221"/>
                  </a:lnTo>
                  <a:lnTo>
                    <a:pt x="1339" y="1257"/>
                  </a:lnTo>
                  <a:lnTo>
                    <a:pt x="1296" y="1303"/>
                  </a:lnTo>
                  <a:lnTo>
                    <a:pt x="1244" y="1358"/>
                  </a:lnTo>
                  <a:lnTo>
                    <a:pt x="1219" y="1414"/>
                  </a:lnTo>
                  <a:lnTo>
                    <a:pt x="1180" y="1486"/>
                  </a:lnTo>
                  <a:lnTo>
                    <a:pt x="1128" y="1556"/>
                  </a:lnTo>
                  <a:lnTo>
                    <a:pt x="1078" y="1575"/>
                  </a:lnTo>
                  <a:lnTo>
                    <a:pt x="1032" y="1587"/>
                  </a:lnTo>
                  <a:lnTo>
                    <a:pt x="1019" y="1567"/>
                  </a:lnTo>
                  <a:lnTo>
                    <a:pt x="986" y="1525"/>
                  </a:lnTo>
                  <a:lnTo>
                    <a:pt x="950" y="1483"/>
                  </a:lnTo>
                  <a:lnTo>
                    <a:pt x="886" y="1485"/>
                  </a:lnTo>
                  <a:lnTo>
                    <a:pt x="818" y="1479"/>
                  </a:lnTo>
                  <a:lnTo>
                    <a:pt x="785" y="1441"/>
                  </a:lnTo>
                  <a:lnTo>
                    <a:pt x="721" y="1433"/>
                  </a:lnTo>
                  <a:lnTo>
                    <a:pt x="623" y="1428"/>
                  </a:lnTo>
                  <a:lnTo>
                    <a:pt x="578" y="1401"/>
                  </a:lnTo>
                  <a:lnTo>
                    <a:pt x="513" y="1379"/>
                  </a:lnTo>
                  <a:lnTo>
                    <a:pt x="462" y="1389"/>
                  </a:lnTo>
                  <a:lnTo>
                    <a:pt x="406" y="1437"/>
                  </a:lnTo>
                  <a:lnTo>
                    <a:pt x="395" y="1482"/>
                  </a:lnTo>
                  <a:lnTo>
                    <a:pt x="351" y="1526"/>
                  </a:lnTo>
                  <a:lnTo>
                    <a:pt x="313" y="1564"/>
                  </a:lnTo>
                  <a:lnTo>
                    <a:pt x="312" y="1637"/>
                  </a:lnTo>
                  <a:lnTo>
                    <a:pt x="294" y="1667"/>
                  </a:lnTo>
                  <a:lnTo>
                    <a:pt x="259" y="1720"/>
                  </a:lnTo>
                  <a:lnTo>
                    <a:pt x="233" y="1774"/>
                  </a:lnTo>
                  <a:lnTo>
                    <a:pt x="153" y="1737"/>
                  </a:lnTo>
                  <a:lnTo>
                    <a:pt x="126" y="1809"/>
                  </a:lnTo>
                  <a:lnTo>
                    <a:pt x="103" y="1862"/>
                  </a:lnTo>
                  <a:lnTo>
                    <a:pt x="58" y="1880"/>
                  </a:lnTo>
                  <a:lnTo>
                    <a:pt x="0" y="1900"/>
                  </a:lnTo>
                  <a:lnTo>
                    <a:pt x="8" y="1971"/>
                  </a:lnTo>
                  <a:lnTo>
                    <a:pt x="13" y="2048"/>
                  </a:lnTo>
                  <a:lnTo>
                    <a:pt x="66" y="2085"/>
                  </a:lnTo>
                  <a:lnTo>
                    <a:pt x="128" y="2070"/>
                  </a:lnTo>
                  <a:lnTo>
                    <a:pt x="177" y="2078"/>
                  </a:lnTo>
                  <a:lnTo>
                    <a:pt x="203" y="2104"/>
                  </a:lnTo>
                  <a:lnTo>
                    <a:pt x="229" y="2102"/>
                  </a:lnTo>
                  <a:lnTo>
                    <a:pt x="250" y="2076"/>
                  </a:lnTo>
                  <a:lnTo>
                    <a:pt x="282" y="2059"/>
                  </a:lnTo>
                  <a:lnTo>
                    <a:pt x="327" y="2083"/>
                  </a:lnTo>
                  <a:lnTo>
                    <a:pt x="368" y="2080"/>
                  </a:lnTo>
                  <a:lnTo>
                    <a:pt x="413" y="2061"/>
                  </a:lnTo>
                  <a:lnTo>
                    <a:pt x="462" y="2035"/>
                  </a:lnTo>
                  <a:lnTo>
                    <a:pt x="503" y="2014"/>
                  </a:lnTo>
                  <a:lnTo>
                    <a:pt x="571" y="2014"/>
                  </a:lnTo>
                  <a:lnTo>
                    <a:pt x="605" y="2040"/>
                  </a:lnTo>
                  <a:lnTo>
                    <a:pt x="661" y="2042"/>
                  </a:lnTo>
                  <a:lnTo>
                    <a:pt x="715" y="2014"/>
                  </a:lnTo>
                  <a:lnTo>
                    <a:pt x="777" y="2014"/>
                  </a:lnTo>
                  <a:lnTo>
                    <a:pt x="852" y="2016"/>
                  </a:lnTo>
                  <a:lnTo>
                    <a:pt x="907" y="2046"/>
                  </a:lnTo>
                  <a:lnTo>
                    <a:pt x="952" y="2076"/>
                  </a:lnTo>
                  <a:lnTo>
                    <a:pt x="997" y="2048"/>
                  </a:lnTo>
                  <a:lnTo>
                    <a:pt x="1029" y="2059"/>
                  </a:lnTo>
                  <a:lnTo>
                    <a:pt x="1072" y="2085"/>
                  </a:lnTo>
                  <a:lnTo>
                    <a:pt x="1130" y="2100"/>
                  </a:lnTo>
                  <a:lnTo>
                    <a:pt x="1177" y="2104"/>
                  </a:lnTo>
                  <a:lnTo>
                    <a:pt x="1235" y="2089"/>
                  </a:lnTo>
                  <a:lnTo>
                    <a:pt x="1278" y="2065"/>
                  </a:lnTo>
                  <a:lnTo>
                    <a:pt x="1318" y="2048"/>
                  </a:lnTo>
                  <a:lnTo>
                    <a:pt x="1361" y="2068"/>
                  </a:lnTo>
                  <a:lnTo>
                    <a:pt x="1402" y="2063"/>
                  </a:lnTo>
                  <a:lnTo>
                    <a:pt x="1436" y="2038"/>
                  </a:lnTo>
                  <a:lnTo>
                    <a:pt x="1481" y="2029"/>
                  </a:lnTo>
                  <a:lnTo>
                    <a:pt x="1526" y="2042"/>
                  </a:lnTo>
                  <a:lnTo>
                    <a:pt x="1584" y="2029"/>
                  </a:lnTo>
                  <a:lnTo>
                    <a:pt x="1609" y="1992"/>
                  </a:lnTo>
                  <a:lnTo>
                    <a:pt x="1663" y="1969"/>
                  </a:lnTo>
                  <a:lnTo>
                    <a:pt x="1725" y="1967"/>
                  </a:lnTo>
                  <a:lnTo>
                    <a:pt x="1781" y="1977"/>
                  </a:lnTo>
                  <a:lnTo>
                    <a:pt x="1825" y="1995"/>
                  </a:lnTo>
                  <a:lnTo>
                    <a:pt x="1868" y="1982"/>
                  </a:lnTo>
                  <a:lnTo>
                    <a:pt x="1926" y="1962"/>
                  </a:lnTo>
                  <a:lnTo>
                    <a:pt x="1964" y="1967"/>
                  </a:lnTo>
                  <a:lnTo>
                    <a:pt x="2012" y="1997"/>
                  </a:lnTo>
                  <a:lnTo>
                    <a:pt x="2037" y="2035"/>
                  </a:lnTo>
                  <a:lnTo>
                    <a:pt x="2034" y="2083"/>
                  </a:lnTo>
                  <a:lnTo>
                    <a:pt x="2028" y="2127"/>
                  </a:lnTo>
                  <a:lnTo>
                    <a:pt x="2001" y="2164"/>
                  </a:lnTo>
                  <a:lnTo>
                    <a:pt x="1969" y="2198"/>
                  </a:lnTo>
                  <a:lnTo>
                    <a:pt x="1967" y="2242"/>
                  </a:lnTo>
                  <a:lnTo>
                    <a:pt x="2000" y="2262"/>
                  </a:lnTo>
                  <a:lnTo>
                    <a:pt x="2038" y="2249"/>
                  </a:lnTo>
                  <a:lnTo>
                    <a:pt x="2063" y="2216"/>
                  </a:lnTo>
                  <a:lnTo>
                    <a:pt x="2072" y="2175"/>
                  </a:lnTo>
                  <a:lnTo>
                    <a:pt x="2094" y="2143"/>
                  </a:lnTo>
                  <a:lnTo>
                    <a:pt x="2125" y="2122"/>
                  </a:lnTo>
                  <a:lnTo>
                    <a:pt x="2154" y="2134"/>
                  </a:lnTo>
                  <a:lnTo>
                    <a:pt x="2179" y="2176"/>
                  </a:lnTo>
                  <a:lnTo>
                    <a:pt x="2208" y="2212"/>
                  </a:lnTo>
                  <a:lnTo>
                    <a:pt x="2247" y="2239"/>
                  </a:lnTo>
                  <a:lnTo>
                    <a:pt x="2280" y="2266"/>
                  </a:lnTo>
                  <a:lnTo>
                    <a:pt x="2287" y="2298"/>
                  </a:lnTo>
                  <a:lnTo>
                    <a:pt x="2305" y="2322"/>
                  </a:lnTo>
                  <a:lnTo>
                    <a:pt x="2339" y="2340"/>
                  </a:lnTo>
                  <a:lnTo>
                    <a:pt x="2391" y="2360"/>
                  </a:lnTo>
                  <a:lnTo>
                    <a:pt x="2445" y="2365"/>
                  </a:lnTo>
                  <a:lnTo>
                    <a:pt x="2482" y="2348"/>
                  </a:lnTo>
                  <a:lnTo>
                    <a:pt x="2517" y="2326"/>
                  </a:lnTo>
                  <a:lnTo>
                    <a:pt x="2552" y="2318"/>
                  </a:lnTo>
                  <a:lnTo>
                    <a:pt x="2609" y="2320"/>
                  </a:lnTo>
                  <a:lnTo>
                    <a:pt x="2635" y="2309"/>
                  </a:lnTo>
                  <a:lnTo>
                    <a:pt x="2641" y="2277"/>
                  </a:lnTo>
                  <a:lnTo>
                    <a:pt x="2672" y="2255"/>
                  </a:lnTo>
                  <a:lnTo>
                    <a:pt x="2713" y="2257"/>
                  </a:lnTo>
                  <a:lnTo>
                    <a:pt x="2750" y="2253"/>
                  </a:lnTo>
                  <a:lnTo>
                    <a:pt x="2780" y="2236"/>
                  </a:lnTo>
                  <a:lnTo>
                    <a:pt x="2800" y="2193"/>
                  </a:lnTo>
                  <a:lnTo>
                    <a:pt x="2821" y="2156"/>
                  </a:lnTo>
                  <a:lnTo>
                    <a:pt x="2839" y="2130"/>
                  </a:lnTo>
                  <a:lnTo>
                    <a:pt x="2865" y="2112"/>
                  </a:lnTo>
                  <a:lnTo>
                    <a:pt x="2898" y="2101"/>
                  </a:lnTo>
                  <a:lnTo>
                    <a:pt x="2932" y="2108"/>
                  </a:lnTo>
                  <a:lnTo>
                    <a:pt x="2981" y="2134"/>
                  </a:lnTo>
                  <a:lnTo>
                    <a:pt x="3026" y="2162"/>
                  </a:lnTo>
                  <a:lnTo>
                    <a:pt x="3080" y="2189"/>
                  </a:lnTo>
                  <a:lnTo>
                    <a:pt x="3136" y="2194"/>
                  </a:lnTo>
                  <a:lnTo>
                    <a:pt x="3201" y="2203"/>
                  </a:lnTo>
                  <a:lnTo>
                    <a:pt x="3251" y="2222"/>
                  </a:lnTo>
                  <a:lnTo>
                    <a:pt x="3292" y="2228"/>
                  </a:lnTo>
                  <a:lnTo>
                    <a:pt x="3303" y="2206"/>
                  </a:lnTo>
                  <a:lnTo>
                    <a:pt x="3288" y="2182"/>
                  </a:lnTo>
                  <a:lnTo>
                    <a:pt x="3332" y="2156"/>
                  </a:lnTo>
                  <a:lnTo>
                    <a:pt x="3331" y="2109"/>
                  </a:lnTo>
                  <a:lnTo>
                    <a:pt x="3364" y="2097"/>
                  </a:lnTo>
                  <a:lnTo>
                    <a:pt x="3402" y="2095"/>
                  </a:lnTo>
                  <a:lnTo>
                    <a:pt x="3438" y="2104"/>
                  </a:lnTo>
                  <a:lnTo>
                    <a:pt x="3479" y="2089"/>
                  </a:lnTo>
                  <a:lnTo>
                    <a:pt x="3520" y="2045"/>
                  </a:lnTo>
                  <a:lnTo>
                    <a:pt x="3536" y="2013"/>
                  </a:lnTo>
                  <a:lnTo>
                    <a:pt x="3552" y="1973"/>
                  </a:lnTo>
                  <a:lnTo>
                    <a:pt x="3566" y="1945"/>
                  </a:lnTo>
                  <a:lnTo>
                    <a:pt x="3602" y="1923"/>
                  </a:lnTo>
                  <a:lnTo>
                    <a:pt x="3634" y="1908"/>
                  </a:lnTo>
                  <a:lnTo>
                    <a:pt x="3650" y="1883"/>
                  </a:lnTo>
                  <a:lnTo>
                    <a:pt x="3630" y="1861"/>
                  </a:lnTo>
                  <a:lnTo>
                    <a:pt x="3597" y="1846"/>
                  </a:lnTo>
                  <a:lnTo>
                    <a:pt x="3580" y="1825"/>
                  </a:lnTo>
                  <a:lnTo>
                    <a:pt x="3578" y="1791"/>
                  </a:lnTo>
                  <a:lnTo>
                    <a:pt x="3603" y="1768"/>
                  </a:lnTo>
                  <a:lnTo>
                    <a:pt x="3613" y="1738"/>
                  </a:lnTo>
                  <a:lnTo>
                    <a:pt x="3610" y="1707"/>
                  </a:lnTo>
                  <a:lnTo>
                    <a:pt x="3592" y="1677"/>
                  </a:lnTo>
                  <a:lnTo>
                    <a:pt x="3575" y="1646"/>
                  </a:lnTo>
                  <a:lnTo>
                    <a:pt x="3573" y="1614"/>
                  </a:lnTo>
                  <a:lnTo>
                    <a:pt x="3583" y="1593"/>
                  </a:lnTo>
                  <a:lnTo>
                    <a:pt x="3581" y="1553"/>
                  </a:lnTo>
                  <a:close/>
                </a:path>
              </a:pathLst>
            </a:custGeom>
            <a:solidFill>
              <a:srgbClr val="FFC000"/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1" name="Freeform 101"/>
            <p:cNvSpPr>
              <a:spLocks/>
            </p:cNvSpPr>
            <p:nvPr/>
          </p:nvSpPr>
          <p:spPr bwMode="auto">
            <a:xfrm>
              <a:off x="2791977" y="1308126"/>
              <a:ext cx="2069646" cy="817750"/>
            </a:xfrm>
            <a:custGeom>
              <a:avLst/>
              <a:gdLst>
                <a:gd name="T0" fmla="*/ 191 w 8409"/>
                <a:gd name="T1" fmla="*/ 1420 h 4119"/>
                <a:gd name="T2" fmla="*/ 309 w 8409"/>
                <a:gd name="T3" fmla="*/ 1177 h 4119"/>
                <a:gd name="T4" fmla="*/ 295 w 8409"/>
                <a:gd name="T5" fmla="*/ 924 h 4119"/>
                <a:gd name="T6" fmla="*/ 457 w 8409"/>
                <a:gd name="T7" fmla="*/ 640 h 4119"/>
                <a:gd name="T8" fmla="*/ 741 w 8409"/>
                <a:gd name="T9" fmla="*/ 367 h 4119"/>
                <a:gd name="T10" fmla="*/ 806 w 8409"/>
                <a:gd name="T11" fmla="*/ 135 h 4119"/>
                <a:gd name="T12" fmla="*/ 1044 w 8409"/>
                <a:gd name="T13" fmla="*/ 65 h 4119"/>
                <a:gd name="T14" fmla="*/ 1435 w 8409"/>
                <a:gd name="T15" fmla="*/ 18 h 4119"/>
                <a:gd name="T16" fmla="*/ 1322 w 8409"/>
                <a:gd name="T17" fmla="*/ 413 h 4119"/>
                <a:gd name="T18" fmla="*/ 1329 w 8409"/>
                <a:gd name="T19" fmla="*/ 834 h 4119"/>
                <a:gd name="T20" fmla="*/ 1743 w 8409"/>
                <a:gd name="T21" fmla="*/ 850 h 4119"/>
                <a:gd name="T22" fmla="*/ 2261 w 8409"/>
                <a:gd name="T23" fmla="*/ 932 h 4119"/>
                <a:gd name="T24" fmla="*/ 2596 w 8409"/>
                <a:gd name="T25" fmla="*/ 929 h 4119"/>
                <a:gd name="T26" fmla="*/ 2762 w 8409"/>
                <a:gd name="T27" fmla="*/ 1179 h 4119"/>
                <a:gd name="T28" fmla="*/ 3086 w 8409"/>
                <a:gd name="T29" fmla="*/ 1231 h 4119"/>
                <a:gd name="T30" fmla="*/ 3366 w 8409"/>
                <a:gd name="T31" fmla="*/ 1298 h 4119"/>
                <a:gd name="T32" fmla="*/ 3660 w 8409"/>
                <a:gd name="T33" fmla="*/ 1242 h 4119"/>
                <a:gd name="T34" fmla="*/ 3926 w 8409"/>
                <a:gd name="T35" fmla="*/ 1221 h 4119"/>
                <a:gd name="T36" fmla="*/ 4103 w 8409"/>
                <a:gd name="T37" fmla="*/ 1263 h 4119"/>
                <a:gd name="T38" fmla="*/ 4385 w 8409"/>
                <a:gd name="T39" fmla="*/ 1267 h 4119"/>
                <a:gd name="T40" fmla="*/ 4714 w 8409"/>
                <a:gd name="T41" fmla="*/ 1243 h 4119"/>
                <a:gd name="T42" fmla="*/ 5132 w 8409"/>
                <a:gd name="T43" fmla="*/ 706 h 4119"/>
                <a:gd name="T44" fmla="*/ 5500 w 8409"/>
                <a:gd name="T45" fmla="*/ 873 h 4119"/>
                <a:gd name="T46" fmla="*/ 5960 w 8409"/>
                <a:gd name="T47" fmla="*/ 1120 h 4119"/>
                <a:gd name="T48" fmla="*/ 6284 w 8409"/>
                <a:gd name="T49" fmla="*/ 1540 h 4119"/>
                <a:gd name="T50" fmla="*/ 6571 w 8409"/>
                <a:gd name="T51" fmla="*/ 1832 h 4119"/>
                <a:gd name="T52" fmla="*/ 6945 w 8409"/>
                <a:gd name="T53" fmla="*/ 1965 h 4119"/>
                <a:gd name="T54" fmla="*/ 7305 w 8409"/>
                <a:gd name="T55" fmla="*/ 2122 h 4119"/>
                <a:gd name="T56" fmla="*/ 7758 w 8409"/>
                <a:gd name="T57" fmla="*/ 2330 h 4119"/>
                <a:gd name="T58" fmla="*/ 8217 w 8409"/>
                <a:gd name="T59" fmla="*/ 2529 h 4119"/>
                <a:gd name="T60" fmla="*/ 7795 w 8409"/>
                <a:gd name="T61" fmla="*/ 2587 h 4119"/>
                <a:gd name="T62" fmla="*/ 7236 w 8409"/>
                <a:gd name="T63" fmla="*/ 2510 h 4119"/>
                <a:gd name="T64" fmla="*/ 7632 w 8409"/>
                <a:gd name="T65" fmla="*/ 2924 h 4119"/>
                <a:gd name="T66" fmla="*/ 7885 w 8409"/>
                <a:gd name="T67" fmla="*/ 3383 h 4119"/>
                <a:gd name="T68" fmla="*/ 8242 w 8409"/>
                <a:gd name="T69" fmla="*/ 3645 h 4119"/>
                <a:gd name="T70" fmla="*/ 8315 w 8409"/>
                <a:gd name="T71" fmla="*/ 4093 h 4119"/>
                <a:gd name="T72" fmla="*/ 8077 w 8409"/>
                <a:gd name="T73" fmla="*/ 4007 h 4119"/>
                <a:gd name="T74" fmla="*/ 7873 w 8409"/>
                <a:gd name="T75" fmla="*/ 3833 h 4119"/>
                <a:gd name="T76" fmla="*/ 7595 w 8409"/>
                <a:gd name="T77" fmla="*/ 3765 h 4119"/>
                <a:gd name="T78" fmla="*/ 7366 w 8409"/>
                <a:gd name="T79" fmla="*/ 3764 h 4119"/>
                <a:gd name="T80" fmla="*/ 7268 w 8409"/>
                <a:gd name="T81" fmla="*/ 3584 h 4119"/>
                <a:gd name="T82" fmla="*/ 6978 w 8409"/>
                <a:gd name="T83" fmla="*/ 3525 h 4119"/>
                <a:gd name="T84" fmla="*/ 6739 w 8409"/>
                <a:gd name="T85" fmla="*/ 3419 h 4119"/>
                <a:gd name="T86" fmla="*/ 6460 w 8409"/>
                <a:gd name="T87" fmla="*/ 3413 h 4119"/>
                <a:gd name="T88" fmla="*/ 6222 w 8409"/>
                <a:gd name="T89" fmla="*/ 3778 h 4119"/>
                <a:gd name="T90" fmla="*/ 5766 w 8409"/>
                <a:gd name="T91" fmla="*/ 3523 h 4119"/>
                <a:gd name="T92" fmla="*/ 5124 w 8409"/>
                <a:gd name="T93" fmla="*/ 3553 h 4119"/>
                <a:gd name="T94" fmla="*/ 4396 w 8409"/>
                <a:gd name="T95" fmla="*/ 3445 h 4119"/>
                <a:gd name="T96" fmla="*/ 4056 w 8409"/>
                <a:gd name="T97" fmla="*/ 3313 h 4119"/>
                <a:gd name="T98" fmla="*/ 3797 w 8409"/>
                <a:gd name="T99" fmla="*/ 3106 h 4119"/>
                <a:gd name="T100" fmla="*/ 3557 w 8409"/>
                <a:gd name="T101" fmla="*/ 2797 h 4119"/>
                <a:gd name="T102" fmla="*/ 3216 w 8409"/>
                <a:gd name="T103" fmla="*/ 2436 h 4119"/>
                <a:gd name="T104" fmla="*/ 2885 w 8409"/>
                <a:gd name="T105" fmla="*/ 2375 h 4119"/>
                <a:gd name="T106" fmla="*/ 2388 w 8409"/>
                <a:gd name="T107" fmla="*/ 2358 h 4119"/>
                <a:gd name="T108" fmla="*/ 2049 w 8409"/>
                <a:gd name="T109" fmla="*/ 2214 h 4119"/>
                <a:gd name="T110" fmla="*/ 1764 w 8409"/>
                <a:gd name="T111" fmla="*/ 2531 h 4119"/>
                <a:gd name="T112" fmla="*/ 1566 w 8409"/>
                <a:gd name="T113" fmla="*/ 2378 h 4119"/>
                <a:gd name="T114" fmla="*/ 1450 w 8409"/>
                <a:gd name="T115" fmla="*/ 2145 h 4119"/>
                <a:gd name="T116" fmla="*/ 1136 w 8409"/>
                <a:gd name="T117" fmla="*/ 2394 h 4119"/>
                <a:gd name="T118" fmla="*/ 678 w 8409"/>
                <a:gd name="T119" fmla="*/ 2325 h 4119"/>
                <a:gd name="T120" fmla="*/ 475 w 8409"/>
                <a:gd name="T121" fmla="*/ 1965 h 4119"/>
                <a:gd name="T122" fmla="*/ 88 w 8409"/>
                <a:gd name="T123" fmla="*/ 1768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409" h="4119">
                  <a:moveTo>
                    <a:pt x="4" y="1559"/>
                  </a:moveTo>
                  <a:lnTo>
                    <a:pt x="15" y="1537"/>
                  </a:lnTo>
                  <a:lnTo>
                    <a:pt x="0" y="1513"/>
                  </a:lnTo>
                  <a:lnTo>
                    <a:pt x="44" y="1487"/>
                  </a:lnTo>
                  <a:lnTo>
                    <a:pt x="43" y="1440"/>
                  </a:lnTo>
                  <a:lnTo>
                    <a:pt x="76" y="1428"/>
                  </a:lnTo>
                  <a:lnTo>
                    <a:pt x="114" y="1426"/>
                  </a:lnTo>
                  <a:lnTo>
                    <a:pt x="150" y="1435"/>
                  </a:lnTo>
                  <a:lnTo>
                    <a:pt x="191" y="1420"/>
                  </a:lnTo>
                  <a:lnTo>
                    <a:pt x="232" y="1376"/>
                  </a:lnTo>
                  <a:lnTo>
                    <a:pt x="248" y="1344"/>
                  </a:lnTo>
                  <a:lnTo>
                    <a:pt x="264" y="1304"/>
                  </a:lnTo>
                  <a:lnTo>
                    <a:pt x="278" y="1276"/>
                  </a:lnTo>
                  <a:lnTo>
                    <a:pt x="314" y="1254"/>
                  </a:lnTo>
                  <a:lnTo>
                    <a:pt x="346" y="1239"/>
                  </a:lnTo>
                  <a:lnTo>
                    <a:pt x="362" y="1214"/>
                  </a:lnTo>
                  <a:lnTo>
                    <a:pt x="342" y="1192"/>
                  </a:lnTo>
                  <a:lnTo>
                    <a:pt x="309" y="1177"/>
                  </a:lnTo>
                  <a:lnTo>
                    <a:pt x="292" y="1156"/>
                  </a:lnTo>
                  <a:lnTo>
                    <a:pt x="290" y="1122"/>
                  </a:lnTo>
                  <a:lnTo>
                    <a:pt x="315" y="1099"/>
                  </a:lnTo>
                  <a:lnTo>
                    <a:pt x="325" y="1069"/>
                  </a:lnTo>
                  <a:lnTo>
                    <a:pt x="322" y="1038"/>
                  </a:lnTo>
                  <a:lnTo>
                    <a:pt x="304" y="1008"/>
                  </a:lnTo>
                  <a:lnTo>
                    <a:pt x="287" y="977"/>
                  </a:lnTo>
                  <a:lnTo>
                    <a:pt x="285" y="945"/>
                  </a:lnTo>
                  <a:lnTo>
                    <a:pt x="295" y="924"/>
                  </a:lnTo>
                  <a:lnTo>
                    <a:pt x="293" y="884"/>
                  </a:lnTo>
                  <a:lnTo>
                    <a:pt x="334" y="882"/>
                  </a:lnTo>
                  <a:lnTo>
                    <a:pt x="372" y="867"/>
                  </a:lnTo>
                  <a:lnTo>
                    <a:pt x="398" y="835"/>
                  </a:lnTo>
                  <a:lnTo>
                    <a:pt x="403" y="810"/>
                  </a:lnTo>
                  <a:lnTo>
                    <a:pt x="390" y="770"/>
                  </a:lnTo>
                  <a:lnTo>
                    <a:pt x="393" y="726"/>
                  </a:lnTo>
                  <a:lnTo>
                    <a:pt x="422" y="686"/>
                  </a:lnTo>
                  <a:lnTo>
                    <a:pt x="457" y="640"/>
                  </a:lnTo>
                  <a:lnTo>
                    <a:pt x="494" y="607"/>
                  </a:lnTo>
                  <a:lnTo>
                    <a:pt x="528" y="598"/>
                  </a:lnTo>
                  <a:lnTo>
                    <a:pt x="546" y="573"/>
                  </a:lnTo>
                  <a:lnTo>
                    <a:pt x="548" y="539"/>
                  </a:lnTo>
                  <a:lnTo>
                    <a:pt x="582" y="482"/>
                  </a:lnTo>
                  <a:lnTo>
                    <a:pt x="624" y="447"/>
                  </a:lnTo>
                  <a:lnTo>
                    <a:pt x="670" y="421"/>
                  </a:lnTo>
                  <a:lnTo>
                    <a:pt x="710" y="390"/>
                  </a:lnTo>
                  <a:lnTo>
                    <a:pt x="741" y="367"/>
                  </a:lnTo>
                  <a:lnTo>
                    <a:pt x="772" y="342"/>
                  </a:lnTo>
                  <a:lnTo>
                    <a:pt x="793" y="313"/>
                  </a:lnTo>
                  <a:lnTo>
                    <a:pt x="823" y="303"/>
                  </a:lnTo>
                  <a:lnTo>
                    <a:pt x="854" y="278"/>
                  </a:lnTo>
                  <a:lnTo>
                    <a:pt x="877" y="242"/>
                  </a:lnTo>
                  <a:lnTo>
                    <a:pt x="873" y="212"/>
                  </a:lnTo>
                  <a:lnTo>
                    <a:pt x="861" y="188"/>
                  </a:lnTo>
                  <a:lnTo>
                    <a:pt x="839" y="163"/>
                  </a:lnTo>
                  <a:lnTo>
                    <a:pt x="806" y="135"/>
                  </a:lnTo>
                  <a:lnTo>
                    <a:pt x="800" y="103"/>
                  </a:lnTo>
                  <a:lnTo>
                    <a:pt x="801" y="57"/>
                  </a:lnTo>
                  <a:lnTo>
                    <a:pt x="822" y="36"/>
                  </a:lnTo>
                  <a:lnTo>
                    <a:pt x="849" y="22"/>
                  </a:lnTo>
                  <a:lnTo>
                    <a:pt x="879" y="36"/>
                  </a:lnTo>
                  <a:lnTo>
                    <a:pt x="918" y="61"/>
                  </a:lnTo>
                  <a:lnTo>
                    <a:pt x="957" y="74"/>
                  </a:lnTo>
                  <a:lnTo>
                    <a:pt x="991" y="71"/>
                  </a:lnTo>
                  <a:lnTo>
                    <a:pt x="1044" y="65"/>
                  </a:lnTo>
                  <a:lnTo>
                    <a:pt x="1090" y="66"/>
                  </a:lnTo>
                  <a:lnTo>
                    <a:pt x="1155" y="59"/>
                  </a:lnTo>
                  <a:lnTo>
                    <a:pt x="1201" y="50"/>
                  </a:lnTo>
                  <a:lnTo>
                    <a:pt x="1272" y="49"/>
                  </a:lnTo>
                  <a:lnTo>
                    <a:pt x="1304" y="33"/>
                  </a:lnTo>
                  <a:lnTo>
                    <a:pt x="1338" y="9"/>
                  </a:lnTo>
                  <a:lnTo>
                    <a:pt x="1369" y="0"/>
                  </a:lnTo>
                  <a:lnTo>
                    <a:pt x="1411" y="5"/>
                  </a:lnTo>
                  <a:lnTo>
                    <a:pt x="1435" y="18"/>
                  </a:lnTo>
                  <a:lnTo>
                    <a:pt x="1443" y="51"/>
                  </a:lnTo>
                  <a:lnTo>
                    <a:pt x="1443" y="97"/>
                  </a:lnTo>
                  <a:lnTo>
                    <a:pt x="1438" y="154"/>
                  </a:lnTo>
                  <a:lnTo>
                    <a:pt x="1424" y="202"/>
                  </a:lnTo>
                  <a:lnTo>
                    <a:pt x="1395" y="251"/>
                  </a:lnTo>
                  <a:lnTo>
                    <a:pt x="1365" y="296"/>
                  </a:lnTo>
                  <a:lnTo>
                    <a:pt x="1351" y="341"/>
                  </a:lnTo>
                  <a:lnTo>
                    <a:pt x="1329" y="385"/>
                  </a:lnTo>
                  <a:lnTo>
                    <a:pt x="1322" y="413"/>
                  </a:lnTo>
                  <a:lnTo>
                    <a:pt x="1333" y="446"/>
                  </a:lnTo>
                  <a:lnTo>
                    <a:pt x="1338" y="491"/>
                  </a:lnTo>
                  <a:lnTo>
                    <a:pt x="1326" y="541"/>
                  </a:lnTo>
                  <a:lnTo>
                    <a:pt x="1320" y="590"/>
                  </a:lnTo>
                  <a:lnTo>
                    <a:pt x="1322" y="643"/>
                  </a:lnTo>
                  <a:lnTo>
                    <a:pt x="1329" y="700"/>
                  </a:lnTo>
                  <a:lnTo>
                    <a:pt x="1316" y="739"/>
                  </a:lnTo>
                  <a:lnTo>
                    <a:pt x="1300" y="787"/>
                  </a:lnTo>
                  <a:lnTo>
                    <a:pt x="1329" y="834"/>
                  </a:lnTo>
                  <a:lnTo>
                    <a:pt x="1376" y="836"/>
                  </a:lnTo>
                  <a:lnTo>
                    <a:pt x="1448" y="842"/>
                  </a:lnTo>
                  <a:lnTo>
                    <a:pt x="1504" y="847"/>
                  </a:lnTo>
                  <a:lnTo>
                    <a:pt x="1557" y="860"/>
                  </a:lnTo>
                  <a:lnTo>
                    <a:pt x="1593" y="866"/>
                  </a:lnTo>
                  <a:lnTo>
                    <a:pt x="1625" y="836"/>
                  </a:lnTo>
                  <a:lnTo>
                    <a:pt x="1662" y="827"/>
                  </a:lnTo>
                  <a:lnTo>
                    <a:pt x="1704" y="830"/>
                  </a:lnTo>
                  <a:lnTo>
                    <a:pt x="1743" y="850"/>
                  </a:lnTo>
                  <a:lnTo>
                    <a:pt x="1802" y="850"/>
                  </a:lnTo>
                  <a:lnTo>
                    <a:pt x="1863" y="856"/>
                  </a:lnTo>
                  <a:lnTo>
                    <a:pt x="1916" y="872"/>
                  </a:lnTo>
                  <a:lnTo>
                    <a:pt x="1968" y="893"/>
                  </a:lnTo>
                  <a:lnTo>
                    <a:pt x="2006" y="917"/>
                  </a:lnTo>
                  <a:lnTo>
                    <a:pt x="2045" y="936"/>
                  </a:lnTo>
                  <a:lnTo>
                    <a:pt x="2116" y="930"/>
                  </a:lnTo>
                  <a:lnTo>
                    <a:pt x="2188" y="921"/>
                  </a:lnTo>
                  <a:lnTo>
                    <a:pt x="2261" y="932"/>
                  </a:lnTo>
                  <a:lnTo>
                    <a:pt x="2298" y="919"/>
                  </a:lnTo>
                  <a:lnTo>
                    <a:pt x="2335" y="880"/>
                  </a:lnTo>
                  <a:lnTo>
                    <a:pt x="2369" y="847"/>
                  </a:lnTo>
                  <a:lnTo>
                    <a:pt x="2420" y="850"/>
                  </a:lnTo>
                  <a:lnTo>
                    <a:pt x="2458" y="875"/>
                  </a:lnTo>
                  <a:lnTo>
                    <a:pt x="2489" y="890"/>
                  </a:lnTo>
                  <a:lnTo>
                    <a:pt x="2519" y="876"/>
                  </a:lnTo>
                  <a:lnTo>
                    <a:pt x="2559" y="899"/>
                  </a:lnTo>
                  <a:lnTo>
                    <a:pt x="2596" y="929"/>
                  </a:lnTo>
                  <a:lnTo>
                    <a:pt x="2596" y="967"/>
                  </a:lnTo>
                  <a:lnTo>
                    <a:pt x="2619" y="1012"/>
                  </a:lnTo>
                  <a:lnTo>
                    <a:pt x="2659" y="1057"/>
                  </a:lnTo>
                  <a:lnTo>
                    <a:pt x="2670" y="1094"/>
                  </a:lnTo>
                  <a:lnTo>
                    <a:pt x="2662" y="1130"/>
                  </a:lnTo>
                  <a:lnTo>
                    <a:pt x="2658" y="1163"/>
                  </a:lnTo>
                  <a:lnTo>
                    <a:pt x="2679" y="1184"/>
                  </a:lnTo>
                  <a:lnTo>
                    <a:pt x="2715" y="1194"/>
                  </a:lnTo>
                  <a:lnTo>
                    <a:pt x="2762" y="1179"/>
                  </a:lnTo>
                  <a:lnTo>
                    <a:pt x="2801" y="1184"/>
                  </a:lnTo>
                  <a:lnTo>
                    <a:pt x="2831" y="1211"/>
                  </a:lnTo>
                  <a:lnTo>
                    <a:pt x="2869" y="1185"/>
                  </a:lnTo>
                  <a:lnTo>
                    <a:pt x="2899" y="1165"/>
                  </a:lnTo>
                  <a:lnTo>
                    <a:pt x="2934" y="1175"/>
                  </a:lnTo>
                  <a:lnTo>
                    <a:pt x="2964" y="1202"/>
                  </a:lnTo>
                  <a:lnTo>
                    <a:pt x="2984" y="1236"/>
                  </a:lnTo>
                  <a:lnTo>
                    <a:pt x="3026" y="1231"/>
                  </a:lnTo>
                  <a:lnTo>
                    <a:pt x="3086" y="1231"/>
                  </a:lnTo>
                  <a:lnTo>
                    <a:pt x="3144" y="1232"/>
                  </a:lnTo>
                  <a:lnTo>
                    <a:pt x="3162" y="1270"/>
                  </a:lnTo>
                  <a:lnTo>
                    <a:pt x="3185" y="1293"/>
                  </a:lnTo>
                  <a:lnTo>
                    <a:pt x="3219" y="1313"/>
                  </a:lnTo>
                  <a:lnTo>
                    <a:pt x="3245" y="1325"/>
                  </a:lnTo>
                  <a:lnTo>
                    <a:pt x="3273" y="1305"/>
                  </a:lnTo>
                  <a:lnTo>
                    <a:pt x="3301" y="1290"/>
                  </a:lnTo>
                  <a:lnTo>
                    <a:pt x="3327" y="1287"/>
                  </a:lnTo>
                  <a:lnTo>
                    <a:pt x="3366" y="1298"/>
                  </a:lnTo>
                  <a:lnTo>
                    <a:pt x="3410" y="1312"/>
                  </a:lnTo>
                  <a:lnTo>
                    <a:pt x="3439" y="1304"/>
                  </a:lnTo>
                  <a:lnTo>
                    <a:pt x="3457" y="1274"/>
                  </a:lnTo>
                  <a:lnTo>
                    <a:pt x="3489" y="1248"/>
                  </a:lnTo>
                  <a:lnTo>
                    <a:pt x="3520" y="1241"/>
                  </a:lnTo>
                  <a:lnTo>
                    <a:pt x="3560" y="1237"/>
                  </a:lnTo>
                  <a:lnTo>
                    <a:pt x="3600" y="1252"/>
                  </a:lnTo>
                  <a:lnTo>
                    <a:pt x="3633" y="1263"/>
                  </a:lnTo>
                  <a:lnTo>
                    <a:pt x="3660" y="1242"/>
                  </a:lnTo>
                  <a:lnTo>
                    <a:pt x="3677" y="1212"/>
                  </a:lnTo>
                  <a:lnTo>
                    <a:pt x="3710" y="1193"/>
                  </a:lnTo>
                  <a:lnTo>
                    <a:pt x="3742" y="1177"/>
                  </a:lnTo>
                  <a:lnTo>
                    <a:pt x="3769" y="1168"/>
                  </a:lnTo>
                  <a:lnTo>
                    <a:pt x="3794" y="1197"/>
                  </a:lnTo>
                  <a:lnTo>
                    <a:pt x="3820" y="1215"/>
                  </a:lnTo>
                  <a:lnTo>
                    <a:pt x="3860" y="1192"/>
                  </a:lnTo>
                  <a:lnTo>
                    <a:pt x="3896" y="1211"/>
                  </a:lnTo>
                  <a:lnTo>
                    <a:pt x="3926" y="1221"/>
                  </a:lnTo>
                  <a:lnTo>
                    <a:pt x="3960" y="1207"/>
                  </a:lnTo>
                  <a:lnTo>
                    <a:pt x="3980" y="1202"/>
                  </a:lnTo>
                  <a:lnTo>
                    <a:pt x="3980" y="1254"/>
                  </a:lnTo>
                  <a:lnTo>
                    <a:pt x="3985" y="1278"/>
                  </a:lnTo>
                  <a:lnTo>
                    <a:pt x="4014" y="1290"/>
                  </a:lnTo>
                  <a:lnTo>
                    <a:pt x="4038" y="1277"/>
                  </a:lnTo>
                  <a:lnTo>
                    <a:pt x="4058" y="1248"/>
                  </a:lnTo>
                  <a:lnTo>
                    <a:pt x="4077" y="1238"/>
                  </a:lnTo>
                  <a:lnTo>
                    <a:pt x="4103" y="1263"/>
                  </a:lnTo>
                  <a:lnTo>
                    <a:pt x="4130" y="1288"/>
                  </a:lnTo>
                  <a:lnTo>
                    <a:pt x="4134" y="1335"/>
                  </a:lnTo>
                  <a:lnTo>
                    <a:pt x="4148" y="1360"/>
                  </a:lnTo>
                  <a:lnTo>
                    <a:pt x="4219" y="1378"/>
                  </a:lnTo>
                  <a:lnTo>
                    <a:pt x="4250" y="1323"/>
                  </a:lnTo>
                  <a:lnTo>
                    <a:pt x="4280" y="1292"/>
                  </a:lnTo>
                  <a:lnTo>
                    <a:pt x="4319" y="1270"/>
                  </a:lnTo>
                  <a:lnTo>
                    <a:pt x="4354" y="1261"/>
                  </a:lnTo>
                  <a:lnTo>
                    <a:pt x="4385" y="1267"/>
                  </a:lnTo>
                  <a:lnTo>
                    <a:pt x="4415" y="1302"/>
                  </a:lnTo>
                  <a:lnTo>
                    <a:pt x="4443" y="1332"/>
                  </a:lnTo>
                  <a:lnTo>
                    <a:pt x="4481" y="1333"/>
                  </a:lnTo>
                  <a:lnTo>
                    <a:pt x="4551" y="1336"/>
                  </a:lnTo>
                  <a:lnTo>
                    <a:pt x="4613" y="1337"/>
                  </a:lnTo>
                  <a:lnTo>
                    <a:pt x="4642" y="1323"/>
                  </a:lnTo>
                  <a:lnTo>
                    <a:pt x="4656" y="1289"/>
                  </a:lnTo>
                  <a:lnTo>
                    <a:pt x="4677" y="1261"/>
                  </a:lnTo>
                  <a:lnTo>
                    <a:pt x="4714" y="1243"/>
                  </a:lnTo>
                  <a:lnTo>
                    <a:pt x="4737" y="1227"/>
                  </a:lnTo>
                  <a:lnTo>
                    <a:pt x="4738" y="897"/>
                  </a:lnTo>
                  <a:lnTo>
                    <a:pt x="4869" y="864"/>
                  </a:lnTo>
                  <a:lnTo>
                    <a:pt x="4901" y="912"/>
                  </a:lnTo>
                  <a:lnTo>
                    <a:pt x="4952" y="899"/>
                  </a:lnTo>
                  <a:lnTo>
                    <a:pt x="4963" y="794"/>
                  </a:lnTo>
                  <a:lnTo>
                    <a:pt x="5006" y="738"/>
                  </a:lnTo>
                  <a:lnTo>
                    <a:pt x="5100" y="764"/>
                  </a:lnTo>
                  <a:lnTo>
                    <a:pt x="5132" y="706"/>
                  </a:lnTo>
                  <a:lnTo>
                    <a:pt x="5216" y="748"/>
                  </a:lnTo>
                  <a:lnTo>
                    <a:pt x="5194" y="806"/>
                  </a:lnTo>
                  <a:lnTo>
                    <a:pt x="5228" y="841"/>
                  </a:lnTo>
                  <a:lnTo>
                    <a:pt x="5295" y="828"/>
                  </a:lnTo>
                  <a:lnTo>
                    <a:pt x="5321" y="927"/>
                  </a:lnTo>
                  <a:lnTo>
                    <a:pt x="5383" y="886"/>
                  </a:lnTo>
                  <a:lnTo>
                    <a:pt x="5419" y="927"/>
                  </a:lnTo>
                  <a:lnTo>
                    <a:pt x="5458" y="924"/>
                  </a:lnTo>
                  <a:lnTo>
                    <a:pt x="5500" y="873"/>
                  </a:lnTo>
                  <a:lnTo>
                    <a:pt x="5586" y="907"/>
                  </a:lnTo>
                  <a:lnTo>
                    <a:pt x="5629" y="985"/>
                  </a:lnTo>
                  <a:lnTo>
                    <a:pt x="5633" y="1087"/>
                  </a:lnTo>
                  <a:lnTo>
                    <a:pt x="5691" y="1109"/>
                  </a:lnTo>
                  <a:lnTo>
                    <a:pt x="5738" y="1034"/>
                  </a:lnTo>
                  <a:lnTo>
                    <a:pt x="5828" y="1025"/>
                  </a:lnTo>
                  <a:lnTo>
                    <a:pt x="5877" y="1066"/>
                  </a:lnTo>
                  <a:lnTo>
                    <a:pt x="5873" y="1124"/>
                  </a:lnTo>
                  <a:lnTo>
                    <a:pt x="5960" y="1120"/>
                  </a:lnTo>
                  <a:lnTo>
                    <a:pt x="6010" y="1163"/>
                  </a:lnTo>
                  <a:lnTo>
                    <a:pt x="6016" y="1253"/>
                  </a:lnTo>
                  <a:lnTo>
                    <a:pt x="6035" y="1306"/>
                  </a:lnTo>
                  <a:lnTo>
                    <a:pt x="6102" y="1315"/>
                  </a:lnTo>
                  <a:lnTo>
                    <a:pt x="6140" y="1349"/>
                  </a:lnTo>
                  <a:lnTo>
                    <a:pt x="6164" y="1414"/>
                  </a:lnTo>
                  <a:lnTo>
                    <a:pt x="6187" y="1446"/>
                  </a:lnTo>
                  <a:lnTo>
                    <a:pt x="6237" y="1493"/>
                  </a:lnTo>
                  <a:lnTo>
                    <a:pt x="6284" y="1540"/>
                  </a:lnTo>
                  <a:lnTo>
                    <a:pt x="6312" y="1566"/>
                  </a:lnTo>
                  <a:lnTo>
                    <a:pt x="6312" y="1630"/>
                  </a:lnTo>
                  <a:lnTo>
                    <a:pt x="6367" y="1652"/>
                  </a:lnTo>
                  <a:lnTo>
                    <a:pt x="6380" y="1701"/>
                  </a:lnTo>
                  <a:lnTo>
                    <a:pt x="6438" y="1665"/>
                  </a:lnTo>
                  <a:lnTo>
                    <a:pt x="6483" y="1682"/>
                  </a:lnTo>
                  <a:lnTo>
                    <a:pt x="6511" y="1733"/>
                  </a:lnTo>
                  <a:lnTo>
                    <a:pt x="6545" y="1793"/>
                  </a:lnTo>
                  <a:lnTo>
                    <a:pt x="6571" y="1832"/>
                  </a:lnTo>
                  <a:lnTo>
                    <a:pt x="6575" y="1901"/>
                  </a:lnTo>
                  <a:lnTo>
                    <a:pt x="6656" y="1883"/>
                  </a:lnTo>
                  <a:lnTo>
                    <a:pt x="6705" y="1937"/>
                  </a:lnTo>
                  <a:lnTo>
                    <a:pt x="6746" y="1963"/>
                  </a:lnTo>
                  <a:lnTo>
                    <a:pt x="6789" y="1976"/>
                  </a:lnTo>
                  <a:lnTo>
                    <a:pt x="6832" y="1959"/>
                  </a:lnTo>
                  <a:lnTo>
                    <a:pt x="6870" y="1941"/>
                  </a:lnTo>
                  <a:lnTo>
                    <a:pt x="6909" y="1946"/>
                  </a:lnTo>
                  <a:lnTo>
                    <a:pt x="6945" y="1965"/>
                  </a:lnTo>
                  <a:lnTo>
                    <a:pt x="6988" y="1948"/>
                  </a:lnTo>
                  <a:lnTo>
                    <a:pt x="7035" y="1939"/>
                  </a:lnTo>
                  <a:lnTo>
                    <a:pt x="7106" y="1950"/>
                  </a:lnTo>
                  <a:lnTo>
                    <a:pt x="7151" y="1969"/>
                  </a:lnTo>
                  <a:lnTo>
                    <a:pt x="7185" y="2006"/>
                  </a:lnTo>
                  <a:lnTo>
                    <a:pt x="7226" y="2014"/>
                  </a:lnTo>
                  <a:lnTo>
                    <a:pt x="7275" y="2021"/>
                  </a:lnTo>
                  <a:lnTo>
                    <a:pt x="7311" y="2042"/>
                  </a:lnTo>
                  <a:lnTo>
                    <a:pt x="7305" y="2122"/>
                  </a:lnTo>
                  <a:lnTo>
                    <a:pt x="7341" y="2162"/>
                  </a:lnTo>
                  <a:lnTo>
                    <a:pt x="7405" y="2152"/>
                  </a:lnTo>
                  <a:lnTo>
                    <a:pt x="7484" y="2156"/>
                  </a:lnTo>
                  <a:lnTo>
                    <a:pt x="7512" y="2203"/>
                  </a:lnTo>
                  <a:lnTo>
                    <a:pt x="7553" y="2229"/>
                  </a:lnTo>
                  <a:lnTo>
                    <a:pt x="7604" y="2233"/>
                  </a:lnTo>
                  <a:lnTo>
                    <a:pt x="7662" y="2235"/>
                  </a:lnTo>
                  <a:lnTo>
                    <a:pt x="7705" y="2293"/>
                  </a:lnTo>
                  <a:lnTo>
                    <a:pt x="7758" y="2330"/>
                  </a:lnTo>
                  <a:lnTo>
                    <a:pt x="7816" y="2360"/>
                  </a:lnTo>
                  <a:lnTo>
                    <a:pt x="7855" y="2381"/>
                  </a:lnTo>
                  <a:lnTo>
                    <a:pt x="7913" y="2360"/>
                  </a:lnTo>
                  <a:lnTo>
                    <a:pt x="7981" y="2360"/>
                  </a:lnTo>
                  <a:lnTo>
                    <a:pt x="8050" y="2407"/>
                  </a:lnTo>
                  <a:lnTo>
                    <a:pt x="8169" y="2411"/>
                  </a:lnTo>
                  <a:lnTo>
                    <a:pt x="8219" y="2450"/>
                  </a:lnTo>
                  <a:lnTo>
                    <a:pt x="8251" y="2476"/>
                  </a:lnTo>
                  <a:lnTo>
                    <a:pt x="8217" y="2529"/>
                  </a:lnTo>
                  <a:lnTo>
                    <a:pt x="8182" y="2561"/>
                  </a:lnTo>
                  <a:lnTo>
                    <a:pt x="8118" y="2574"/>
                  </a:lnTo>
                  <a:lnTo>
                    <a:pt x="8065" y="2574"/>
                  </a:lnTo>
                  <a:lnTo>
                    <a:pt x="8009" y="2549"/>
                  </a:lnTo>
                  <a:lnTo>
                    <a:pt x="7985" y="2534"/>
                  </a:lnTo>
                  <a:lnTo>
                    <a:pt x="7953" y="2557"/>
                  </a:lnTo>
                  <a:lnTo>
                    <a:pt x="7934" y="2598"/>
                  </a:lnTo>
                  <a:lnTo>
                    <a:pt x="7840" y="2602"/>
                  </a:lnTo>
                  <a:lnTo>
                    <a:pt x="7795" y="2587"/>
                  </a:lnTo>
                  <a:lnTo>
                    <a:pt x="7726" y="2538"/>
                  </a:lnTo>
                  <a:lnTo>
                    <a:pt x="7654" y="2501"/>
                  </a:lnTo>
                  <a:lnTo>
                    <a:pt x="7589" y="2454"/>
                  </a:lnTo>
                  <a:lnTo>
                    <a:pt x="7538" y="2428"/>
                  </a:lnTo>
                  <a:lnTo>
                    <a:pt x="7455" y="2431"/>
                  </a:lnTo>
                  <a:lnTo>
                    <a:pt x="7367" y="2486"/>
                  </a:lnTo>
                  <a:lnTo>
                    <a:pt x="7275" y="2433"/>
                  </a:lnTo>
                  <a:lnTo>
                    <a:pt x="7245" y="2443"/>
                  </a:lnTo>
                  <a:lnTo>
                    <a:pt x="7236" y="2510"/>
                  </a:lnTo>
                  <a:lnTo>
                    <a:pt x="7236" y="2576"/>
                  </a:lnTo>
                  <a:lnTo>
                    <a:pt x="7266" y="2615"/>
                  </a:lnTo>
                  <a:lnTo>
                    <a:pt x="7320" y="2645"/>
                  </a:lnTo>
                  <a:lnTo>
                    <a:pt x="7386" y="2626"/>
                  </a:lnTo>
                  <a:lnTo>
                    <a:pt x="7429" y="2634"/>
                  </a:lnTo>
                  <a:lnTo>
                    <a:pt x="7497" y="2707"/>
                  </a:lnTo>
                  <a:lnTo>
                    <a:pt x="7566" y="2787"/>
                  </a:lnTo>
                  <a:lnTo>
                    <a:pt x="7624" y="2842"/>
                  </a:lnTo>
                  <a:lnTo>
                    <a:pt x="7632" y="2924"/>
                  </a:lnTo>
                  <a:lnTo>
                    <a:pt x="7643" y="3016"/>
                  </a:lnTo>
                  <a:lnTo>
                    <a:pt x="7658" y="3074"/>
                  </a:lnTo>
                  <a:lnTo>
                    <a:pt x="7709" y="3102"/>
                  </a:lnTo>
                  <a:lnTo>
                    <a:pt x="7733" y="3136"/>
                  </a:lnTo>
                  <a:lnTo>
                    <a:pt x="7752" y="3201"/>
                  </a:lnTo>
                  <a:lnTo>
                    <a:pt x="7782" y="3269"/>
                  </a:lnTo>
                  <a:lnTo>
                    <a:pt x="7797" y="3308"/>
                  </a:lnTo>
                  <a:lnTo>
                    <a:pt x="7857" y="3321"/>
                  </a:lnTo>
                  <a:lnTo>
                    <a:pt x="7885" y="3383"/>
                  </a:lnTo>
                  <a:lnTo>
                    <a:pt x="7902" y="3458"/>
                  </a:lnTo>
                  <a:lnTo>
                    <a:pt x="7983" y="3469"/>
                  </a:lnTo>
                  <a:lnTo>
                    <a:pt x="8020" y="3525"/>
                  </a:lnTo>
                  <a:lnTo>
                    <a:pt x="8082" y="3495"/>
                  </a:lnTo>
                  <a:lnTo>
                    <a:pt x="8131" y="3548"/>
                  </a:lnTo>
                  <a:lnTo>
                    <a:pt x="8120" y="3645"/>
                  </a:lnTo>
                  <a:lnTo>
                    <a:pt x="8150" y="3668"/>
                  </a:lnTo>
                  <a:lnTo>
                    <a:pt x="8204" y="3658"/>
                  </a:lnTo>
                  <a:lnTo>
                    <a:pt x="8242" y="3645"/>
                  </a:lnTo>
                  <a:lnTo>
                    <a:pt x="8264" y="3701"/>
                  </a:lnTo>
                  <a:lnTo>
                    <a:pt x="8334" y="3729"/>
                  </a:lnTo>
                  <a:lnTo>
                    <a:pt x="8375" y="3761"/>
                  </a:lnTo>
                  <a:lnTo>
                    <a:pt x="8409" y="3854"/>
                  </a:lnTo>
                  <a:lnTo>
                    <a:pt x="8363" y="3913"/>
                  </a:lnTo>
                  <a:lnTo>
                    <a:pt x="8361" y="3943"/>
                  </a:lnTo>
                  <a:lnTo>
                    <a:pt x="8387" y="4039"/>
                  </a:lnTo>
                  <a:lnTo>
                    <a:pt x="8351" y="4072"/>
                  </a:lnTo>
                  <a:lnTo>
                    <a:pt x="8315" y="4093"/>
                  </a:lnTo>
                  <a:lnTo>
                    <a:pt x="8270" y="4119"/>
                  </a:lnTo>
                  <a:lnTo>
                    <a:pt x="8227" y="4090"/>
                  </a:lnTo>
                  <a:lnTo>
                    <a:pt x="8232" y="4041"/>
                  </a:lnTo>
                  <a:lnTo>
                    <a:pt x="8229" y="4010"/>
                  </a:lnTo>
                  <a:lnTo>
                    <a:pt x="8205" y="4001"/>
                  </a:lnTo>
                  <a:lnTo>
                    <a:pt x="8169" y="4026"/>
                  </a:lnTo>
                  <a:lnTo>
                    <a:pt x="8137" y="4019"/>
                  </a:lnTo>
                  <a:lnTo>
                    <a:pt x="8107" y="3997"/>
                  </a:lnTo>
                  <a:lnTo>
                    <a:pt x="8077" y="4007"/>
                  </a:lnTo>
                  <a:lnTo>
                    <a:pt x="8046" y="4016"/>
                  </a:lnTo>
                  <a:lnTo>
                    <a:pt x="8013" y="3991"/>
                  </a:lnTo>
                  <a:lnTo>
                    <a:pt x="7990" y="3967"/>
                  </a:lnTo>
                  <a:lnTo>
                    <a:pt x="7977" y="3946"/>
                  </a:lnTo>
                  <a:lnTo>
                    <a:pt x="7947" y="3967"/>
                  </a:lnTo>
                  <a:lnTo>
                    <a:pt x="7926" y="3975"/>
                  </a:lnTo>
                  <a:lnTo>
                    <a:pt x="7894" y="3925"/>
                  </a:lnTo>
                  <a:lnTo>
                    <a:pt x="7886" y="3886"/>
                  </a:lnTo>
                  <a:lnTo>
                    <a:pt x="7873" y="3833"/>
                  </a:lnTo>
                  <a:lnTo>
                    <a:pt x="7823" y="3836"/>
                  </a:lnTo>
                  <a:lnTo>
                    <a:pt x="7787" y="3828"/>
                  </a:lnTo>
                  <a:lnTo>
                    <a:pt x="7752" y="3796"/>
                  </a:lnTo>
                  <a:lnTo>
                    <a:pt x="7718" y="3774"/>
                  </a:lnTo>
                  <a:lnTo>
                    <a:pt x="7685" y="3773"/>
                  </a:lnTo>
                  <a:lnTo>
                    <a:pt x="7656" y="3793"/>
                  </a:lnTo>
                  <a:lnTo>
                    <a:pt x="7627" y="3800"/>
                  </a:lnTo>
                  <a:lnTo>
                    <a:pt x="7606" y="3783"/>
                  </a:lnTo>
                  <a:lnTo>
                    <a:pt x="7595" y="3765"/>
                  </a:lnTo>
                  <a:lnTo>
                    <a:pt x="7565" y="3770"/>
                  </a:lnTo>
                  <a:lnTo>
                    <a:pt x="7544" y="3789"/>
                  </a:lnTo>
                  <a:lnTo>
                    <a:pt x="7526" y="3811"/>
                  </a:lnTo>
                  <a:lnTo>
                    <a:pt x="7496" y="3804"/>
                  </a:lnTo>
                  <a:lnTo>
                    <a:pt x="7477" y="3779"/>
                  </a:lnTo>
                  <a:lnTo>
                    <a:pt x="7438" y="3764"/>
                  </a:lnTo>
                  <a:lnTo>
                    <a:pt x="7410" y="3774"/>
                  </a:lnTo>
                  <a:lnTo>
                    <a:pt x="7389" y="3781"/>
                  </a:lnTo>
                  <a:lnTo>
                    <a:pt x="7366" y="3764"/>
                  </a:lnTo>
                  <a:lnTo>
                    <a:pt x="7371" y="3736"/>
                  </a:lnTo>
                  <a:lnTo>
                    <a:pt x="7382" y="3715"/>
                  </a:lnTo>
                  <a:lnTo>
                    <a:pt x="7356" y="3676"/>
                  </a:lnTo>
                  <a:lnTo>
                    <a:pt x="7362" y="3640"/>
                  </a:lnTo>
                  <a:lnTo>
                    <a:pt x="7333" y="3609"/>
                  </a:lnTo>
                  <a:lnTo>
                    <a:pt x="7313" y="3611"/>
                  </a:lnTo>
                  <a:lnTo>
                    <a:pt x="7300" y="3643"/>
                  </a:lnTo>
                  <a:lnTo>
                    <a:pt x="7274" y="3641"/>
                  </a:lnTo>
                  <a:lnTo>
                    <a:pt x="7268" y="3584"/>
                  </a:lnTo>
                  <a:lnTo>
                    <a:pt x="7245" y="3568"/>
                  </a:lnTo>
                  <a:lnTo>
                    <a:pt x="7217" y="3559"/>
                  </a:lnTo>
                  <a:lnTo>
                    <a:pt x="7173" y="3544"/>
                  </a:lnTo>
                  <a:lnTo>
                    <a:pt x="7132" y="3535"/>
                  </a:lnTo>
                  <a:lnTo>
                    <a:pt x="7114" y="3522"/>
                  </a:lnTo>
                  <a:lnTo>
                    <a:pt x="7100" y="3489"/>
                  </a:lnTo>
                  <a:lnTo>
                    <a:pt x="7063" y="3487"/>
                  </a:lnTo>
                  <a:lnTo>
                    <a:pt x="7022" y="3500"/>
                  </a:lnTo>
                  <a:lnTo>
                    <a:pt x="6978" y="3525"/>
                  </a:lnTo>
                  <a:lnTo>
                    <a:pt x="6941" y="3539"/>
                  </a:lnTo>
                  <a:lnTo>
                    <a:pt x="6910" y="3528"/>
                  </a:lnTo>
                  <a:lnTo>
                    <a:pt x="6894" y="3493"/>
                  </a:lnTo>
                  <a:lnTo>
                    <a:pt x="6880" y="3454"/>
                  </a:lnTo>
                  <a:lnTo>
                    <a:pt x="6848" y="3432"/>
                  </a:lnTo>
                  <a:lnTo>
                    <a:pt x="6828" y="3409"/>
                  </a:lnTo>
                  <a:lnTo>
                    <a:pt x="6816" y="3385"/>
                  </a:lnTo>
                  <a:lnTo>
                    <a:pt x="6780" y="3387"/>
                  </a:lnTo>
                  <a:lnTo>
                    <a:pt x="6739" y="3419"/>
                  </a:lnTo>
                  <a:lnTo>
                    <a:pt x="6713" y="3432"/>
                  </a:lnTo>
                  <a:lnTo>
                    <a:pt x="6690" y="3420"/>
                  </a:lnTo>
                  <a:lnTo>
                    <a:pt x="6654" y="3409"/>
                  </a:lnTo>
                  <a:lnTo>
                    <a:pt x="6614" y="3414"/>
                  </a:lnTo>
                  <a:lnTo>
                    <a:pt x="6581" y="3428"/>
                  </a:lnTo>
                  <a:lnTo>
                    <a:pt x="6561" y="3452"/>
                  </a:lnTo>
                  <a:lnTo>
                    <a:pt x="6532" y="3459"/>
                  </a:lnTo>
                  <a:lnTo>
                    <a:pt x="6498" y="3449"/>
                  </a:lnTo>
                  <a:lnTo>
                    <a:pt x="6460" y="3413"/>
                  </a:lnTo>
                  <a:lnTo>
                    <a:pt x="6438" y="3369"/>
                  </a:lnTo>
                  <a:lnTo>
                    <a:pt x="6389" y="3350"/>
                  </a:lnTo>
                  <a:lnTo>
                    <a:pt x="6327" y="3334"/>
                  </a:lnTo>
                  <a:lnTo>
                    <a:pt x="6272" y="3333"/>
                  </a:lnTo>
                  <a:lnTo>
                    <a:pt x="6225" y="3345"/>
                  </a:lnTo>
                  <a:lnTo>
                    <a:pt x="6180" y="3369"/>
                  </a:lnTo>
                  <a:lnTo>
                    <a:pt x="6160" y="3390"/>
                  </a:lnTo>
                  <a:lnTo>
                    <a:pt x="6185" y="3769"/>
                  </a:lnTo>
                  <a:lnTo>
                    <a:pt x="6222" y="3778"/>
                  </a:lnTo>
                  <a:lnTo>
                    <a:pt x="6239" y="3810"/>
                  </a:lnTo>
                  <a:lnTo>
                    <a:pt x="6222" y="3840"/>
                  </a:lnTo>
                  <a:lnTo>
                    <a:pt x="6162" y="3836"/>
                  </a:lnTo>
                  <a:lnTo>
                    <a:pt x="6087" y="3832"/>
                  </a:lnTo>
                  <a:lnTo>
                    <a:pt x="6053" y="3832"/>
                  </a:lnTo>
                  <a:lnTo>
                    <a:pt x="5907" y="3720"/>
                  </a:lnTo>
                  <a:lnTo>
                    <a:pt x="5886" y="3681"/>
                  </a:lnTo>
                  <a:lnTo>
                    <a:pt x="5776" y="3611"/>
                  </a:lnTo>
                  <a:lnTo>
                    <a:pt x="5766" y="3523"/>
                  </a:lnTo>
                  <a:lnTo>
                    <a:pt x="5766" y="3460"/>
                  </a:lnTo>
                  <a:lnTo>
                    <a:pt x="5702" y="3439"/>
                  </a:lnTo>
                  <a:lnTo>
                    <a:pt x="5612" y="3493"/>
                  </a:lnTo>
                  <a:lnTo>
                    <a:pt x="5539" y="3456"/>
                  </a:lnTo>
                  <a:lnTo>
                    <a:pt x="5432" y="3447"/>
                  </a:lnTo>
                  <a:lnTo>
                    <a:pt x="5331" y="3475"/>
                  </a:lnTo>
                  <a:lnTo>
                    <a:pt x="5278" y="3463"/>
                  </a:lnTo>
                  <a:lnTo>
                    <a:pt x="5184" y="3469"/>
                  </a:lnTo>
                  <a:lnTo>
                    <a:pt x="5124" y="3553"/>
                  </a:lnTo>
                  <a:lnTo>
                    <a:pt x="4993" y="3583"/>
                  </a:lnTo>
                  <a:lnTo>
                    <a:pt x="4895" y="3668"/>
                  </a:lnTo>
                  <a:lnTo>
                    <a:pt x="4828" y="3675"/>
                  </a:lnTo>
                  <a:lnTo>
                    <a:pt x="4730" y="3578"/>
                  </a:lnTo>
                  <a:lnTo>
                    <a:pt x="4657" y="3568"/>
                  </a:lnTo>
                  <a:lnTo>
                    <a:pt x="4591" y="3596"/>
                  </a:lnTo>
                  <a:lnTo>
                    <a:pt x="4537" y="3576"/>
                  </a:lnTo>
                  <a:lnTo>
                    <a:pt x="4458" y="3460"/>
                  </a:lnTo>
                  <a:lnTo>
                    <a:pt x="4396" y="3445"/>
                  </a:lnTo>
                  <a:lnTo>
                    <a:pt x="4336" y="3377"/>
                  </a:lnTo>
                  <a:lnTo>
                    <a:pt x="4235" y="3349"/>
                  </a:lnTo>
                  <a:lnTo>
                    <a:pt x="4164" y="3391"/>
                  </a:lnTo>
                  <a:lnTo>
                    <a:pt x="4127" y="3431"/>
                  </a:lnTo>
                  <a:lnTo>
                    <a:pt x="4083" y="3421"/>
                  </a:lnTo>
                  <a:lnTo>
                    <a:pt x="4051" y="3404"/>
                  </a:lnTo>
                  <a:lnTo>
                    <a:pt x="4033" y="3371"/>
                  </a:lnTo>
                  <a:lnTo>
                    <a:pt x="4052" y="3338"/>
                  </a:lnTo>
                  <a:lnTo>
                    <a:pt x="4056" y="3313"/>
                  </a:lnTo>
                  <a:lnTo>
                    <a:pt x="4031" y="3292"/>
                  </a:lnTo>
                  <a:lnTo>
                    <a:pt x="3983" y="3292"/>
                  </a:lnTo>
                  <a:lnTo>
                    <a:pt x="3955" y="3268"/>
                  </a:lnTo>
                  <a:lnTo>
                    <a:pt x="3920" y="3229"/>
                  </a:lnTo>
                  <a:lnTo>
                    <a:pt x="3880" y="3193"/>
                  </a:lnTo>
                  <a:lnTo>
                    <a:pt x="3841" y="3177"/>
                  </a:lnTo>
                  <a:lnTo>
                    <a:pt x="3797" y="3169"/>
                  </a:lnTo>
                  <a:lnTo>
                    <a:pt x="3778" y="3143"/>
                  </a:lnTo>
                  <a:lnTo>
                    <a:pt x="3797" y="3106"/>
                  </a:lnTo>
                  <a:lnTo>
                    <a:pt x="3762" y="3075"/>
                  </a:lnTo>
                  <a:lnTo>
                    <a:pt x="3733" y="3045"/>
                  </a:lnTo>
                  <a:lnTo>
                    <a:pt x="3690" y="3033"/>
                  </a:lnTo>
                  <a:lnTo>
                    <a:pt x="3691" y="2963"/>
                  </a:lnTo>
                  <a:lnTo>
                    <a:pt x="3642" y="2938"/>
                  </a:lnTo>
                  <a:lnTo>
                    <a:pt x="3662" y="2906"/>
                  </a:lnTo>
                  <a:lnTo>
                    <a:pt x="3669" y="2880"/>
                  </a:lnTo>
                  <a:lnTo>
                    <a:pt x="3620" y="2844"/>
                  </a:lnTo>
                  <a:lnTo>
                    <a:pt x="3557" y="2797"/>
                  </a:lnTo>
                  <a:lnTo>
                    <a:pt x="3523" y="2763"/>
                  </a:lnTo>
                  <a:lnTo>
                    <a:pt x="3486" y="2712"/>
                  </a:lnTo>
                  <a:lnTo>
                    <a:pt x="3448" y="2674"/>
                  </a:lnTo>
                  <a:lnTo>
                    <a:pt x="3395" y="2624"/>
                  </a:lnTo>
                  <a:lnTo>
                    <a:pt x="3358" y="2554"/>
                  </a:lnTo>
                  <a:lnTo>
                    <a:pt x="3329" y="2490"/>
                  </a:lnTo>
                  <a:lnTo>
                    <a:pt x="3289" y="2452"/>
                  </a:lnTo>
                  <a:lnTo>
                    <a:pt x="3252" y="2435"/>
                  </a:lnTo>
                  <a:lnTo>
                    <a:pt x="3216" y="2436"/>
                  </a:lnTo>
                  <a:lnTo>
                    <a:pt x="3214" y="2336"/>
                  </a:lnTo>
                  <a:lnTo>
                    <a:pt x="3183" y="2315"/>
                  </a:lnTo>
                  <a:lnTo>
                    <a:pt x="3131" y="2316"/>
                  </a:lnTo>
                  <a:lnTo>
                    <a:pt x="3130" y="2251"/>
                  </a:lnTo>
                  <a:lnTo>
                    <a:pt x="3067" y="2254"/>
                  </a:lnTo>
                  <a:lnTo>
                    <a:pt x="3020" y="2261"/>
                  </a:lnTo>
                  <a:lnTo>
                    <a:pt x="2964" y="2296"/>
                  </a:lnTo>
                  <a:lnTo>
                    <a:pt x="2925" y="2329"/>
                  </a:lnTo>
                  <a:lnTo>
                    <a:pt x="2885" y="2375"/>
                  </a:lnTo>
                  <a:lnTo>
                    <a:pt x="2833" y="2401"/>
                  </a:lnTo>
                  <a:lnTo>
                    <a:pt x="2788" y="2416"/>
                  </a:lnTo>
                  <a:lnTo>
                    <a:pt x="2727" y="2401"/>
                  </a:lnTo>
                  <a:lnTo>
                    <a:pt x="2664" y="2409"/>
                  </a:lnTo>
                  <a:lnTo>
                    <a:pt x="2629" y="2411"/>
                  </a:lnTo>
                  <a:lnTo>
                    <a:pt x="2583" y="2375"/>
                  </a:lnTo>
                  <a:lnTo>
                    <a:pt x="2528" y="2334"/>
                  </a:lnTo>
                  <a:lnTo>
                    <a:pt x="2417" y="2330"/>
                  </a:lnTo>
                  <a:lnTo>
                    <a:pt x="2388" y="2358"/>
                  </a:lnTo>
                  <a:lnTo>
                    <a:pt x="2354" y="2369"/>
                  </a:lnTo>
                  <a:lnTo>
                    <a:pt x="2313" y="2367"/>
                  </a:lnTo>
                  <a:lnTo>
                    <a:pt x="2290" y="2347"/>
                  </a:lnTo>
                  <a:lnTo>
                    <a:pt x="2266" y="2310"/>
                  </a:lnTo>
                  <a:lnTo>
                    <a:pt x="2223" y="2301"/>
                  </a:lnTo>
                  <a:lnTo>
                    <a:pt x="2178" y="2295"/>
                  </a:lnTo>
                  <a:lnTo>
                    <a:pt x="2140" y="2267"/>
                  </a:lnTo>
                  <a:lnTo>
                    <a:pt x="2092" y="2229"/>
                  </a:lnTo>
                  <a:lnTo>
                    <a:pt x="2049" y="2214"/>
                  </a:lnTo>
                  <a:lnTo>
                    <a:pt x="2004" y="2248"/>
                  </a:lnTo>
                  <a:lnTo>
                    <a:pt x="1975" y="2264"/>
                  </a:lnTo>
                  <a:lnTo>
                    <a:pt x="1962" y="2320"/>
                  </a:lnTo>
                  <a:lnTo>
                    <a:pt x="1920" y="2348"/>
                  </a:lnTo>
                  <a:lnTo>
                    <a:pt x="1886" y="2375"/>
                  </a:lnTo>
                  <a:lnTo>
                    <a:pt x="1878" y="2439"/>
                  </a:lnTo>
                  <a:lnTo>
                    <a:pt x="1838" y="2476"/>
                  </a:lnTo>
                  <a:lnTo>
                    <a:pt x="1797" y="2514"/>
                  </a:lnTo>
                  <a:lnTo>
                    <a:pt x="1764" y="2531"/>
                  </a:lnTo>
                  <a:lnTo>
                    <a:pt x="1730" y="2511"/>
                  </a:lnTo>
                  <a:lnTo>
                    <a:pt x="1689" y="2487"/>
                  </a:lnTo>
                  <a:lnTo>
                    <a:pt x="1637" y="2483"/>
                  </a:lnTo>
                  <a:lnTo>
                    <a:pt x="1598" y="2480"/>
                  </a:lnTo>
                  <a:lnTo>
                    <a:pt x="1567" y="2492"/>
                  </a:lnTo>
                  <a:lnTo>
                    <a:pt x="1540" y="2469"/>
                  </a:lnTo>
                  <a:lnTo>
                    <a:pt x="1542" y="2424"/>
                  </a:lnTo>
                  <a:lnTo>
                    <a:pt x="1544" y="2398"/>
                  </a:lnTo>
                  <a:lnTo>
                    <a:pt x="1566" y="2378"/>
                  </a:lnTo>
                  <a:lnTo>
                    <a:pt x="1566" y="2349"/>
                  </a:lnTo>
                  <a:lnTo>
                    <a:pt x="1531" y="2326"/>
                  </a:lnTo>
                  <a:lnTo>
                    <a:pt x="1530" y="2299"/>
                  </a:lnTo>
                  <a:lnTo>
                    <a:pt x="1577" y="2276"/>
                  </a:lnTo>
                  <a:lnTo>
                    <a:pt x="1543" y="2242"/>
                  </a:lnTo>
                  <a:lnTo>
                    <a:pt x="1544" y="2185"/>
                  </a:lnTo>
                  <a:lnTo>
                    <a:pt x="1534" y="2145"/>
                  </a:lnTo>
                  <a:lnTo>
                    <a:pt x="1487" y="2134"/>
                  </a:lnTo>
                  <a:lnTo>
                    <a:pt x="1450" y="2145"/>
                  </a:lnTo>
                  <a:lnTo>
                    <a:pt x="1418" y="2186"/>
                  </a:lnTo>
                  <a:lnTo>
                    <a:pt x="1377" y="2234"/>
                  </a:lnTo>
                  <a:lnTo>
                    <a:pt x="1346" y="2263"/>
                  </a:lnTo>
                  <a:lnTo>
                    <a:pt x="1310" y="2254"/>
                  </a:lnTo>
                  <a:lnTo>
                    <a:pt x="1279" y="2259"/>
                  </a:lnTo>
                  <a:lnTo>
                    <a:pt x="1249" y="2287"/>
                  </a:lnTo>
                  <a:lnTo>
                    <a:pt x="1204" y="2330"/>
                  </a:lnTo>
                  <a:lnTo>
                    <a:pt x="1163" y="2373"/>
                  </a:lnTo>
                  <a:lnTo>
                    <a:pt x="1136" y="2394"/>
                  </a:lnTo>
                  <a:lnTo>
                    <a:pt x="1108" y="2388"/>
                  </a:lnTo>
                  <a:lnTo>
                    <a:pt x="1077" y="2358"/>
                  </a:lnTo>
                  <a:lnTo>
                    <a:pt x="1041" y="2333"/>
                  </a:lnTo>
                  <a:lnTo>
                    <a:pt x="980" y="2324"/>
                  </a:lnTo>
                  <a:lnTo>
                    <a:pt x="925" y="2315"/>
                  </a:lnTo>
                  <a:lnTo>
                    <a:pt x="879" y="2303"/>
                  </a:lnTo>
                  <a:lnTo>
                    <a:pt x="808" y="2319"/>
                  </a:lnTo>
                  <a:lnTo>
                    <a:pt x="744" y="2326"/>
                  </a:lnTo>
                  <a:lnTo>
                    <a:pt x="678" y="2325"/>
                  </a:lnTo>
                  <a:lnTo>
                    <a:pt x="623" y="2307"/>
                  </a:lnTo>
                  <a:lnTo>
                    <a:pt x="532" y="2318"/>
                  </a:lnTo>
                  <a:lnTo>
                    <a:pt x="528" y="2249"/>
                  </a:lnTo>
                  <a:lnTo>
                    <a:pt x="525" y="2185"/>
                  </a:lnTo>
                  <a:cubicBezTo>
                    <a:pt x="525" y="2185"/>
                    <a:pt x="494" y="2142"/>
                    <a:pt x="494" y="2137"/>
                  </a:cubicBezTo>
                  <a:cubicBezTo>
                    <a:pt x="494" y="2131"/>
                    <a:pt x="496" y="2083"/>
                    <a:pt x="496" y="2083"/>
                  </a:cubicBezTo>
                  <a:lnTo>
                    <a:pt x="523" y="2042"/>
                  </a:lnTo>
                  <a:lnTo>
                    <a:pt x="523" y="1991"/>
                  </a:lnTo>
                  <a:lnTo>
                    <a:pt x="475" y="1965"/>
                  </a:lnTo>
                  <a:lnTo>
                    <a:pt x="420" y="1966"/>
                  </a:lnTo>
                  <a:lnTo>
                    <a:pt x="378" y="1944"/>
                  </a:lnTo>
                  <a:lnTo>
                    <a:pt x="341" y="1975"/>
                  </a:lnTo>
                  <a:lnTo>
                    <a:pt x="287" y="1959"/>
                  </a:lnTo>
                  <a:lnTo>
                    <a:pt x="293" y="1891"/>
                  </a:lnTo>
                  <a:lnTo>
                    <a:pt x="257" y="1839"/>
                  </a:lnTo>
                  <a:lnTo>
                    <a:pt x="200" y="1800"/>
                  </a:lnTo>
                  <a:lnTo>
                    <a:pt x="117" y="1798"/>
                  </a:lnTo>
                  <a:lnTo>
                    <a:pt x="88" y="1768"/>
                  </a:lnTo>
                  <a:lnTo>
                    <a:pt x="51" y="1732"/>
                  </a:lnTo>
                  <a:lnTo>
                    <a:pt x="54" y="1679"/>
                  </a:lnTo>
                  <a:lnTo>
                    <a:pt x="50" y="1623"/>
                  </a:lnTo>
                  <a:lnTo>
                    <a:pt x="34" y="1592"/>
                  </a:lnTo>
                  <a:lnTo>
                    <a:pt x="4" y="1559"/>
                  </a:lnTo>
                  <a:close/>
                </a:path>
              </a:pathLst>
            </a:custGeom>
            <a:solidFill>
              <a:schemeClr val="accent2"/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2" name="Freeform 102"/>
            <p:cNvSpPr>
              <a:spLocks/>
            </p:cNvSpPr>
            <p:nvPr/>
          </p:nvSpPr>
          <p:spPr bwMode="auto">
            <a:xfrm>
              <a:off x="1716924" y="1521805"/>
              <a:ext cx="1158868" cy="629316"/>
            </a:xfrm>
            <a:custGeom>
              <a:avLst/>
              <a:gdLst>
                <a:gd name="T0" fmla="*/ 52 w 4712"/>
                <a:gd name="T1" fmla="*/ 702 h 3167"/>
                <a:gd name="T2" fmla="*/ 167 w 4712"/>
                <a:gd name="T3" fmla="*/ 493 h 3167"/>
                <a:gd name="T4" fmla="*/ 42 w 4712"/>
                <a:gd name="T5" fmla="*/ 330 h 3167"/>
                <a:gd name="T6" fmla="*/ 264 w 4712"/>
                <a:gd name="T7" fmla="*/ 109 h 3167"/>
                <a:gd name="T8" fmla="*/ 570 w 4712"/>
                <a:gd name="T9" fmla="*/ 33 h 3167"/>
                <a:gd name="T10" fmla="*/ 869 w 4712"/>
                <a:gd name="T11" fmla="*/ 66 h 3167"/>
                <a:gd name="T12" fmla="*/ 1211 w 4712"/>
                <a:gd name="T13" fmla="*/ 323 h 3167"/>
                <a:gd name="T14" fmla="*/ 1410 w 4712"/>
                <a:gd name="T15" fmla="*/ 336 h 3167"/>
                <a:gd name="T16" fmla="*/ 1688 w 4712"/>
                <a:gd name="T17" fmla="*/ 293 h 3167"/>
                <a:gd name="T18" fmla="*/ 2035 w 4712"/>
                <a:gd name="T19" fmla="*/ 329 h 3167"/>
                <a:gd name="T20" fmla="*/ 2318 w 4712"/>
                <a:gd name="T21" fmla="*/ 342 h 3167"/>
                <a:gd name="T22" fmla="*/ 2564 w 4712"/>
                <a:gd name="T23" fmla="*/ 282 h 3167"/>
                <a:gd name="T24" fmla="*/ 2864 w 4712"/>
                <a:gd name="T25" fmla="*/ 230 h 3167"/>
                <a:gd name="T26" fmla="*/ 3120 w 4712"/>
                <a:gd name="T27" fmla="*/ 288 h 3167"/>
                <a:gd name="T28" fmla="*/ 3083 w 4712"/>
                <a:gd name="T29" fmla="*/ 515 h 3167"/>
                <a:gd name="T30" fmla="*/ 3237 w 4712"/>
                <a:gd name="T31" fmla="*/ 387 h 3167"/>
                <a:gd name="T32" fmla="*/ 3388 w 4712"/>
                <a:gd name="T33" fmla="*/ 575 h 3167"/>
                <a:gd name="T34" fmla="*/ 3635 w 4712"/>
                <a:gd name="T35" fmla="*/ 571 h 3167"/>
                <a:gd name="T36" fmla="*/ 3833 w 4712"/>
                <a:gd name="T37" fmla="*/ 506 h 3167"/>
                <a:gd name="T38" fmla="*/ 3981 w 4712"/>
                <a:gd name="T39" fmla="*/ 354 h 3167"/>
                <a:gd name="T40" fmla="*/ 4284 w 4712"/>
                <a:gd name="T41" fmla="*/ 456 h 3167"/>
                <a:gd name="T42" fmla="*/ 4422 w 4712"/>
                <a:gd name="T43" fmla="*/ 654 h 3167"/>
                <a:gd name="T44" fmla="*/ 4658 w 4712"/>
                <a:gd name="T45" fmla="*/ 881 h 3167"/>
                <a:gd name="T46" fmla="*/ 4525 w 4712"/>
                <a:gd name="T47" fmla="*/ 1060 h 3167"/>
                <a:gd name="T48" fmla="*/ 4314 w 4712"/>
                <a:gd name="T49" fmla="*/ 1269 h 3167"/>
                <a:gd name="T50" fmla="*/ 4208 w 4712"/>
                <a:gd name="T51" fmla="*/ 1414 h 3167"/>
                <a:gd name="T52" fmla="*/ 4012 w 4712"/>
                <a:gd name="T53" fmla="*/ 1554 h 3167"/>
                <a:gd name="T54" fmla="*/ 3643 w 4712"/>
                <a:gd name="T55" fmla="*/ 1619 h 3167"/>
                <a:gd name="T56" fmla="*/ 3568 w 4712"/>
                <a:gd name="T57" fmla="*/ 2127 h 3167"/>
                <a:gd name="T58" fmla="*/ 3411 w 4712"/>
                <a:gd name="T59" fmla="*/ 2541 h 3167"/>
                <a:gd name="T60" fmla="*/ 3285 w 4712"/>
                <a:gd name="T61" fmla="*/ 2810 h 3167"/>
                <a:gd name="T62" fmla="*/ 3237 w 4712"/>
                <a:gd name="T63" fmla="*/ 3085 h 3167"/>
                <a:gd name="T64" fmla="*/ 2968 w 4712"/>
                <a:gd name="T65" fmla="*/ 3167 h 3167"/>
                <a:gd name="T66" fmla="*/ 2749 w 4712"/>
                <a:gd name="T67" fmla="*/ 2923 h 3167"/>
                <a:gd name="T68" fmla="*/ 2564 w 4712"/>
                <a:gd name="T69" fmla="*/ 2920 h 3167"/>
                <a:gd name="T70" fmla="*/ 2350 w 4712"/>
                <a:gd name="T71" fmla="*/ 2937 h 3167"/>
                <a:gd name="T72" fmla="*/ 2106 w 4712"/>
                <a:gd name="T73" fmla="*/ 3059 h 3167"/>
                <a:gd name="T74" fmla="*/ 1975 w 4712"/>
                <a:gd name="T75" fmla="*/ 2889 h 3167"/>
                <a:gd name="T76" fmla="*/ 1702 w 4712"/>
                <a:gd name="T77" fmla="*/ 2683 h 3167"/>
                <a:gd name="T78" fmla="*/ 1545 w 4712"/>
                <a:gd name="T79" fmla="*/ 2353 h 3167"/>
                <a:gd name="T80" fmla="*/ 1382 w 4712"/>
                <a:gd name="T81" fmla="*/ 2173 h 3167"/>
                <a:gd name="T82" fmla="*/ 1312 w 4712"/>
                <a:gd name="T83" fmla="*/ 1994 h 3167"/>
                <a:gd name="T84" fmla="*/ 1540 w 4712"/>
                <a:gd name="T85" fmla="*/ 2044 h 3167"/>
                <a:gd name="T86" fmla="*/ 1676 w 4712"/>
                <a:gd name="T87" fmla="*/ 2082 h 3167"/>
                <a:gd name="T88" fmla="*/ 1879 w 4712"/>
                <a:gd name="T89" fmla="*/ 1924 h 3167"/>
                <a:gd name="T90" fmla="*/ 1928 w 4712"/>
                <a:gd name="T91" fmla="*/ 1791 h 3167"/>
                <a:gd name="T92" fmla="*/ 1771 w 4712"/>
                <a:gd name="T93" fmla="*/ 1631 h 3167"/>
                <a:gd name="T94" fmla="*/ 1691 w 4712"/>
                <a:gd name="T95" fmla="*/ 1427 h 3167"/>
                <a:gd name="T96" fmla="*/ 1477 w 4712"/>
                <a:gd name="T97" fmla="*/ 1299 h 3167"/>
                <a:gd name="T98" fmla="*/ 1261 w 4712"/>
                <a:gd name="T99" fmla="*/ 1298 h 3167"/>
                <a:gd name="T100" fmla="*/ 1075 w 4712"/>
                <a:gd name="T101" fmla="*/ 1333 h 3167"/>
                <a:gd name="T102" fmla="*/ 922 w 4712"/>
                <a:gd name="T103" fmla="*/ 1273 h 3167"/>
                <a:gd name="T104" fmla="*/ 685 w 4712"/>
                <a:gd name="T105" fmla="*/ 1224 h 3167"/>
                <a:gd name="T106" fmla="*/ 815 w 4712"/>
                <a:gd name="T107" fmla="*/ 1059 h 3167"/>
                <a:gd name="T108" fmla="*/ 497 w 4712"/>
                <a:gd name="T109" fmla="*/ 980 h 3167"/>
                <a:gd name="T110" fmla="*/ 256 w 4712"/>
                <a:gd name="T111" fmla="*/ 929 h 3167"/>
                <a:gd name="T112" fmla="*/ 77 w 4712"/>
                <a:gd name="T113" fmla="*/ 900 h 3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12" h="3167">
                  <a:moveTo>
                    <a:pt x="0" y="916"/>
                  </a:moveTo>
                  <a:lnTo>
                    <a:pt x="8" y="861"/>
                  </a:lnTo>
                  <a:lnTo>
                    <a:pt x="25" y="827"/>
                  </a:lnTo>
                  <a:lnTo>
                    <a:pt x="49" y="803"/>
                  </a:lnTo>
                  <a:lnTo>
                    <a:pt x="46" y="748"/>
                  </a:lnTo>
                  <a:lnTo>
                    <a:pt x="52" y="702"/>
                  </a:lnTo>
                  <a:lnTo>
                    <a:pt x="85" y="674"/>
                  </a:lnTo>
                  <a:lnTo>
                    <a:pt x="113" y="643"/>
                  </a:lnTo>
                  <a:lnTo>
                    <a:pt x="109" y="598"/>
                  </a:lnTo>
                  <a:lnTo>
                    <a:pt x="106" y="555"/>
                  </a:lnTo>
                  <a:lnTo>
                    <a:pt x="130" y="519"/>
                  </a:lnTo>
                  <a:lnTo>
                    <a:pt x="167" y="493"/>
                  </a:lnTo>
                  <a:lnTo>
                    <a:pt x="185" y="466"/>
                  </a:lnTo>
                  <a:lnTo>
                    <a:pt x="180" y="431"/>
                  </a:lnTo>
                  <a:lnTo>
                    <a:pt x="140" y="381"/>
                  </a:lnTo>
                  <a:lnTo>
                    <a:pt x="102" y="367"/>
                  </a:lnTo>
                  <a:lnTo>
                    <a:pt x="61" y="360"/>
                  </a:lnTo>
                  <a:lnTo>
                    <a:pt x="42" y="330"/>
                  </a:lnTo>
                  <a:lnTo>
                    <a:pt x="32" y="290"/>
                  </a:lnTo>
                  <a:lnTo>
                    <a:pt x="49" y="246"/>
                  </a:lnTo>
                  <a:lnTo>
                    <a:pt x="113" y="226"/>
                  </a:lnTo>
                  <a:lnTo>
                    <a:pt x="169" y="202"/>
                  </a:lnTo>
                  <a:lnTo>
                    <a:pt x="222" y="156"/>
                  </a:lnTo>
                  <a:lnTo>
                    <a:pt x="264" y="109"/>
                  </a:lnTo>
                  <a:lnTo>
                    <a:pt x="341" y="105"/>
                  </a:lnTo>
                  <a:lnTo>
                    <a:pt x="399" y="60"/>
                  </a:lnTo>
                  <a:lnTo>
                    <a:pt x="470" y="52"/>
                  </a:lnTo>
                  <a:lnTo>
                    <a:pt x="490" y="12"/>
                  </a:lnTo>
                  <a:lnTo>
                    <a:pt x="535" y="8"/>
                  </a:lnTo>
                  <a:lnTo>
                    <a:pt x="570" y="33"/>
                  </a:lnTo>
                  <a:lnTo>
                    <a:pt x="609" y="30"/>
                  </a:lnTo>
                  <a:lnTo>
                    <a:pt x="671" y="0"/>
                  </a:lnTo>
                  <a:lnTo>
                    <a:pt x="735" y="4"/>
                  </a:lnTo>
                  <a:lnTo>
                    <a:pt x="764" y="42"/>
                  </a:lnTo>
                  <a:lnTo>
                    <a:pt x="803" y="68"/>
                  </a:lnTo>
                  <a:lnTo>
                    <a:pt x="869" y="66"/>
                  </a:lnTo>
                  <a:lnTo>
                    <a:pt x="941" y="57"/>
                  </a:lnTo>
                  <a:lnTo>
                    <a:pt x="1083" y="153"/>
                  </a:lnTo>
                  <a:lnTo>
                    <a:pt x="1091" y="224"/>
                  </a:lnTo>
                  <a:lnTo>
                    <a:pt x="1096" y="301"/>
                  </a:lnTo>
                  <a:lnTo>
                    <a:pt x="1149" y="338"/>
                  </a:lnTo>
                  <a:lnTo>
                    <a:pt x="1211" y="323"/>
                  </a:lnTo>
                  <a:lnTo>
                    <a:pt x="1260" y="331"/>
                  </a:lnTo>
                  <a:lnTo>
                    <a:pt x="1286" y="357"/>
                  </a:lnTo>
                  <a:lnTo>
                    <a:pt x="1312" y="355"/>
                  </a:lnTo>
                  <a:lnTo>
                    <a:pt x="1333" y="329"/>
                  </a:lnTo>
                  <a:lnTo>
                    <a:pt x="1365" y="312"/>
                  </a:lnTo>
                  <a:lnTo>
                    <a:pt x="1410" y="336"/>
                  </a:lnTo>
                  <a:lnTo>
                    <a:pt x="1451" y="333"/>
                  </a:lnTo>
                  <a:lnTo>
                    <a:pt x="1496" y="314"/>
                  </a:lnTo>
                  <a:lnTo>
                    <a:pt x="1545" y="288"/>
                  </a:lnTo>
                  <a:lnTo>
                    <a:pt x="1586" y="267"/>
                  </a:lnTo>
                  <a:lnTo>
                    <a:pt x="1654" y="267"/>
                  </a:lnTo>
                  <a:lnTo>
                    <a:pt x="1688" y="293"/>
                  </a:lnTo>
                  <a:lnTo>
                    <a:pt x="1744" y="295"/>
                  </a:lnTo>
                  <a:lnTo>
                    <a:pt x="1798" y="267"/>
                  </a:lnTo>
                  <a:lnTo>
                    <a:pt x="1860" y="267"/>
                  </a:lnTo>
                  <a:lnTo>
                    <a:pt x="1935" y="269"/>
                  </a:lnTo>
                  <a:lnTo>
                    <a:pt x="1990" y="299"/>
                  </a:lnTo>
                  <a:lnTo>
                    <a:pt x="2035" y="329"/>
                  </a:lnTo>
                  <a:lnTo>
                    <a:pt x="2080" y="301"/>
                  </a:lnTo>
                  <a:lnTo>
                    <a:pt x="2112" y="312"/>
                  </a:lnTo>
                  <a:lnTo>
                    <a:pt x="2155" y="338"/>
                  </a:lnTo>
                  <a:lnTo>
                    <a:pt x="2213" y="353"/>
                  </a:lnTo>
                  <a:lnTo>
                    <a:pt x="2260" y="357"/>
                  </a:lnTo>
                  <a:lnTo>
                    <a:pt x="2318" y="342"/>
                  </a:lnTo>
                  <a:lnTo>
                    <a:pt x="2361" y="318"/>
                  </a:lnTo>
                  <a:lnTo>
                    <a:pt x="2401" y="301"/>
                  </a:lnTo>
                  <a:lnTo>
                    <a:pt x="2444" y="321"/>
                  </a:lnTo>
                  <a:lnTo>
                    <a:pt x="2485" y="316"/>
                  </a:lnTo>
                  <a:lnTo>
                    <a:pt x="2519" y="291"/>
                  </a:lnTo>
                  <a:lnTo>
                    <a:pt x="2564" y="282"/>
                  </a:lnTo>
                  <a:lnTo>
                    <a:pt x="2609" y="295"/>
                  </a:lnTo>
                  <a:lnTo>
                    <a:pt x="2667" y="282"/>
                  </a:lnTo>
                  <a:lnTo>
                    <a:pt x="2692" y="245"/>
                  </a:lnTo>
                  <a:lnTo>
                    <a:pt x="2746" y="222"/>
                  </a:lnTo>
                  <a:lnTo>
                    <a:pt x="2808" y="220"/>
                  </a:lnTo>
                  <a:lnTo>
                    <a:pt x="2864" y="230"/>
                  </a:lnTo>
                  <a:lnTo>
                    <a:pt x="2908" y="248"/>
                  </a:lnTo>
                  <a:lnTo>
                    <a:pt x="2951" y="235"/>
                  </a:lnTo>
                  <a:lnTo>
                    <a:pt x="3009" y="215"/>
                  </a:lnTo>
                  <a:lnTo>
                    <a:pt x="3047" y="220"/>
                  </a:lnTo>
                  <a:lnTo>
                    <a:pt x="3095" y="250"/>
                  </a:lnTo>
                  <a:lnTo>
                    <a:pt x="3120" y="288"/>
                  </a:lnTo>
                  <a:lnTo>
                    <a:pt x="3117" y="336"/>
                  </a:lnTo>
                  <a:lnTo>
                    <a:pt x="3111" y="380"/>
                  </a:lnTo>
                  <a:lnTo>
                    <a:pt x="3084" y="417"/>
                  </a:lnTo>
                  <a:lnTo>
                    <a:pt x="3052" y="451"/>
                  </a:lnTo>
                  <a:lnTo>
                    <a:pt x="3050" y="495"/>
                  </a:lnTo>
                  <a:lnTo>
                    <a:pt x="3083" y="515"/>
                  </a:lnTo>
                  <a:lnTo>
                    <a:pt x="3121" y="502"/>
                  </a:lnTo>
                  <a:lnTo>
                    <a:pt x="3146" y="469"/>
                  </a:lnTo>
                  <a:lnTo>
                    <a:pt x="3155" y="428"/>
                  </a:lnTo>
                  <a:lnTo>
                    <a:pt x="3177" y="396"/>
                  </a:lnTo>
                  <a:lnTo>
                    <a:pt x="3208" y="375"/>
                  </a:lnTo>
                  <a:lnTo>
                    <a:pt x="3237" y="387"/>
                  </a:lnTo>
                  <a:lnTo>
                    <a:pt x="3262" y="429"/>
                  </a:lnTo>
                  <a:lnTo>
                    <a:pt x="3291" y="465"/>
                  </a:lnTo>
                  <a:lnTo>
                    <a:pt x="3330" y="492"/>
                  </a:lnTo>
                  <a:lnTo>
                    <a:pt x="3363" y="519"/>
                  </a:lnTo>
                  <a:lnTo>
                    <a:pt x="3370" y="551"/>
                  </a:lnTo>
                  <a:lnTo>
                    <a:pt x="3388" y="575"/>
                  </a:lnTo>
                  <a:lnTo>
                    <a:pt x="3422" y="593"/>
                  </a:lnTo>
                  <a:lnTo>
                    <a:pt x="3474" y="613"/>
                  </a:lnTo>
                  <a:lnTo>
                    <a:pt x="3528" y="618"/>
                  </a:lnTo>
                  <a:lnTo>
                    <a:pt x="3565" y="601"/>
                  </a:lnTo>
                  <a:lnTo>
                    <a:pt x="3600" y="579"/>
                  </a:lnTo>
                  <a:lnTo>
                    <a:pt x="3635" y="571"/>
                  </a:lnTo>
                  <a:lnTo>
                    <a:pt x="3692" y="573"/>
                  </a:lnTo>
                  <a:lnTo>
                    <a:pt x="3718" y="562"/>
                  </a:lnTo>
                  <a:lnTo>
                    <a:pt x="3724" y="530"/>
                  </a:lnTo>
                  <a:lnTo>
                    <a:pt x="3755" y="508"/>
                  </a:lnTo>
                  <a:lnTo>
                    <a:pt x="3796" y="510"/>
                  </a:lnTo>
                  <a:lnTo>
                    <a:pt x="3833" y="506"/>
                  </a:lnTo>
                  <a:lnTo>
                    <a:pt x="3863" y="489"/>
                  </a:lnTo>
                  <a:lnTo>
                    <a:pt x="3883" y="446"/>
                  </a:lnTo>
                  <a:lnTo>
                    <a:pt x="3904" y="409"/>
                  </a:lnTo>
                  <a:lnTo>
                    <a:pt x="3922" y="383"/>
                  </a:lnTo>
                  <a:lnTo>
                    <a:pt x="3948" y="365"/>
                  </a:lnTo>
                  <a:lnTo>
                    <a:pt x="3981" y="354"/>
                  </a:lnTo>
                  <a:lnTo>
                    <a:pt x="4015" y="361"/>
                  </a:lnTo>
                  <a:lnTo>
                    <a:pt x="4064" y="387"/>
                  </a:lnTo>
                  <a:lnTo>
                    <a:pt x="4109" y="415"/>
                  </a:lnTo>
                  <a:lnTo>
                    <a:pt x="4163" y="442"/>
                  </a:lnTo>
                  <a:lnTo>
                    <a:pt x="4219" y="447"/>
                  </a:lnTo>
                  <a:lnTo>
                    <a:pt x="4284" y="456"/>
                  </a:lnTo>
                  <a:lnTo>
                    <a:pt x="4334" y="475"/>
                  </a:lnTo>
                  <a:lnTo>
                    <a:pt x="4375" y="481"/>
                  </a:lnTo>
                  <a:lnTo>
                    <a:pt x="4405" y="514"/>
                  </a:lnTo>
                  <a:lnTo>
                    <a:pt x="4421" y="545"/>
                  </a:lnTo>
                  <a:lnTo>
                    <a:pt x="4425" y="601"/>
                  </a:lnTo>
                  <a:lnTo>
                    <a:pt x="4422" y="654"/>
                  </a:lnTo>
                  <a:lnTo>
                    <a:pt x="4459" y="690"/>
                  </a:lnTo>
                  <a:lnTo>
                    <a:pt x="4488" y="720"/>
                  </a:lnTo>
                  <a:lnTo>
                    <a:pt x="4571" y="722"/>
                  </a:lnTo>
                  <a:lnTo>
                    <a:pt x="4628" y="761"/>
                  </a:lnTo>
                  <a:lnTo>
                    <a:pt x="4664" y="813"/>
                  </a:lnTo>
                  <a:lnTo>
                    <a:pt x="4658" y="881"/>
                  </a:lnTo>
                  <a:lnTo>
                    <a:pt x="4712" y="897"/>
                  </a:lnTo>
                  <a:lnTo>
                    <a:pt x="4712" y="973"/>
                  </a:lnTo>
                  <a:lnTo>
                    <a:pt x="4667" y="982"/>
                  </a:lnTo>
                  <a:lnTo>
                    <a:pt x="4617" y="1014"/>
                  </a:lnTo>
                  <a:lnTo>
                    <a:pt x="4567" y="1045"/>
                  </a:lnTo>
                  <a:lnTo>
                    <a:pt x="4525" y="1060"/>
                  </a:lnTo>
                  <a:lnTo>
                    <a:pt x="4477" y="1065"/>
                  </a:lnTo>
                  <a:lnTo>
                    <a:pt x="4405" y="1136"/>
                  </a:lnTo>
                  <a:lnTo>
                    <a:pt x="4318" y="1137"/>
                  </a:lnTo>
                  <a:lnTo>
                    <a:pt x="4294" y="1185"/>
                  </a:lnTo>
                  <a:lnTo>
                    <a:pt x="4292" y="1229"/>
                  </a:lnTo>
                  <a:lnTo>
                    <a:pt x="4314" y="1269"/>
                  </a:lnTo>
                  <a:lnTo>
                    <a:pt x="4317" y="1296"/>
                  </a:lnTo>
                  <a:lnTo>
                    <a:pt x="4304" y="1316"/>
                  </a:lnTo>
                  <a:lnTo>
                    <a:pt x="4252" y="1316"/>
                  </a:lnTo>
                  <a:lnTo>
                    <a:pt x="4227" y="1340"/>
                  </a:lnTo>
                  <a:lnTo>
                    <a:pt x="4217" y="1377"/>
                  </a:lnTo>
                  <a:lnTo>
                    <a:pt x="4208" y="1414"/>
                  </a:lnTo>
                  <a:lnTo>
                    <a:pt x="4173" y="1423"/>
                  </a:lnTo>
                  <a:lnTo>
                    <a:pt x="4123" y="1403"/>
                  </a:lnTo>
                  <a:lnTo>
                    <a:pt x="4061" y="1378"/>
                  </a:lnTo>
                  <a:lnTo>
                    <a:pt x="4025" y="1417"/>
                  </a:lnTo>
                  <a:lnTo>
                    <a:pt x="4056" y="1479"/>
                  </a:lnTo>
                  <a:lnTo>
                    <a:pt x="4012" y="1554"/>
                  </a:lnTo>
                  <a:lnTo>
                    <a:pt x="3909" y="1592"/>
                  </a:lnTo>
                  <a:lnTo>
                    <a:pt x="3858" y="1518"/>
                  </a:lnTo>
                  <a:lnTo>
                    <a:pt x="3809" y="1511"/>
                  </a:lnTo>
                  <a:lnTo>
                    <a:pt x="3749" y="1550"/>
                  </a:lnTo>
                  <a:lnTo>
                    <a:pt x="3677" y="1547"/>
                  </a:lnTo>
                  <a:lnTo>
                    <a:pt x="3643" y="1619"/>
                  </a:lnTo>
                  <a:lnTo>
                    <a:pt x="3641" y="1726"/>
                  </a:lnTo>
                  <a:lnTo>
                    <a:pt x="3647" y="1835"/>
                  </a:lnTo>
                  <a:lnTo>
                    <a:pt x="3653" y="1932"/>
                  </a:lnTo>
                  <a:lnTo>
                    <a:pt x="3628" y="2024"/>
                  </a:lnTo>
                  <a:lnTo>
                    <a:pt x="3606" y="2110"/>
                  </a:lnTo>
                  <a:lnTo>
                    <a:pt x="3568" y="2127"/>
                  </a:lnTo>
                  <a:lnTo>
                    <a:pt x="3452" y="2245"/>
                  </a:lnTo>
                  <a:lnTo>
                    <a:pt x="3446" y="2305"/>
                  </a:lnTo>
                  <a:lnTo>
                    <a:pt x="3486" y="2322"/>
                  </a:lnTo>
                  <a:lnTo>
                    <a:pt x="3514" y="2372"/>
                  </a:lnTo>
                  <a:lnTo>
                    <a:pt x="3486" y="2472"/>
                  </a:lnTo>
                  <a:lnTo>
                    <a:pt x="3411" y="2541"/>
                  </a:lnTo>
                  <a:lnTo>
                    <a:pt x="3399" y="2582"/>
                  </a:lnTo>
                  <a:lnTo>
                    <a:pt x="3437" y="2612"/>
                  </a:lnTo>
                  <a:lnTo>
                    <a:pt x="3435" y="2678"/>
                  </a:lnTo>
                  <a:lnTo>
                    <a:pt x="3384" y="2766"/>
                  </a:lnTo>
                  <a:lnTo>
                    <a:pt x="3339" y="2783"/>
                  </a:lnTo>
                  <a:lnTo>
                    <a:pt x="3285" y="2810"/>
                  </a:lnTo>
                  <a:lnTo>
                    <a:pt x="3250" y="2858"/>
                  </a:lnTo>
                  <a:lnTo>
                    <a:pt x="3239" y="2908"/>
                  </a:lnTo>
                  <a:lnTo>
                    <a:pt x="3239" y="2962"/>
                  </a:lnTo>
                  <a:lnTo>
                    <a:pt x="3257" y="2997"/>
                  </a:lnTo>
                  <a:lnTo>
                    <a:pt x="3270" y="3036"/>
                  </a:lnTo>
                  <a:lnTo>
                    <a:pt x="3237" y="3085"/>
                  </a:lnTo>
                  <a:lnTo>
                    <a:pt x="3209" y="3099"/>
                  </a:lnTo>
                  <a:lnTo>
                    <a:pt x="3173" y="3088"/>
                  </a:lnTo>
                  <a:lnTo>
                    <a:pt x="3111" y="3109"/>
                  </a:lnTo>
                  <a:lnTo>
                    <a:pt x="3045" y="3130"/>
                  </a:lnTo>
                  <a:lnTo>
                    <a:pt x="3005" y="3160"/>
                  </a:lnTo>
                  <a:lnTo>
                    <a:pt x="2968" y="3167"/>
                  </a:lnTo>
                  <a:lnTo>
                    <a:pt x="2918" y="3115"/>
                  </a:lnTo>
                  <a:lnTo>
                    <a:pt x="2873" y="3061"/>
                  </a:lnTo>
                  <a:lnTo>
                    <a:pt x="2853" y="3014"/>
                  </a:lnTo>
                  <a:lnTo>
                    <a:pt x="2817" y="2973"/>
                  </a:lnTo>
                  <a:lnTo>
                    <a:pt x="2781" y="2937"/>
                  </a:lnTo>
                  <a:lnTo>
                    <a:pt x="2749" y="2923"/>
                  </a:lnTo>
                  <a:lnTo>
                    <a:pt x="2715" y="2929"/>
                  </a:lnTo>
                  <a:lnTo>
                    <a:pt x="2689" y="2957"/>
                  </a:lnTo>
                  <a:lnTo>
                    <a:pt x="2658" y="2980"/>
                  </a:lnTo>
                  <a:lnTo>
                    <a:pt x="2620" y="2973"/>
                  </a:lnTo>
                  <a:lnTo>
                    <a:pt x="2582" y="2938"/>
                  </a:lnTo>
                  <a:lnTo>
                    <a:pt x="2564" y="2920"/>
                  </a:lnTo>
                  <a:lnTo>
                    <a:pt x="2522" y="2935"/>
                  </a:lnTo>
                  <a:lnTo>
                    <a:pt x="2489" y="2946"/>
                  </a:lnTo>
                  <a:lnTo>
                    <a:pt x="2446" y="2997"/>
                  </a:lnTo>
                  <a:lnTo>
                    <a:pt x="2420" y="2984"/>
                  </a:lnTo>
                  <a:lnTo>
                    <a:pt x="2383" y="2955"/>
                  </a:lnTo>
                  <a:lnTo>
                    <a:pt x="2350" y="2937"/>
                  </a:lnTo>
                  <a:lnTo>
                    <a:pt x="2302" y="2938"/>
                  </a:lnTo>
                  <a:lnTo>
                    <a:pt x="2268" y="2980"/>
                  </a:lnTo>
                  <a:lnTo>
                    <a:pt x="2236" y="3013"/>
                  </a:lnTo>
                  <a:lnTo>
                    <a:pt x="2189" y="3014"/>
                  </a:lnTo>
                  <a:lnTo>
                    <a:pt x="2140" y="3020"/>
                  </a:lnTo>
                  <a:lnTo>
                    <a:pt x="2106" y="3059"/>
                  </a:lnTo>
                  <a:lnTo>
                    <a:pt x="2070" y="3104"/>
                  </a:lnTo>
                  <a:lnTo>
                    <a:pt x="2019" y="3120"/>
                  </a:lnTo>
                  <a:lnTo>
                    <a:pt x="2018" y="3027"/>
                  </a:lnTo>
                  <a:lnTo>
                    <a:pt x="2039" y="2959"/>
                  </a:lnTo>
                  <a:lnTo>
                    <a:pt x="2039" y="2896"/>
                  </a:lnTo>
                  <a:lnTo>
                    <a:pt x="1975" y="2889"/>
                  </a:lnTo>
                  <a:lnTo>
                    <a:pt x="1972" y="2803"/>
                  </a:lnTo>
                  <a:lnTo>
                    <a:pt x="1943" y="2766"/>
                  </a:lnTo>
                  <a:lnTo>
                    <a:pt x="1896" y="2742"/>
                  </a:lnTo>
                  <a:lnTo>
                    <a:pt x="1824" y="2730"/>
                  </a:lnTo>
                  <a:lnTo>
                    <a:pt x="1746" y="2716"/>
                  </a:lnTo>
                  <a:lnTo>
                    <a:pt x="1702" y="2683"/>
                  </a:lnTo>
                  <a:lnTo>
                    <a:pt x="1643" y="2637"/>
                  </a:lnTo>
                  <a:lnTo>
                    <a:pt x="1633" y="2518"/>
                  </a:lnTo>
                  <a:lnTo>
                    <a:pt x="1606" y="2497"/>
                  </a:lnTo>
                  <a:lnTo>
                    <a:pt x="1573" y="2457"/>
                  </a:lnTo>
                  <a:lnTo>
                    <a:pt x="1546" y="2415"/>
                  </a:lnTo>
                  <a:lnTo>
                    <a:pt x="1545" y="2353"/>
                  </a:lnTo>
                  <a:lnTo>
                    <a:pt x="1517" y="2326"/>
                  </a:lnTo>
                  <a:lnTo>
                    <a:pt x="1463" y="2321"/>
                  </a:lnTo>
                  <a:lnTo>
                    <a:pt x="1452" y="2273"/>
                  </a:lnTo>
                  <a:lnTo>
                    <a:pt x="1441" y="2235"/>
                  </a:lnTo>
                  <a:lnTo>
                    <a:pt x="1410" y="2206"/>
                  </a:lnTo>
                  <a:lnTo>
                    <a:pt x="1382" y="2173"/>
                  </a:lnTo>
                  <a:lnTo>
                    <a:pt x="1404" y="2137"/>
                  </a:lnTo>
                  <a:lnTo>
                    <a:pt x="1413" y="2110"/>
                  </a:lnTo>
                  <a:lnTo>
                    <a:pt x="1375" y="2074"/>
                  </a:lnTo>
                  <a:lnTo>
                    <a:pt x="1343" y="2041"/>
                  </a:lnTo>
                  <a:lnTo>
                    <a:pt x="1314" y="2023"/>
                  </a:lnTo>
                  <a:lnTo>
                    <a:pt x="1312" y="1994"/>
                  </a:lnTo>
                  <a:lnTo>
                    <a:pt x="1336" y="1981"/>
                  </a:lnTo>
                  <a:lnTo>
                    <a:pt x="1392" y="1978"/>
                  </a:lnTo>
                  <a:lnTo>
                    <a:pt x="1432" y="2008"/>
                  </a:lnTo>
                  <a:lnTo>
                    <a:pt x="1458" y="2040"/>
                  </a:lnTo>
                  <a:lnTo>
                    <a:pt x="1499" y="2047"/>
                  </a:lnTo>
                  <a:lnTo>
                    <a:pt x="1540" y="2044"/>
                  </a:lnTo>
                  <a:lnTo>
                    <a:pt x="1563" y="2025"/>
                  </a:lnTo>
                  <a:lnTo>
                    <a:pt x="1597" y="2035"/>
                  </a:lnTo>
                  <a:lnTo>
                    <a:pt x="1597" y="2070"/>
                  </a:lnTo>
                  <a:lnTo>
                    <a:pt x="1605" y="2094"/>
                  </a:lnTo>
                  <a:lnTo>
                    <a:pt x="1637" y="2098"/>
                  </a:lnTo>
                  <a:lnTo>
                    <a:pt x="1676" y="2082"/>
                  </a:lnTo>
                  <a:lnTo>
                    <a:pt x="1740" y="2083"/>
                  </a:lnTo>
                  <a:lnTo>
                    <a:pt x="1759" y="2053"/>
                  </a:lnTo>
                  <a:lnTo>
                    <a:pt x="1807" y="2003"/>
                  </a:lnTo>
                  <a:lnTo>
                    <a:pt x="1849" y="1982"/>
                  </a:lnTo>
                  <a:lnTo>
                    <a:pt x="1850" y="1933"/>
                  </a:lnTo>
                  <a:lnTo>
                    <a:pt x="1879" y="1924"/>
                  </a:lnTo>
                  <a:lnTo>
                    <a:pt x="1887" y="1887"/>
                  </a:lnTo>
                  <a:lnTo>
                    <a:pt x="1893" y="1863"/>
                  </a:lnTo>
                  <a:lnTo>
                    <a:pt x="1946" y="1867"/>
                  </a:lnTo>
                  <a:lnTo>
                    <a:pt x="1972" y="1849"/>
                  </a:lnTo>
                  <a:lnTo>
                    <a:pt x="1956" y="1811"/>
                  </a:lnTo>
                  <a:lnTo>
                    <a:pt x="1928" y="1791"/>
                  </a:lnTo>
                  <a:lnTo>
                    <a:pt x="1932" y="1760"/>
                  </a:lnTo>
                  <a:lnTo>
                    <a:pt x="1896" y="1725"/>
                  </a:lnTo>
                  <a:lnTo>
                    <a:pt x="1878" y="1695"/>
                  </a:lnTo>
                  <a:lnTo>
                    <a:pt x="1854" y="1655"/>
                  </a:lnTo>
                  <a:lnTo>
                    <a:pt x="1814" y="1660"/>
                  </a:lnTo>
                  <a:lnTo>
                    <a:pt x="1771" y="1631"/>
                  </a:lnTo>
                  <a:lnTo>
                    <a:pt x="1716" y="1594"/>
                  </a:lnTo>
                  <a:lnTo>
                    <a:pt x="1707" y="1547"/>
                  </a:lnTo>
                  <a:lnTo>
                    <a:pt x="1678" y="1526"/>
                  </a:lnTo>
                  <a:lnTo>
                    <a:pt x="1667" y="1491"/>
                  </a:lnTo>
                  <a:lnTo>
                    <a:pt x="1692" y="1468"/>
                  </a:lnTo>
                  <a:lnTo>
                    <a:pt x="1691" y="1427"/>
                  </a:lnTo>
                  <a:lnTo>
                    <a:pt x="1663" y="1409"/>
                  </a:lnTo>
                  <a:lnTo>
                    <a:pt x="1625" y="1406"/>
                  </a:lnTo>
                  <a:lnTo>
                    <a:pt x="1595" y="1368"/>
                  </a:lnTo>
                  <a:lnTo>
                    <a:pt x="1558" y="1339"/>
                  </a:lnTo>
                  <a:lnTo>
                    <a:pt x="1520" y="1297"/>
                  </a:lnTo>
                  <a:lnTo>
                    <a:pt x="1477" y="1299"/>
                  </a:lnTo>
                  <a:lnTo>
                    <a:pt x="1438" y="1345"/>
                  </a:lnTo>
                  <a:lnTo>
                    <a:pt x="1405" y="1363"/>
                  </a:lnTo>
                  <a:lnTo>
                    <a:pt x="1372" y="1346"/>
                  </a:lnTo>
                  <a:lnTo>
                    <a:pt x="1338" y="1324"/>
                  </a:lnTo>
                  <a:lnTo>
                    <a:pt x="1299" y="1324"/>
                  </a:lnTo>
                  <a:lnTo>
                    <a:pt x="1261" y="1298"/>
                  </a:lnTo>
                  <a:lnTo>
                    <a:pt x="1234" y="1311"/>
                  </a:lnTo>
                  <a:lnTo>
                    <a:pt x="1208" y="1328"/>
                  </a:lnTo>
                  <a:lnTo>
                    <a:pt x="1165" y="1329"/>
                  </a:lnTo>
                  <a:lnTo>
                    <a:pt x="1136" y="1315"/>
                  </a:lnTo>
                  <a:lnTo>
                    <a:pt x="1108" y="1339"/>
                  </a:lnTo>
                  <a:lnTo>
                    <a:pt x="1075" y="1333"/>
                  </a:lnTo>
                  <a:lnTo>
                    <a:pt x="1029" y="1304"/>
                  </a:lnTo>
                  <a:lnTo>
                    <a:pt x="998" y="1292"/>
                  </a:lnTo>
                  <a:lnTo>
                    <a:pt x="966" y="1295"/>
                  </a:lnTo>
                  <a:lnTo>
                    <a:pt x="961" y="1259"/>
                  </a:lnTo>
                  <a:lnTo>
                    <a:pt x="937" y="1254"/>
                  </a:lnTo>
                  <a:lnTo>
                    <a:pt x="922" y="1273"/>
                  </a:lnTo>
                  <a:lnTo>
                    <a:pt x="838" y="1257"/>
                  </a:lnTo>
                  <a:lnTo>
                    <a:pt x="787" y="1242"/>
                  </a:lnTo>
                  <a:lnTo>
                    <a:pt x="746" y="1261"/>
                  </a:lnTo>
                  <a:lnTo>
                    <a:pt x="708" y="1288"/>
                  </a:lnTo>
                  <a:lnTo>
                    <a:pt x="680" y="1265"/>
                  </a:lnTo>
                  <a:lnTo>
                    <a:pt x="685" y="1224"/>
                  </a:lnTo>
                  <a:lnTo>
                    <a:pt x="716" y="1186"/>
                  </a:lnTo>
                  <a:lnTo>
                    <a:pt x="738" y="1155"/>
                  </a:lnTo>
                  <a:lnTo>
                    <a:pt x="774" y="1139"/>
                  </a:lnTo>
                  <a:lnTo>
                    <a:pt x="792" y="1108"/>
                  </a:lnTo>
                  <a:lnTo>
                    <a:pt x="816" y="1088"/>
                  </a:lnTo>
                  <a:lnTo>
                    <a:pt x="815" y="1059"/>
                  </a:lnTo>
                  <a:lnTo>
                    <a:pt x="783" y="1037"/>
                  </a:lnTo>
                  <a:lnTo>
                    <a:pt x="733" y="1008"/>
                  </a:lnTo>
                  <a:lnTo>
                    <a:pt x="659" y="1014"/>
                  </a:lnTo>
                  <a:lnTo>
                    <a:pt x="590" y="1011"/>
                  </a:lnTo>
                  <a:lnTo>
                    <a:pt x="538" y="1008"/>
                  </a:lnTo>
                  <a:lnTo>
                    <a:pt x="497" y="980"/>
                  </a:lnTo>
                  <a:lnTo>
                    <a:pt x="463" y="955"/>
                  </a:lnTo>
                  <a:lnTo>
                    <a:pt x="422" y="962"/>
                  </a:lnTo>
                  <a:lnTo>
                    <a:pt x="375" y="940"/>
                  </a:lnTo>
                  <a:lnTo>
                    <a:pt x="334" y="952"/>
                  </a:lnTo>
                  <a:lnTo>
                    <a:pt x="296" y="928"/>
                  </a:lnTo>
                  <a:lnTo>
                    <a:pt x="256" y="929"/>
                  </a:lnTo>
                  <a:lnTo>
                    <a:pt x="216" y="904"/>
                  </a:lnTo>
                  <a:lnTo>
                    <a:pt x="180" y="901"/>
                  </a:lnTo>
                  <a:lnTo>
                    <a:pt x="154" y="927"/>
                  </a:lnTo>
                  <a:lnTo>
                    <a:pt x="127" y="932"/>
                  </a:lnTo>
                  <a:lnTo>
                    <a:pt x="111" y="904"/>
                  </a:lnTo>
                  <a:lnTo>
                    <a:pt x="77" y="900"/>
                  </a:lnTo>
                  <a:lnTo>
                    <a:pt x="52" y="923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3" name="Freeform 103"/>
            <p:cNvSpPr>
              <a:spLocks/>
            </p:cNvSpPr>
            <p:nvPr/>
          </p:nvSpPr>
          <p:spPr bwMode="auto">
            <a:xfrm>
              <a:off x="2418726" y="1694010"/>
              <a:ext cx="1071702" cy="805128"/>
            </a:xfrm>
            <a:custGeom>
              <a:avLst/>
              <a:gdLst>
                <a:gd name="T0" fmla="*/ 384 w 4356"/>
                <a:gd name="T1" fmla="*/ 2219 h 4052"/>
                <a:gd name="T2" fmla="*/ 486 w 4356"/>
                <a:gd name="T3" fmla="*/ 1917 h 4052"/>
                <a:gd name="T4" fmla="*/ 661 w 4356"/>
                <a:gd name="T5" fmla="*/ 1506 h 4052"/>
                <a:gd name="T6" fmla="*/ 800 w 4356"/>
                <a:gd name="T7" fmla="*/ 1066 h 4052"/>
                <a:gd name="T8" fmla="*/ 1005 w 4356"/>
                <a:gd name="T9" fmla="*/ 652 h 4052"/>
                <a:gd name="T10" fmla="*/ 1355 w 4356"/>
                <a:gd name="T11" fmla="*/ 548 h 4052"/>
                <a:gd name="T12" fmla="*/ 1441 w 4356"/>
                <a:gd name="T13" fmla="*/ 319 h 4052"/>
                <a:gd name="T14" fmla="*/ 1859 w 4356"/>
                <a:gd name="T15" fmla="*/ 107 h 4052"/>
                <a:gd name="T16" fmla="*/ 2014 w 4356"/>
                <a:gd name="T17" fmla="*/ 139 h 4052"/>
                <a:gd name="T18" fmla="*/ 2326 w 4356"/>
                <a:gd name="T19" fmla="*/ 375 h 4052"/>
                <a:gd name="T20" fmla="*/ 2654 w 4356"/>
                <a:gd name="T21" fmla="*/ 450 h 4052"/>
                <a:gd name="T22" fmla="*/ 2936 w 4356"/>
                <a:gd name="T23" fmla="*/ 242 h 4052"/>
                <a:gd name="T24" fmla="*/ 3048 w 4356"/>
                <a:gd name="T25" fmla="*/ 355 h 4052"/>
                <a:gd name="T26" fmla="*/ 3085 w 4356"/>
                <a:gd name="T27" fmla="*/ 548 h 4052"/>
                <a:gd name="T28" fmla="*/ 3396 w 4356"/>
                <a:gd name="T29" fmla="*/ 495 h 4052"/>
                <a:gd name="T30" fmla="*/ 3573 w 4356"/>
                <a:gd name="T31" fmla="*/ 461 h 4052"/>
                <a:gd name="T32" fmla="*/ 3529 w 4356"/>
                <a:gd name="T33" fmla="*/ 753 h 4052"/>
                <a:gd name="T34" fmla="*/ 3622 w 4356"/>
                <a:gd name="T35" fmla="*/ 991 h 4052"/>
                <a:gd name="T36" fmla="*/ 3643 w 4356"/>
                <a:gd name="T37" fmla="*/ 1214 h 4052"/>
                <a:gd name="T38" fmla="*/ 3453 w 4356"/>
                <a:gd name="T39" fmla="*/ 1381 h 4052"/>
                <a:gd name="T40" fmla="*/ 3350 w 4356"/>
                <a:gd name="T41" fmla="*/ 1476 h 4052"/>
                <a:gd name="T42" fmla="*/ 3127 w 4356"/>
                <a:gd name="T43" fmla="*/ 1736 h 4052"/>
                <a:gd name="T44" fmla="*/ 2740 w 4356"/>
                <a:gd name="T45" fmla="*/ 1527 h 4052"/>
                <a:gd name="T46" fmla="*/ 2569 w 4356"/>
                <a:gd name="T47" fmla="*/ 1771 h 4052"/>
                <a:gd name="T48" fmla="*/ 2653 w 4356"/>
                <a:gd name="T49" fmla="*/ 1909 h 4052"/>
                <a:gd name="T50" fmla="*/ 2787 w 4356"/>
                <a:gd name="T51" fmla="*/ 2133 h 4052"/>
                <a:gd name="T52" fmla="*/ 2931 w 4356"/>
                <a:gd name="T53" fmla="*/ 2336 h 4052"/>
                <a:gd name="T54" fmla="*/ 2800 w 4356"/>
                <a:gd name="T55" fmla="*/ 2625 h 4052"/>
                <a:gd name="T56" fmla="*/ 2746 w 4356"/>
                <a:gd name="T57" fmla="*/ 2976 h 4052"/>
                <a:gd name="T58" fmla="*/ 2983 w 4356"/>
                <a:gd name="T59" fmla="*/ 3069 h 4052"/>
                <a:gd name="T60" fmla="*/ 3454 w 4356"/>
                <a:gd name="T61" fmla="*/ 2845 h 4052"/>
                <a:gd name="T62" fmla="*/ 3847 w 4356"/>
                <a:gd name="T63" fmla="*/ 2548 h 4052"/>
                <a:gd name="T64" fmla="*/ 3996 w 4356"/>
                <a:gd name="T65" fmla="*/ 2528 h 4052"/>
                <a:gd name="T66" fmla="*/ 3860 w 4356"/>
                <a:gd name="T67" fmla="*/ 2838 h 4052"/>
                <a:gd name="T68" fmla="*/ 4027 w 4356"/>
                <a:gd name="T69" fmla="*/ 2953 h 4052"/>
                <a:gd name="T70" fmla="*/ 4314 w 4356"/>
                <a:gd name="T71" fmla="*/ 2996 h 4052"/>
                <a:gd name="T72" fmla="*/ 4313 w 4356"/>
                <a:gd name="T73" fmla="*/ 3195 h 4052"/>
                <a:gd name="T74" fmla="*/ 4009 w 4356"/>
                <a:gd name="T75" fmla="*/ 3323 h 4052"/>
                <a:gd name="T76" fmla="*/ 3544 w 4356"/>
                <a:gd name="T77" fmla="*/ 3491 h 4052"/>
                <a:gd name="T78" fmla="*/ 3093 w 4356"/>
                <a:gd name="T79" fmla="*/ 3524 h 4052"/>
                <a:gd name="T80" fmla="*/ 2875 w 4356"/>
                <a:gd name="T81" fmla="*/ 3675 h 4052"/>
                <a:gd name="T82" fmla="*/ 2612 w 4356"/>
                <a:gd name="T83" fmla="*/ 3687 h 4052"/>
                <a:gd name="T84" fmla="*/ 2348 w 4356"/>
                <a:gd name="T85" fmla="*/ 3749 h 4052"/>
                <a:gd name="T86" fmla="*/ 2020 w 4356"/>
                <a:gd name="T87" fmla="*/ 3867 h 4052"/>
                <a:gd name="T88" fmla="*/ 1838 w 4356"/>
                <a:gd name="T89" fmla="*/ 3977 h 4052"/>
                <a:gd name="T90" fmla="*/ 1751 w 4356"/>
                <a:gd name="T91" fmla="*/ 4033 h 4052"/>
                <a:gd name="T92" fmla="*/ 1538 w 4356"/>
                <a:gd name="T93" fmla="*/ 3979 h 4052"/>
                <a:gd name="T94" fmla="*/ 1370 w 4356"/>
                <a:gd name="T95" fmla="*/ 3970 h 4052"/>
                <a:gd name="T96" fmla="*/ 1102 w 4356"/>
                <a:gd name="T97" fmla="*/ 4000 h 4052"/>
                <a:gd name="T98" fmla="*/ 983 w 4356"/>
                <a:gd name="T99" fmla="*/ 3849 h 4052"/>
                <a:gd name="T100" fmla="*/ 820 w 4356"/>
                <a:gd name="T101" fmla="*/ 3803 h 4052"/>
                <a:gd name="T102" fmla="*/ 684 w 4356"/>
                <a:gd name="T103" fmla="*/ 3703 h 4052"/>
                <a:gd name="T104" fmla="*/ 431 w 4356"/>
                <a:gd name="T105" fmla="*/ 3731 h 4052"/>
                <a:gd name="T106" fmla="*/ 346 w 4356"/>
                <a:gd name="T107" fmla="*/ 3706 h 4052"/>
                <a:gd name="T108" fmla="*/ 384 w 4356"/>
                <a:gd name="T109" fmla="*/ 3378 h 4052"/>
                <a:gd name="T110" fmla="*/ 189 w 4356"/>
                <a:gd name="T111" fmla="*/ 3240 h 4052"/>
                <a:gd name="T112" fmla="*/ 0 w 4356"/>
                <a:gd name="T113" fmla="*/ 3091 h 4052"/>
                <a:gd name="T114" fmla="*/ 140 w 4356"/>
                <a:gd name="T115" fmla="*/ 2820 h 4052"/>
                <a:gd name="T116" fmla="*/ 162 w 4356"/>
                <a:gd name="T117" fmla="*/ 2480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56" h="4052">
                  <a:moveTo>
                    <a:pt x="115" y="2301"/>
                  </a:moveTo>
                  <a:lnTo>
                    <a:pt x="152" y="2294"/>
                  </a:lnTo>
                  <a:lnTo>
                    <a:pt x="192" y="2264"/>
                  </a:lnTo>
                  <a:lnTo>
                    <a:pt x="258" y="2243"/>
                  </a:lnTo>
                  <a:lnTo>
                    <a:pt x="320" y="2222"/>
                  </a:lnTo>
                  <a:lnTo>
                    <a:pt x="356" y="2233"/>
                  </a:lnTo>
                  <a:lnTo>
                    <a:pt x="384" y="2219"/>
                  </a:lnTo>
                  <a:lnTo>
                    <a:pt x="417" y="2170"/>
                  </a:lnTo>
                  <a:lnTo>
                    <a:pt x="404" y="2131"/>
                  </a:lnTo>
                  <a:lnTo>
                    <a:pt x="386" y="2096"/>
                  </a:lnTo>
                  <a:lnTo>
                    <a:pt x="386" y="2042"/>
                  </a:lnTo>
                  <a:lnTo>
                    <a:pt x="397" y="1992"/>
                  </a:lnTo>
                  <a:lnTo>
                    <a:pt x="432" y="1944"/>
                  </a:lnTo>
                  <a:lnTo>
                    <a:pt x="486" y="1917"/>
                  </a:lnTo>
                  <a:lnTo>
                    <a:pt x="531" y="1900"/>
                  </a:lnTo>
                  <a:lnTo>
                    <a:pt x="582" y="1812"/>
                  </a:lnTo>
                  <a:lnTo>
                    <a:pt x="584" y="1746"/>
                  </a:lnTo>
                  <a:lnTo>
                    <a:pt x="546" y="1716"/>
                  </a:lnTo>
                  <a:lnTo>
                    <a:pt x="558" y="1675"/>
                  </a:lnTo>
                  <a:lnTo>
                    <a:pt x="633" y="1606"/>
                  </a:lnTo>
                  <a:lnTo>
                    <a:pt x="661" y="1506"/>
                  </a:lnTo>
                  <a:lnTo>
                    <a:pt x="633" y="1456"/>
                  </a:lnTo>
                  <a:lnTo>
                    <a:pt x="593" y="1439"/>
                  </a:lnTo>
                  <a:lnTo>
                    <a:pt x="599" y="1379"/>
                  </a:lnTo>
                  <a:lnTo>
                    <a:pt x="715" y="1261"/>
                  </a:lnTo>
                  <a:lnTo>
                    <a:pt x="753" y="1244"/>
                  </a:lnTo>
                  <a:lnTo>
                    <a:pt x="775" y="1158"/>
                  </a:lnTo>
                  <a:lnTo>
                    <a:pt x="800" y="1066"/>
                  </a:lnTo>
                  <a:lnTo>
                    <a:pt x="794" y="969"/>
                  </a:lnTo>
                  <a:lnTo>
                    <a:pt x="788" y="860"/>
                  </a:lnTo>
                  <a:lnTo>
                    <a:pt x="790" y="753"/>
                  </a:lnTo>
                  <a:lnTo>
                    <a:pt x="824" y="681"/>
                  </a:lnTo>
                  <a:lnTo>
                    <a:pt x="896" y="684"/>
                  </a:lnTo>
                  <a:lnTo>
                    <a:pt x="956" y="645"/>
                  </a:lnTo>
                  <a:lnTo>
                    <a:pt x="1005" y="652"/>
                  </a:lnTo>
                  <a:lnTo>
                    <a:pt x="1056" y="726"/>
                  </a:lnTo>
                  <a:lnTo>
                    <a:pt x="1159" y="688"/>
                  </a:lnTo>
                  <a:lnTo>
                    <a:pt x="1203" y="613"/>
                  </a:lnTo>
                  <a:lnTo>
                    <a:pt x="1172" y="551"/>
                  </a:lnTo>
                  <a:lnTo>
                    <a:pt x="1208" y="512"/>
                  </a:lnTo>
                  <a:lnTo>
                    <a:pt x="1320" y="557"/>
                  </a:lnTo>
                  <a:lnTo>
                    <a:pt x="1355" y="548"/>
                  </a:lnTo>
                  <a:lnTo>
                    <a:pt x="1374" y="474"/>
                  </a:lnTo>
                  <a:lnTo>
                    <a:pt x="1399" y="450"/>
                  </a:lnTo>
                  <a:lnTo>
                    <a:pt x="1451" y="450"/>
                  </a:lnTo>
                  <a:lnTo>
                    <a:pt x="1464" y="430"/>
                  </a:lnTo>
                  <a:lnTo>
                    <a:pt x="1461" y="403"/>
                  </a:lnTo>
                  <a:lnTo>
                    <a:pt x="1439" y="363"/>
                  </a:lnTo>
                  <a:lnTo>
                    <a:pt x="1441" y="319"/>
                  </a:lnTo>
                  <a:lnTo>
                    <a:pt x="1465" y="271"/>
                  </a:lnTo>
                  <a:lnTo>
                    <a:pt x="1552" y="270"/>
                  </a:lnTo>
                  <a:lnTo>
                    <a:pt x="1624" y="199"/>
                  </a:lnTo>
                  <a:lnTo>
                    <a:pt x="1672" y="194"/>
                  </a:lnTo>
                  <a:lnTo>
                    <a:pt x="1714" y="179"/>
                  </a:lnTo>
                  <a:lnTo>
                    <a:pt x="1814" y="116"/>
                  </a:lnTo>
                  <a:lnTo>
                    <a:pt x="1859" y="107"/>
                  </a:lnTo>
                  <a:lnTo>
                    <a:pt x="1859" y="31"/>
                  </a:lnTo>
                  <a:lnTo>
                    <a:pt x="1896" y="0"/>
                  </a:lnTo>
                  <a:lnTo>
                    <a:pt x="1938" y="22"/>
                  </a:lnTo>
                  <a:lnTo>
                    <a:pt x="1993" y="21"/>
                  </a:lnTo>
                  <a:lnTo>
                    <a:pt x="2041" y="47"/>
                  </a:lnTo>
                  <a:lnTo>
                    <a:pt x="2041" y="98"/>
                  </a:lnTo>
                  <a:lnTo>
                    <a:pt x="2014" y="139"/>
                  </a:lnTo>
                  <a:lnTo>
                    <a:pt x="2012" y="193"/>
                  </a:lnTo>
                  <a:lnTo>
                    <a:pt x="2043" y="241"/>
                  </a:lnTo>
                  <a:lnTo>
                    <a:pt x="2050" y="374"/>
                  </a:lnTo>
                  <a:lnTo>
                    <a:pt x="2141" y="363"/>
                  </a:lnTo>
                  <a:lnTo>
                    <a:pt x="2196" y="381"/>
                  </a:lnTo>
                  <a:lnTo>
                    <a:pt x="2262" y="382"/>
                  </a:lnTo>
                  <a:lnTo>
                    <a:pt x="2326" y="375"/>
                  </a:lnTo>
                  <a:lnTo>
                    <a:pt x="2397" y="359"/>
                  </a:lnTo>
                  <a:lnTo>
                    <a:pt x="2443" y="371"/>
                  </a:lnTo>
                  <a:lnTo>
                    <a:pt x="2498" y="380"/>
                  </a:lnTo>
                  <a:lnTo>
                    <a:pt x="2559" y="389"/>
                  </a:lnTo>
                  <a:lnTo>
                    <a:pt x="2595" y="414"/>
                  </a:lnTo>
                  <a:lnTo>
                    <a:pt x="2626" y="444"/>
                  </a:lnTo>
                  <a:lnTo>
                    <a:pt x="2654" y="450"/>
                  </a:lnTo>
                  <a:lnTo>
                    <a:pt x="2681" y="429"/>
                  </a:lnTo>
                  <a:lnTo>
                    <a:pt x="2722" y="386"/>
                  </a:lnTo>
                  <a:lnTo>
                    <a:pt x="2797" y="315"/>
                  </a:lnTo>
                  <a:lnTo>
                    <a:pt x="2828" y="310"/>
                  </a:lnTo>
                  <a:lnTo>
                    <a:pt x="2864" y="319"/>
                  </a:lnTo>
                  <a:lnTo>
                    <a:pt x="2895" y="290"/>
                  </a:lnTo>
                  <a:lnTo>
                    <a:pt x="2936" y="242"/>
                  </a:lnTo>
                  <a:lnTo>
                    <a:pt x="2968" y="201"/>
                  </a:lnTo>
                  <a:lnTo>
                    <a:pt x="3005" y="190"/>
                  </a:lnTo>
                  <a:lnTo>
                    <a:pt x="3052" y="201"/>
                  </a:lnTo>
                  <a:lnTo>
                    <a:pt x="3062" y="241"/>
                  </a:lnTo>
                  <a:lnTo>
                    <a:pt x="3061" y="298"/>
                  </a:lnTo>
                  <a:lnTo>
                    <a:pt x="3095" y="332"/>
                  </a:lnTo>
                  <a:lnTo>
                    <a:pt x="3048" y="355"/>
                  </a:lnTo>
                  <a:lnTo>
                    <a:pt x="3049" y="382"/>
                  </a:lnTo>
                  <a:lnTo>
                    <a:pt x="3084" y="405"/>
                  </a:lnTo>
                  <a:lnTo>
                    <a:pt x="3084" y="434"/>
                  </a:lnTo>
                  <a:lnTo>
                    <a:pt x="3062" y="454"/>
                  </a:lnTo>
                  <a:lnTo>
                    <a:pt x="3060" y="480"/>
                  </a:lnTo>
                  <a:lnTo>
                    <a:pt x="3058" y="525"/>
                  </a:lnTo>
                  <a:lnTo>
                    <a:pt x="3085" y="548"/>
                  </a:lnTo>
                  <a:lnTo>
                    <a:pt x="3116" y="536"/>
                  </a:lnTo>
                  <a:lnTo>
                    <a:pt x="3155" y="539"/>
                  </a:lnTo>
                  <a:lnTo>
                    <a:pt x="3207" y="543"/>
                  </a:lnTo>
                  <a:lnTo>
                    <a:pt x="3282" y="587"/>
                  </a:lnTo>
                  <a:lnTo>
                    <a:pt x="3315" y="570"/>
                  </a:lnTo>
                  <a:lnTo>
                    <a:pt x="3356" y="532"/>
                  </a:lnTo>
                  <a:lnTo>
                    <a:pt x="3396" y="495"/>
                  </a:lnTo>
                  <a:lnTo>
                    <a:pt x="3404" y="431"/>
                  </a:lnTo>
                  <a:lnTo>
                    <a:pt x="3438" y="404"/>
                  </a:lnTo>
                  <a:lnTo>
                    <a:pt x="3480" y="376"/>
                  </a:lnTo>
                  <a:lnTo>
                    <a:pt x="3493" y="320"/>
                  </a:lnTo>
                  <a:lnTo>
                    <a:pt x="3522" y="304"/>
                  </a:lnTo>
                  <a:lnTo>
                    <a:pt x="3572" y="399"/>
                  </a:lnTo>
                  <a:lnTo>
                    <a:pt x="3573" y="461"/>
                  </a:lnTo>
                  <a:lnTo>
                    <a:pt x="3578" y="520"/>
                  </a:lnTo>
                  <a:lnTo>
                    <a:pt x="3582" y="558"/>
                  </a:lnTo>
                  <a:lnTo>
                    <a:pt x="3543" y="591"/>
                  </a:lnTo>
                  <a:lnTo>
                    <a:pt x="3547" y="650"/>
                  </a:lnTo>
                  <a:lnTo>
                    <a:pt x="3514" y="675"/>
                  </a:lnTo>
                  <a:lnTo>
                    <a:pt x="3503" y="712"/>
                  </a:lnTo>
                  <a:lnTo>
                    <a:pt x="3529" y="753"/>
                  </a:lnTo>
                  <a:lnTo>
                    <a:pt x="3562" y="788"/>
                  </a:lnTo>
                  <a:lnTo>
                    <a:pt x="3603" y="817"/>
                  </a:lnTo>
                  <a:lnTo>
                    <a:pt x="3625" y="837"/>
                  </a:lnTo>
                  <a:lnTo>
                    <a:pt x="3634" y="887"/>
                  </a:lnTo>
                  <a:lnTo>
                    <a:pt x="3661" y="916"/>
                  </a:lnTo>
                  <a:lnTo>
                    <a:pt x="3659" y="962"/>
                  </a:lnTo>
                  <a:lnTo>
                    <a:pt x="3622" y="991"/>
                  </a:lnTo>
                  <a:lnTo>
                    <a:pt x="3659" y="1022"/>
                  </a:lnTo>
                  <a:lnTo>
                    <a:pt x="3688" y="1048"/>
                  </a:lnTo>
                  <a:lnTo>
                    <a:pt x="3673" y="1080"/>
                  </a:lnTo>
                  <a:lnTo>
                    <a:pt x="3669" y="1122"/>
                  </a:lnTo>
                  <a:lnTo>
                    <a:pt x="3637" y="1138"/>
                  </a:lnTo>
                  <a:lnTo>
                    <a:pt x="3624" y="1173"/>
                  </a:lnTo>
                  <a:lnTo>
                    <a:pt x="3643" y="1214"/>
                  </a:lnTo>
                  <a:lnTo>
                    <a:pt x="3643" y="1250"/>
                  </a:lnTo>
                  <a:lnTo>
                    <a:pt x="3608" y="1272"/>
                  </a:lnTo>
                  <a:lnTo>
                    <a:pt x="3569" y="1302"/>
                  </a:lnTo>
                  <a:lnTo>
                    <a:pt x="3529" y="1314"/>
                  </a:lnTo>
                  <a:lnTo>
                    <a:pt x="3492" y="1313"/>
                  </a:lnTo>
                  <a:lnTo>
                    <a:pt x="3457" y="1339"/>
                  </a:lnTo>
                  <a:lnTo>
                    <a:pt x="3453" y="1381"/>
                  </a:lnTo>
                  <a:lnTo>
                    <a:pt x="3472" y="1425"/>
                  </a:lnTo>
                  <a:lnTo>
                    <a:pt x="3483" y="1461"/>
                  </a:lnTo>
                  <a:lnTo>
                    <a:pt x="3463" y="1481"/>
                  </a:lnTo>
                  <a:lnTo>
                    <a:pt x="3428" y="1481"/>
                  </a:lnTo>
                  <a:lnTo>
                    <a:pt x="3399" y="1449"/>
                  </a:lnTo>
                  <a:lnTo>
                    <a:pt x="3371" y="1446"/>
                  </a:lnTo>
                  <a:lnTo>
                    <a:pt x="3350" y="1476"/>
                  </a:lnTo>
                  <a:lnTo>
                    <a:pt x="3317" y="1549"/>
                  </a:lnTo>
                  <a:lnTo>
                    <a:pt x="3308" y="1589"/>
                  </a:lnTo>
                  <a:lnTo>
                    <a:pt x="3271" y="1634"/>
                  </a:lnTo>
                  <a:lnTo>
                    <a:pt x="3254" y="1676"/>
                  </a:lnTo>
                  <a:lnTo>
                    <a:pt x="3233" y="1709"/>
                  </a:lnTo>
                  <a:lnTo>
                    <a:pt x="3172" y="1739"/>
                  </a:lnTo>
                  <a:lnTo>
                    <a:pt x="3127" y="1736"/>
                  </a:lnTo>
                  <a:lnTo>
                    <a:pt x="3062" y="1724"/>
                  </a:lnTo>
                  <a:lnTo>
                    <a:pt x="2977" y="1699"/>
                  </a:lnTo>
                  <a:lnTo>
                    <a:pt x="2899" y="1660"/>
                  </a:lnTo>
                  <a:lnTo>
                    <a:pt x="2851" y="1613"/>
                  </a:lnTo>
                  <a:lnTo>
                    <a:pt x="2801" y="1564"/>
                  </a:lnTo>
                  <a:lnTo>
                    <a:pt x="2764" y="1542"/>
                  </a:lnTo>
                  <a:lnTo>
                    <a:pt x="2740" y="1527"/>
                  </a:lnTo>
                  <a:lnTo>
                    <a:pt x="2701" y="1571"/>
                  </a:lnTo>
                  <a:lnTo>
                    <a:pt x="2714" y="1630"/>
                  </a:lnTo>
                  <a:lnTo>
                    <a:pt x="2729" y="1671"/>
                  </a:lnTo>
                  <a:lnTo>
                    <a:pt x="2711" y="1713"/>
                  </a:lnTo>
                  <a:lnTo>
                    <a:pt x="2676" y="1730"/>
                  </a:lnTo>
                  <a:lnTo>
                    <a:pt x="2634" y="1758"/>
                  </a:lnTo>
                  <a:lnTo>
                    <a:pt x="2569" y="1771"/>
                  </a:lnTo>
                  <a:lnTo>
                    <a:pt x="2538" y="1802"/>
                  </a:lnTo>
                  <a:lnTo>
                    <a:pt x="2518" y="1838"/>
                  </a:lnTo>
                  <a:lnTo>
                    <a:pt x="2523" y="1876"/>
                  </a:lnTo>
                  <a:lnTo>
                    <a:pt x="2551" y="1891"/>
                  </a:lnTo>
                  <a:lnTo>
                    <a:pt x="2597" y="1891"/>
                  </a:lnTo>
                  <a:lnTo>
                    <a:pt x="2622" y="1885"/>
                  </a:lnTo>
                  <a:lnTo>
                    <a:pt x="2653" y="1909"/>
                  </a:lnTo>
                  <a:lnTo>
                    <a:pt x="2683" y="1930"/>
                  </a:lnTo>
                  <a:lnTo>
                    <a:pt x="2694" y="1965"/>
                  </a:lnTo>
                  <a:lnTo>
                    <a:pt x="2712" y="2011"/>
                  </a:lnTo>
                  <a:lnTo>
                    <a:pt x="2752" y="2032"/>
                  </a:lnTo>
                  <a:lnTo>
                    <a:pt x="2776" y="2056"/>
                  </a:lnTo>
                  <a:lnTo>
                    <a:pt x="2780" y="2093"/>
                  </a:lnTo>
                  <a:lnTo>
                    <a:pt x="2787" y="2133"/>
                  </a:lnTo>
                  <a:lnTo>
                    <a:pt x="2813" y="2150"/>
                  </a:lnTo>
                  <a:lnTo>
                    <a:pt x="2851" y="2156"/>
                  </a:lnTo>
                  <a:lnTo>
                    <a:pt x="2878" y="2177"/>
                  </a:lnTo>
                  <a:lnTo>
                    <a:pt x="2890" y="2215"/>
                  </a:lnTo>
                  <a:lnTo>
                    <a:pt x="2911" y="2254"/>
                  </a:lnTo>
                  <a:lnTo>
                    <a:pt x="2928" y="2294"/>
                  </a:lnTo>
                  <a:lnTo>
                    <a:pt x="2931" y="2336"/>
                  </a:lnTo>
                  <a:lnTo>
                    <a:pt x="2914" y="2378"/>
                  </a:lnTo>
                  <a:lnTo>
                    <a:pt x="2874" y="2414"/>
                  </a:lnTo>
                  <a:lnTo>
                    <a:pt x="2857" y="2459"/>
                  </a:lnTo>
                  <a:lnTo>
                    <a:pt x="2853" y="2502"/>
                  </a:lnTo>
                  <a:lnTo>
                    <a:pt x="2831" y="2540"/>
                  </a:lnTo>
                  <a:lnTo>
                    <a:pt x="2797" y="2581"/>
                  </a:lnTo>
                  <a:lnTo>
                    <a:pt x="2800" y="2625"/>
                  </a:lnTo>
                  <a:lnTo>
                    <a:pt x="2823" y="2671"/>
                  </a:lnTo>
                  <a:lnTo>
                    <a:pt x="2841" y="2708"/>
                  </a:lnTo>
                  <a:lnTo>
                    <a:pt x="2828" y="2748"/>
                  </a:lnTo>
                  <a:lnTo>
                    <a:pt x="2795" y="2805"/>
                  </a:lnTo>
                  <a:lnTo>
                    <a:pt x="2778" y="2863"/>
                  </a:lnTo>
                  <a:lnTo>
                    <a:pt x="2771" y="2924"/>
                  </a:lnTo>
                  <a:lnTo>
                    <a:pt x="2746" y="2976"/>
                  </a:lnTo>
                  <a:lnTo>
                    <a:pt x="2738" y="3012"/>
                  </a:lnTo>
                  <a:lnTo>
                    <a:pt x="2701" y="3033"/>
                  </a:lnTo>
                  <a:cubicBezTo>
                    <a:pt x="2701" y="3033"/>
                    <a:pt x="2637" y="3072"/>
                    <a:pt x="2637" y="3077"/>
                  </a:cubicBezTo>
                  <a:cubicBezTo>
                    <a:pt x="2637" y="3083"/>
                    <a:pt x="2672" y="3130"/>
                    <a:pt x="2672" y="3130"/>
                  </a:cubicBezTo>
                  <a:lnTo>
                    <a:pt x="2849" y="3131"/>
                  </a:lnTo>
                  <a:lnTo>
                    <a:pt x="2923" y="3105"/>
                  </a:lnTo>
                  <a:lnTo>
                    <a:pt x="2983" y="3069"/>
                  </a:lnTo>
                  <a:lnTo>
                    <a:pt x="3051" y="3007"/>
                  </a:lnTo>
                  <a:lnTo>
                    <a:pt x="3136" y="2928"/>
                  </a:lnTo>
                  <a:lnTo>
                    <a:pt x="3207" y="2922"/>
                  </a:lnTo>
                  <a:lnTo>
                    <a:pt x="3258" y="2884"/>
                  </a:lnTo>
                  <a:lnTo>
                    <a:pt x="3298" y="2880"/>
                  </a:lnTo>
                  <a:lnTo>
                    <a:pt x="3331" y="2843"/>
                  </a:lnTo>
                  <a:lnTo>
                    <a:pt x="3454" y="2845"/>
                  </a:lnTo>
                  <a:lnTo>
                    <a:pt x="3510" y="2824"/>
                  </a:lnTo>
                  <a:lnTo>
                    <a:pt x="3581" y="2791"/>
                  </a:lnTo>
                  <a:lnTo>
                    <a:pt x="3633" y="2750"/>
                  </a:lnTo>
                  <a:lnTo>
                    <a:pt x="3687" y="2697"/>
                  </a:lnTo>
                  <a:lnTo>
                    <a:pt x="3743" y="2625"/>
                  </a:lnTo>
                  <a:lnTo>
                    <a:pt x="3781" y="2585"/>
                  </a:lnTo>
                  <a:lnTo>
                    <a:pt x="3847" y="2548"/>
                  </a:lnTo>
                  <a:lnTo>
                    <a:pt x="3863" y="2480"/>
                  </a:lnTo>
                  <a:lnTo>
                    <a:pt x="3898" y="2430"/>
                  </a:lnTo>
                  <a:lnTo>
                    <a:pt x="3932" y="2385"/>
                  </a:lnTo>
                  <a:lnTo>
                    <a:pt x="4059" y="2384"/>
                  </a:lnTo>
                  <a:lnTo>
                    <a:pt x="4111" y="2425"/>
                  </a:lnTo>
                  <a:lnTo>
                    <a:pt x="4059" y="2471"/>
                  </a:lnTo>
                  <a:lnTo>
                    <a:pt x="3996" y="2528"/>
                  </a:lnTo>
                  <a:lnTo>
                    <a:pt x="3919" y="2585"/>
                  </a:lnTo>
                  <a:lnTo>
                    <a:pt x="3882" y="2638"/>
                  </a:lnTo>
                  <a:lnTo>
                    <a:pt x="3850" y="2707"/>
                  </a:lnTo>
                  <a:lnTo>
                    <a:pt x="3844" y="2759"/>
                  </a:lnTo>
                  <a:lnTo>
                    <a:pt x="3864" y="2790"/>
                  </a:lnTo>
                  <a:lnTo>
                    <a:pt x="3868" y="2819"/>
                  </a:lnTo>
                  <a:lnTo>
                    <a:pt x="3860" y="2838"/>
                  </a:lnTo>
                  <a:lnTo>
                    <a:pt x="3884" y="2853"/>
                  </a:lnTo>
                  <a:lnTo>
                    <a:pt x="3922" y="2847"/>
                  </a:lnTo>
                  <a:lnTo>
                    <a:pt x="3953" y="2847"/>
                  </a:lnTo>
                  <a:lnTo>
                    <a:pt x="3976" y="2877"/>
                  </a:lnTo>
                  <a:lnTo>
                    <a:pt x="3981" y="2903"/>
                  </a:lnTo>
                  <a:lnTo>
                    <a:pt x="4021" y="2908"/>
                  </a:lnTo>
                  <a:lnTo>
                    <a:pt x="4027" y="2953"/>
                  </a:lnTo>
                  <a:lnTo>
                    <a:pt x="4038" y="2986"/>
                  </a:lnTo>
                  <a:lnTo>
                    <a:pt x="4084" y="2980"/>
                  </a:lnTo>
                  <a:lnTo>
                    <a:pt x="4121" y="2980"/>
                  </a:lnTo>
                  <a:lnTo>
                    <a:pt x="4168" y="2998"/>
                  </a:lnTo>
                  <a:lnTo>
                    <a:pt x="4211" y="3000"/>
                  </a:lnTo>
                  <a:lnTo>
                    <a:pt x="4259" y="2990"/>
                  </a:lnTo>
                  <a:lnTo>
                    <a:pt x="4314" y="2996"/>
                  </a:lnTo>
                  <a:lnTo>
                    <a:pt x="4356" y="3019"/>
                  </a:lnTo>
                  <a:lnTo>
                    <a:pt x="4356" y="3065"/>
                  </a:lnTo>
                  <a:lnTo>
                    <a:pt x="4319" y="3092"/>
                  </a:lnTo>
                  <a:lnTo>
                    <a:pt x="4274" y="3113"/>
                  </a:lnTo>
                  <a:lnTo>
                    <a:pt x="4243" y="3117"/>
                  </a:lnTo>
                  <a:lnTo>
                    <a:pt x="4251" y="3166"/>
                  </a:lnTo>
                  <a:lnTo>
                    <a:pt x="4313" y="3195"/>
                  </a:lnTo>
                  <a:lnTo>
                    <a:pt x="4343" y="3216"/>
                  </a:lnTo>
                  <a:lnTo>
                    <a:pt x="4336" y="3245"/>
                  </a:lnTo>
                  <a:lnTo>
                    <a:pt x="4275" y="3298"/>
                  </a:lnTo>
                  <a:lnTo>
                    <a:pt x="4226" y="3291"/>
                  </a:lnTo>
                  <a:lnTo>
                    <a:pt x="4160" y="3328"/>
                  </a:lnTo>
                  <a:lnTo>
                    <a:pt x="4092" y="3302"/>
                  </a:lnTo>
                  <a:lnTo>
                    <a:pt x="4009" y="3323"/>
                  </a:lnTo>
                  <a:lnTo>
                    <a:pt x="3910" y="3336"/>
                  </a:lnTo>
                  <a:lnTo>
                    <a:pt x="3843" y="3344"/>
                  </a:lnTo>
                  <a:lnTo>
                    <a:pt x="3799" y="3345"/>
                  </a:lnTo>
                  <a:lnTo>
                    <a:pt x="3755" y="3426"/>
                  </a:lnTo>
                  <a:lnTo>
                    <a:pt x="3706" y="3438"/>
                  </a:lnTo>
                  <a:lnTo>
                    <a:pt x="3625" y="3459"/>
                  </a:lnTo>
                  <a:lnTo>
                    <a:pt x="3544" y="3491"/>
                  </a:lnTo>
                  <a:lnTo>
                    <a:pt x="3467" y="3510"/>
                  </a:lnTo>
                  <a:lnTo>
                    <a:pt x="3402" y="3519"/>
                  </a:lnTo>
                  <a:lnTo>
                    <a:pt x="3374" y="3549"/>
                  </a:lnTo>
                  <a:lnTo>
                    <a:pt x="3338" y="3579"/>
                  </a:lnTo>
                  <a:lnTo>
                    <a:pt x="3265" y="3581"/>
                  </a:lnTo>
                  <a:lnTo>
                    <a:pt x="3186" y="3523"/>
                  </a:lnTo>
                  <a:lnTo>
                    <a:pt x="3093" y="3524"/>
                  </a:lnTo>
                  <a:lnTo>
                    <a:pt x="3079" y="3557"/>
                  </a:lnTo>
                  <a:lnTo>
                    <a:pt x="3045" y="3592"/>
                  </a:lnTo>
                  <a:lnTo>
                    <a:pt x="3008" y="3601"/>
                  </a:lnTo>
                  <a:lnTo>
                    <a:pt x="2975" y="3603"/>
                  </a:lnTo>
                  <a:lnTo>
                    <a:pt x="2958" y="3631"/>
                  </a:lnTo>
                  <a:lnTo>
                    <a:pt x="2917" y="3645"/>
                  </a:lnTo>
                  <a:lnTo>
                    <a:pt x="2875" y="3675"/>
                  </a:lnTo>
                  <a:lnTo>
                    <a:pt x="2838" y="3681"/>
                  </a:lnTo>
                  <a:lnTo>
                    <a:pt x="2797" y="3663"/>
                  </a:lnTo>
                  <a:lnTo>
                    <a:pt x="2762" y="3659"/>
                  </a:lnTo>
                  <a:lnTo>
                    <a:pt x="2721" y="3670"/>
                  </a:lnTo>
                  <a:lnTo>
                    <a:pt x="2691" y="3696"/>
                  </a:lnTo>
                  <a:lnTo>
                    <a:pt x="2653" y="3695"/>
                  </a:lnTo>
                  <a:lnTo>
                    <a:pt x="2612" y="3687"/>
                  </a:lnTo>
                  <a:lnTo>
                    <a:pt x="2585" y="3693"/>
                  </a:lnTo>
                  <a:lnTo>
                    <a:pt x="2554" y="3728"/>
                  </a:lnTo>
                  <a:lnTo>
                    <a:pt x="2505" y="3721"/>
                  </a:lnTo>
                  <a:lnTo>
                    <a:pt x="2453" y="3720"/>
                  </a:lnTo>
                  <a:lnTo>
                    <a:pt x="2420" y="3737"/>
                  </a:lnTo>
                  <a:lnTo>
                    <a:pt x="2387" y="3757"/>
                  </a:lnTo>
                  <a:lnTo>
                    <a:pt x="2348" y="3749"/>
                  </a:lnTo>
                  <a:lnTo>
                    <a:pt x="2301" y="3736"/>
                  </a:lnTo>
                  <a:lnTo>
                    <a:pt x="2277" y="3737"/>
                  </a:lnTo>
                  <a:lnTo>
                    <a:pt x="2230" y="3768"/>
                  </a:lnTo>
                  <a:lnTo>
                    <a:pt x="2155" y="3776"/>
                  </a:lnTo>
                  <a:lnTo>
                    <a:pt x="2095" y="3828"/>
                  </a:lnTo>
                  <a:lnTo>
                    <a:pt x="2050" y="3857"/>
                  </a:lnTo>
                  <a:lnTo>
                    <a:pt x="2020" y="3867"/>
                  </a:lnTo>
                  <a:lnTo>
                    <a:pt x="1986" y="3917"/>
                  </a:lnTo>
                  <a:lnTo>
                    <a:pt x="1956" y="3954"/>
                  </a:lnTo>
                  <a:lnTo>
                    <a:pt x="1936" y="3960"/>
                  </a:lnTo>
                  <a:lnTo>
                    <a:pt x="1914" y="3953"/>
                  </a:lnTo>
                  <a:lnTo>
                    <a:pt x="1884" y="3976"/>
                  </a:lnTo>
                  <a:lnTo>
                    <a:pt x="1863" y="3994"/>
                  </a:lnTo>
                  <a:lnTo>
                    <a:pt x="1838" y="3977"/>
                  </a:lnTo>
                  <a:lnTo>
                    <a:pt x="1812" y="3959"/>
                  </a:lnTo>
                  <a:lnTo>
                    <a:pt x="1781" y="3940"/>
                  </a:lnTo>
                  <a:lnTo>
                    <a:pt x="1760" y="3928"/>
                  </a:lnTo>
                  <a:lnTo>
                    <a:pt x="1736" y="3953"/>
                  </a:lnTo>
                  <a:lnTo>
                    <a:pt x="1725" y="3984"/>
                  </a:lnTo>
                  <a:lnTo>
                    <a:pt x="1736" y="4015"/>
                  </a:lnTo>
                  <a:lnTo>
                    <a:pt x="1751" y="4033"/>
                  </a:lnTo>
                  <a:lnTo>
                    <a:pt x="1730" y="4051"/>
                  </a:lnTo>
                  <a:lnTo>
                    <a:pt x="1663" y="4052"/>
                  </a:lnTo>
                  <a:lnTo>
                    <a:pt x="1645" y="4018"/>
                  </a:lnTo>
                  <a:lnTo>
                    <a:pt x="1627" y="3982"/>
                  </a:lnTo>
                  <a:lnTo>
                    <a:pt x="1601" y="3986"/>
                  </a:lnTo>
                  <a:lnTo>
                    <a:pt x="1566" y="3995"/>
                  </a:lnTo>
                  <a:lnTo>
                    <a:pt x="1538" y="3979"/>
                  </a:lnTo>
                  <a:lnTo>
                    <a:pt x="1518" y="3963"/>
                  </a:lnTo>
                  <a:lnTo>
                    <a:pt x="1520" y="3923"/>
                  </a:lnTo>
                  <a:lnTo>
                    <a:pt x="1474" y="3921"/>
                  </a:lnTo>
                  <a:lnTo>
                    <a:pt x="1469" y="3968"/>
                  </a:lnTo>
                  <a:lnTo>
                    <a:pt x="1446" y="3986"/>
                  </a:lnTo>
                  <a:lnTo>
                    <a:pt x="1416" y="3977"/>
                  </a:lnTo>
                  <a:lnTo>
                    <a:pt x="1370" y="3970"/>
                  </a:lnTo>
                  <a:lnTo>
                    <a:pt x="1339" y="3973"/>
                  </a:lnTo>
                  <a:lnTo>
                    <a:pt x="1302" y="4001"/>
                  </a:lnTo>
                  <a:lnTo>
                    <a:pt x="1269" y="4030"/>
                  </a:lnTo>
                  <a:lnTo>
                    <a:pt x="1216" y="4052"/>
                  </a:lnTo>
                  <a:lnTo>
                    <a:pt x="1178" y="4046"/>
                  </a:lnTo>
                  <a:lnTo>
                    <a:pt x="1142" y="4025"/>
                  </a:lnTo>
                  <a:lnTo>
                    <a:pt x="1102" y="4000"/>
                  </a:lnTo>
                  <a:lnTo>
                    <a:pt x="1072" y="3992"/>
                  </a:lnTo>
                  <a:lnTo>
                    <a:pt x="1010" y="3995"/>
                  </a:lnTo>
                  <a:lnTo>
                    <a:pt x="1013" y="3964"/>
                  </a:lnTo>
                  <a:lnTo>
                    <a:pt x="1030" y="3929"/>
                  </a:lnTo>
                  <a:lnTo>
                    <a:pt x="1022" y="3896"/>
                  </a:lnTo>
                  <a:lnTo>
                    <a:pt x="998" y="3870"/>
                  </a:lnTo>
                  <a:lnTo>
                    <a:pt x="983" y="3849"/>
                  </a:lnTo>
                  <a:lnTo>
                    <a:pt x="952" y="3850"/>
                  </a:lnTo>
                  <a:lnTo>
                    <a:pt x="922" y="3868"/>
                  </a:lnTo>
                  <a:lnTo>
                    <a:pt x="886" y="3859"/>
                  </a:lnTo>
                  <a:lnTo>
                    <a:pt x="858" y="3859"/>
                  </a:lnTo>
                  <a:lnTo>
                    <a:pt x="825" y="3879"/>
                  </a:lnTo>
                  <a:lnTo>
                    <a:pt x="792" y="3852"/>
                  </a:lnTo>
                  <a:lnTo>
                    <a:pt x="820" y="3803"/>
                  </a:lnTo>
                  <a:lnTo>
                    <a:pt x="808" y="3771"/>
                  </a:lnTo>
                  <a:lnTo>
                    <a:pt x="785" y="3762"/>
                  </a:lnTo>
                  <a:lnTo>
                    <a:pt x="756" y="3777"/>
                  </a:lnTo>
                  <a:lnTo>
                    <a:pt x="722" y="3774"/>
                  </a:lnTo>
                  <a:lnTo>
                    <a:pt x="721" y="3739"/>
                  </a:lnTo>
                  <a:lnTo>
                    <a:pt x="715" y="3715"/>
                  </a:lnTo>
                  <a:lnTo>
                    <a:pt x="684" y="3703"/>
                  </a:lnTo>
                  <a:lnTo>
                    <a:pt x="651" y="3703"/>
                  </a:lnTo>
                  <a:lnTo>
                    <a:pt x="632" y="3729"/>
                  </a:lnTo>
                  <a:lnTo>
                    <a:pt x="615" y="3741"/>
                  </a:lnTo>
                  <a:lnTo>
                    <a:pt x="593" y="3731"/>
                  </a:lnTo>
                  <a:lnTo>
                    <a:pt x="557" y="3714"/>
                  </a:lnTo>
                  <a:lnTo>
                    <a:pt x="477" y="3714"/>
                  </a:lnTo>
                  <a:lnTo>
                    <a:pt x="431" y="3731"/>
                  </a:lnTo>
                  <a:lnTo>
                    <a:pt x="382" y="3769"/>
                  </a:lnTo>
                  <a:lnTo>
                    <a:pt x="334" y="3805"/>
                  </a:lnTo>
                  <a:lnTo>
                    <a:pt x="284" y="3810"/>
                  </a:lnTo>
                  <a:lnTo>
                    <a:pt x="256" y="3795"/>
                  </a:lnTo>
                  <a:lnTo>
                    <a:pt x="249" y="3762"/>
                  </a:lnTo>
                  <a:lnTo>
                    <a:pt x="288" y="3736"/>
                  </a:lnTo>
                  <a:lnTo>
                    <a:pt x="346" y="3706"/>
                  </a:lnTo>
                  <a:lnTo>
                    <a:pt x="372" y="3679"/>
                  </a:lnTo>
                  <a:lnTo>
                    <a:pt x="368" y="3631"/>
                  </a:lnTo>
                  <a:lnTo>
                    <a:pt x="349" y="3588"/>
                  </a:lnTo>
                  <a:lnTo>
                    <a:pt x="347" y="3518"/>
                  </a:lnTo>
                  <a:lnTo>
                    <a:pt x="351" y="3460"/>
                  </a:lnTo>
                  <a:lnTo>
                    <a:pt x="372" y="3414"/>
                  </a:lnTo>
                  <a:lnTo>
                    <a:pt x="384" y="3378"/>
                  </a:lnTo>
                  <a:lnTo>
                    <a:pt x="363" y="3352"/>
                  </a:lnTo>
                  <a:lnTo>
                    <a:pt x="311" y="3346"/>
                  </a:lnTo>
                  <a:lnTo>
                    <a:pt x="306" y="3312"/>
                  </a:lnTo>
                  <a:lnTo>
                    <a:pt x="287" y="3285"/>
                  </a:lnTo>
                  <a:lnTo>
                    <a:pt x="247" y="3254"/>
                  </a:lnTo>
                  <a:lnTo>
                    <a:pt x="222" y="3245"/>
                  </a:lnTo>
                  <a:lnTo>
                    <a:pt x="189" y="3240"/>
                  </a:lnTo>
                  <a:lnTo>
                    <a:pt x="192" y="3186"/>
                  </a:lnTo>
                  <a:lnTo>
                    <a:pt x="177" y="3146"/>
                  </a:lnTo>
                  <a:lnTo>
                    <a:pt x="136" y="3110"/>
                  </a:lnTo>
                  <a:lnTo>
                    <a:pt x="99" y="3101"/>
                  </a:lnTo>
                  <a:lnTo>
                    <a:pt x="63" y="3122"/>
                  </a:lnTo>
                  <a:lnTo>
                    <a:pt x="28" y="3128"/>
                  </a:lnTo>
                  <a:lnTo>
                    <a:pt x="0" y="3091"/>
                  </a:lnTo>
                  <a:lnTo>
                    <a:pt x="14" y="3054"/>
                  </a:lnTo>
                  <a:lnTo>
                    <a:pt x="42" y="3020"/>
                  </a:lnTo>
                  <a:lnTo>
                    <a:pt x="79" y="2994"/>
                  </a:lnTo>
                  <a:lnTo>
                    <a:pt x="79" y="2942"/>
                  </a:lnTo>
                  <a:lnTo>
                    <a:pt x="76" y="2886"/>
                  </a:lnTo>
                  <a:lnTo>
                    <a:pt x="94" y="2858"/>
                  </a:lnTo>
                  <a:lnTo>
                    <a:pt x="140" y="2820"/>
                  </a:lnTo>
                  <a:lnTo>
                    <a:pt x="172" y="2777"/>
                  </a:lnTo>
                  <a:lnTo>
                    <a:pt x="182" y="2727"/>
                  </a:lnTo>
                  <a:lnTo>
                    <a:pt x="181" y="2673"/>
                  </a:lnTo>
                  <a:lnTo>
                    <a:pt x="155" y="2626"/>
                  </a:lnTo>
                  <a:lnTo>
                    <a:pt x="136" y="2582"/>
                  </a:lnTo>
                  <a:lnTo>
                    <a:pt x="153" y="2526"/>
                  </a:lnTo>
                  <a:lnTo>
                    <a:pt x="162" y="2480"/>
                  </a:lnTo>
                  <a:lnTo>
                    <a:pt x="155" y="2452"/>
                  </a:lnTo>
                  <a:lnTo>
                    <a:pt x="118" y="2428"/>
                  </a:lnTo>
                  <a:lnTo>
                    <a:pt x="89" y="2399"/>
                  </a:lnTo>
                  <a:lnTo>
                    <a:pt x="92" y="2362"/>
                  </a:lnTo>
                  <a:lnTo>
                    <a:pt x="115" y="2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4" name="Freeform 104"/>
            <p:cNvSpPr>
              <a:spLocks/>
            </p:cNvSpPr>
            <p:nvPr/>
          </p:nvSpPr>
          <p:spPr bwMode="auto">
            <a:xfrm>
              <a:off x="3038950" y="1747204"/>
              <a:ext cx="1845024" cy="943974"/>
            </a:xfrm>
            <a:custGeom>
              <a:avLst/>
              <a:gdLst>
                <a:gd name="T0" fmla="*/ 1801 w 7499"/>
                <a:gd name="T1" fmla="*/ 2822 h 4750"/>
                <a:gd name="T2" fmla="*/ 1566 w 7499"/>
                <a:gd name="T3" fmla="*/ 2710 h 4750"/>
                <a:gd name="T4" fmla="*/ 1366 w 7499"/>
                <a:gd name="T5" fmla="*/ 2583 h 4750"/>
                <a:gd name="T6" fmla="*/ 1478 w 7499"/>
                <a:gd name="T7" fmla="*/ 2258 h 4750"/>
                <a:gd name="T8" fmla="*/ 1225 w 7499"/>
                <a:gd name="T9" fmla="*/ 2355 h 4750"/>
                <a:gd name="T10" fmla="*/ 740 w 7499"/>
                <a:gd name="T11" fmla="*/ 2614 h 4750"/>
                <a:gd name="T12" fmla="*/ 119 w 7499"/>
                <a:gd name="T13" fmla="*/ 2807 h 4750"/>
                <a:gd name="T14" fmla="*/ 323 w 7499"/>
                <a:gd name="T15" fmla="*/ 2438 h 4750"/>
                <a:gd name="T16" fmla="*/ 396 w 7499"/>
                <a:gd name="T17" fmla="*/ 2108 h 4750"/>
                <a:gd name="T18" fmla="*/ 269 w 7499"/>
                <a:gd name="T19" fmla="*/ 1863 h 4750"/>
                <a:gd name="T20" fmla="*/ 104 w 7499"/>
                <a:gd name="T21" fmla="*/ 1615 h 4750"/>
                <a:gd name="T22" fmla="*/ 158 w 7499"/>
                <a:gd name="T23" fmla="*/ 1460 h 4750"/>
                <a:gd name="T24" fmla="*/ 381 w 7499"/>
                <a:gd name="T25" fmla="*/ 1390 h 4750"/>
                <a:gd name="T26" fmla="*/ 790 w 7499"/>
                <a:gd name="T27" fmla="*/ 1319 h 4750"/>
                <a:gd name="T28" fmla="*/ 954 w 7499"/>
                <a:gd name="T29" fmla="*/ 1155 h 4750"/>
                <a:gd name="T30" fmla="*/ 1125 w 7499"/>
                <a:gd name="T31" fmla="*/ 944 h 4750"/>
                <a:gd name="T32" fmla="*/ 1143 w 7499"/>
                <a:gd name="T33" fmla="*/ 646 h 4750"/>
                <a:gd name="T34" fmla="*/ 1029 w 7499"/>
                <a:gd name="T35" fmla="*/ 380 h 4750"/>
                <a:gd name="T36" fmla="*/ 1092 w 7499"/>
                <a:gd name="T37" fmla="*/ 15 h 4750"/>
                <a:gd name="T38" fmla="*/ 1388 w 7499"/>
                <a:gd name="T39" fmla="*/ 144 h 4750"/>
                <a:gd name="T40" fmla="*/ 1833 w 7499"/>
                <a:gd name="T41" fmla="*/ 187 h 4750"/>
                <a:gd name="T42" fmla="*/ 2183 w 7499"/>
                <a:gd name="T43" fmla="*/ 101 h 4750"/>
                <a:gd name="T44" fmla="*/ 2448 w 7499"/>
                <a:gd name="T45" fmla="*/ 460 h 4750"/>
                <a:gd name="T46" fmla="*/ 2691 w 7499"/>
                <a:gd name="T47" fmla="*/ 749 h 4750"/>
                <a:gd name="T48" fmla="*/ 2880 w 7499"/>
                <a:gd name="T49" fmla="*/ 979 h 4750"/>
                <a:gd name="T50" fmla="*/ 3051 w 7499"/>
                <a:gd name="T51" fmla="*/ 1190 h 4750"/>
                <a:gd name="T52" fmla="*/ 3537 w 7499"/>
                <a:gd name="T53" fmla="*/ 1362 h 4750"/>
                <a:gd name="T54" fmla="*/ 4184 w 7499"/>
                <a:gd name="T55" fmla="*/ 1255 h 4750"/>
                <a:gd name="T56" fmla="*/ 4766 w 7499"/>
                <a:gd name="T57" fmla="*/ 1309 h 4750"/>
                <a:gd name="T58" fmla="*/ 5222 w 7499"/>
                <a:gd name="T59" fmla="*/ 1564 h 4750"/>
                <a:gd name="T60" fmla="*/ 5438 w 7499"/>
                <a:gd name="T61" fmla="*/ 1155 h 4750"/>
                <a:gd name="T62" fmla="*/ 5690 w 7499"/>
                <a:gd name="T63" fmla="*/ 1206 h 4750"/>
                <a:gd name="T64" fmla="*/ 5894 w 7499"/>
                <a:gd name="T65" fmla="*/ 1279 h 4750"/>
                <a:gd name="T66" fmla="*/ 6132 w 7499"/>
                <a:gd name="T67" fmla="*/ 1321 h 4750"/>
                <a:gd name="T68" fmla="*/ 6362 w 7499"/>
                <a:gd name="T69" fmla="*/ 1426 h 4750"/>
                <a:gd name="T70" fmla="*/ 6496 w 7499"/>
                <a:gd name="T71" fmla="*/ 1590 h 4750"/>
                <a:gd name="T72" fmla="*/ 6685 w 7499"/>
                <a:gd name="T73" fmla="*/ 1559 h 4750"/>
                <a:gd name="T74" fmla="*/ 6926 w 7499"/>
                <a:gd name="T75" fmla="*/ 1761 h 4750"/>
                <a:gd name="T76" fmla="*/ 7137 w 7499"/>
                <a:gd name="T77" fmla="*/ 1805 h 4750"/>
                <a:gd name="T78" fmla="*/ 7318 w 7499"/>
                <a:gd name="T79" fmla="*/ 2005 h 4750"/>
                <a:gd name="T80" fmla="*/ 7346 w 7499"/>
                <a:gd name="T81" fmla="*/ 2407 h 4750"/>
                <a:gd name="T82" fmla="*/ 7420 w 7499"/>
                <a:gd name="T83" fmla="*/ 2795 h 4750"/>
                <a:gd name="T84" fmla="*/ 6938 w 7499"/>
                <a:gd name="T85" fmla="*/ 2736 h 4750"/>
                <a:gd name="T86" fmla="*/ 6268 w 7499"/>
                <a:gd name="T87" fmla="*/ 4658 h 4750"/>
                <a:gd name="T88" fmla="*/ 5910 w 7499"/>
                <a:gd name="T89" fmla="*/ 4391 h 4750"/>
                <a:gd name="T90" fmla="*/ 5482 w 7499"/>
                <a:gd name="T91" fmla="*/ 4117 h 4750"/>
                <a:gd name="T92" fmla="*/ 4963 w 7499"/>
                <a:gd name="T93" fmla="*/ 3944 h 4750"/>
                <a:gd name="T94" fmla="*/ 4749 w 7499"/>
                <a:gd name="T95" fmla="*/ 3895 h 4750"/>
                <a:gd name="T96" fmla="*/ 4409 w 7499"/>
                <a:gd name="T97" fmla="*/ 3923 h 4750"/>
                <a:gd name="T98" fmla="*/ 4149 w 7499"/>
                <a:gd name="T99" fmla="*/ 3972 h 4750"/>
                <a:gd name="T100" fmla="*/ 3816 w 7499"/>
                <a:gd name="T101" fmla="*/ 3805 h 4750"/>
                <a:gd name="T102" fmla="*/ 3548 w 7499"/>
                <a:gd name="T103" fmla="*/ 3765 h 4750"/>
                <a:gd name="T104" fmla="*/ 3416 w 7499"/>
                <a:gd name="T105" fmla="*/ 3404 h 4750"/>
                <a:gd name="T106" fmla="*/ 3281 w 7499"/>
                <a:gd name="T107" fmla="*/ 3155 h 4750"/>
                <a:gd name="T108" fmla="*/ 2952 w 7499"/>
                <a:gd name="T109" fmla="*/ 3240 h 4750"/>
                <a:gd name="T110" fmla="*/ 2623 w 7499"/>
                <a:gd name="T111" fmla="*/ 3331 h 4750"/>
                <a:gd name="T112" fmla="*/ 2413 w 7499"/>
                <a:gd name="T113" fmla="*/ 3405 h 4750"/>
                <a:gd name="T114" fmla="*/ 2168 w 7499"/>
                <a:gd name="T115" fmla="*/ 3406 h 4750"/>
                <a:gd name="T116" fmla="*/ 1694 w 7499"/>
                <a:gd name="T117" fmla="*/ 3197 h 4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99" h="4750">
                  <a:moveTo>
                    <a:pt x="1757" y="3028"/>
                  </a:moveTo>
                  <a:lnTo>
                    <a:pt x="1818" y="2975"/>
                  </a:lnTo>
                  <a:lnTo>
                    <a:pt x="1825" y="2946"/>
                  </a:lnTo>
                  <a:lnTo>
                    <a:pt x="1795" y="2925"/>
                  </a:lnTo>
                  <a:lnTo>
                    <a:pt x="1733" y="2896"/>
                  </a:lnTo>
                  <a:lnTo>
                    <a:pt x="1725" y="2847"/>
                  </a:lnTo>
                  <a:lnTo>
                    <a:pt x="1756" y="2843"/>
                  </a:lnTo>
                  <a:lnTo>
                    <a:pt x="1801" y="2822"/>
                  </a:lnTo>
                  <a:lnTo>
                    <a:pt x="1838" y="2795"/>
                  </a:lnTo>
                  <a:lnTo>
                    <a:pt x="1838" y="2749"/>
                  </a:lnTo>
                  <a:lnTo>
                    <a:pt x="1796" y="2726"/>
                  </a:lnTo>
                  <a:lnTo>
                    <a:pt x="1741" y="2720"/>
                  </a:lnTo>
                  <a:lnTo>
                    <a:pt x="1693" y="2730"/>
                  </a:lnTo>
                  <a:lnTo>
                    <a:pt x="1650" y="2728"/>
                  </a:lnTo>
                  <a:lnTo>
                    <a:pt x="1603" y="2710"/>
                  </a:lnTo>
                  <a:lnTo>
                    <a:pt x="1566" y="2710"/>
                  </a:lnTo>
                  <a:lnTo>
                    <a:pt x="1520" y="2716"/>
                  </a:lnTo>
                  <a:lnTo>
                    <a:pt x="1509" y="2683"/>
                  </a:lnTo>
                  <a:lnTo>
                    <a:pt x="1503" y="2638"/>
                  </a:lnTo>
                  <a:lnTo>
                    <a:pt x="1463" y="2633"/>
                  </a:lnTo>
                  <a:lnTo>
                    <a:pt x="1458" y="2607"/>
                  </a:lnTo>
                  <a:lnTo>
                    <a:pt x="1435" y="2577"/>
                  </a:lnTo>
                  <a:lnTo>
                    <a:pt x="1404" y="2577"/>
                  </a:lnTo>
                  <a:lnTo>
                    <a:pt x="1366" y="2583"/>
                  </a:lnTo>
                  <a:lnTo>
                    <a:pt x="1342" y="2568"/>
                  </a:lnTo>
                  <a:lnTo>
                    <a:pt x="1350" y="2549"/>
                  </a:lnTo>
                  <a:lnTo>
                    <a:pt x="1346" y="2520"/>
                  </a:lnTo>
                  <a:lnTo>
                    <a:pt x="1326" y="2489"/>
                  </a:lnTo>
                  <a:lnTo>
                    <a:pt x="1332" y="2437"/>
                  </a:lnTo>
                  <a:lnTo>
                    <a:pt x="1364" y="2368"/>
                  </a:lnTo>
                  <a:lnTo>
                    <a:pt x="1401" y="2315"/>
                  </a:lnTo>
                  <a:lnTo>
                    <a:pt x="1478" y="2258"/>
                  </a:lnTo>
                  <a:lnTo>
                    <a:pt x="1593" y="2155"/>
                  </a:lnTo>
                  <a:lnTo>
                    <a:pt x="1541" y="2114"/>
                  </a:lnTo>
                  <a:lnTo>
                    <a:pt x="1414" y="2115"/>
                  </a:lnTo>
                  <a:lnTo>
                    <a:pt x="1380" y="2160"/>
                  </a:lnTo>
                  <a:lnTo>
                    <a:pt x="1345" y="2210"/>
                  </a:lnTo>
                  <a:lnTo>
                    <a:pt x="1329" y="2278"/>
                  </a:lnTo>
                  <a:lnTo>
                    <a:pt x="1263" y="2315"/>
                  </a:lnTo>
                  <a:lnTo>
                    <a:pt x="1225" y="2355"/>
                  </a:lnTo>
                  <a:lnTo>
                    <a:pt x="1169" y="2427"/>
                  </a:lnTo>
                  <a:lnTo>
                    <a:pt x="1115" y="2480"/>
                  </a:lnTo>
                  <a:lnTo>
                    <a:pt x="1063" y="2521"/>
                  </a:lnTo>
                  <a:lnTo>
                    <a:pt x="992" y="2554"/>
                  </a:lnTo>
                  <a:lnTo>
                    <a:pt x="936" y="2575"/>
                  </a:lnTo>
                  <a:lnTo>
                    <a:pt x="813" y="2573"/>
                  </a:lnTo>
                  <a:lnTo>
                    <a:pt x="780" y="2610"/>
                  </a:lnTo>
                  <a:lnTo>
                    <a:pt x="740" y="2614"/>
                  </a:lnTo>
                  <a:lnTo>
                    <a:pt x="689" y="2652"/>
                  </a:lnTo>
                  <a:lnTo>
                    <a:pt x="618" y="2658"/>
                  </a:lnTo>
                  <a:lnTo>
                    <a:pt x="533" y="2737"/>
                  </a:lnTo>
                  <a:lnTo>
                    <a:pt x="465" y="2799"/>
                  </a:lnTo>
                  <a:lnTo>
                    <a:pt x="405" y="2835"/>
                  </a:lnTo>
                  <a:lnTo>
                    <a:pt x="331" y="2861"/>
                  </a:lnTo>
                  <a:lnTo>
                    <a:pt x="154" y="2860"/>
                  </a:lnTo>
                  <a:lnTo>
                    <a:pt x="119" y="2807"/>
                  </a:lnTo>
                  <a:lnTo>
                    <a:pt x="183" y="2763"/>
                  </a:lnTo>
                  <a:lnTo>
                    <a:pt x="220" y="2742"/>
                  </a:lnTo>
                  <a:lnTo>
                    <a:pt x="228" y="2706"/>
                  </a:lnTo>
                  <a:lnTo>
                    <a:pt x="253" y="2654"/>
                  </a:lnTo>
                  <a:lnTo>
                    <a:pt x="260" y="2593"/>
                  </a:lnTo>
                  <a:lnTo>
                    <a:pt x="277" y="2535"/>
                  </a:lnTo>
                  <a:lnTo>
                    <a:pt x="310" y="2478"/>
                  </a:lnTo>
                  <a:lnTo>
                    <a:pt x="323" y="2438"/>
                  </a:lnTo>
                  <a:lnTo>
                    <a:pt x="305" y="2401"/>
                  </a:lnTo>
                  <a:lnTo>
                    <a:pt x="282" y="2355"/>
                  </a:lnTo>
                  <a:lnTo>
                    <a:pt x="279" y="2311"/>
                  </a:lnTo>
                  <a:lnTo>
                    <a:pt x="313" y="2270"/>
                  </a:lnTo>
                  <a:lnTo>
                    <a:pt x="335" y="2232"/>
                  </a:lnTo>
                  <a:lnTo>
                    <a:pt x="339" y="2189"/>
                  </a:lnTo>
                  <a:lnTo>
                    <a:pt x="356" y="2144"/>
                  </a:lnTo>
                  <a:lnTo>
                    <a:pt x="396" y="2108"/>
                  </a:lnTo>
                  <a:lnTo>
                    <a:pt x="413" y="2066"/>
                  </a:lnTo>
                  <a:lnTo>
                    <a:pt x="410" y="2024"/>
                  </a:lnTo>
                  <a:lnTo>
                    <a:pt x="393" y="1984"/>
                  </a:lnTo>
                  <a:lnTo>
                    <a:pt x="372" y="1945"/>
                  </a:lnTo>
                  <a:lnTo>
                    <a:pt x="360" y="1907"/>
                  </a:lnTo>
                  <a:lnTo>
                    <a:pt x="333" y="1886"/>
                  </a:lnTo>
                  <a:lnTo>
                    <a:pt x="295" y="1880"/>
                  </a:lnTo>
                  <a:lnTo>
                    <a:pt x="269" y="1863"/>
                  </a:lnTo>
                  <a:lnTo>
                    <a:pt x="262" y="1823"/>
                  </a:lnTo>
                  <a:lnTo>
                    <a:pt x="258" y="1786"/>
                  </a:lnTo>
                  <a:lnTo>
                    <a:pt x="234" y="1762"/>
                  </a:lnTo>
                  <a:lnTo>
                    <a:pt x="194" y="1741"/>
                  </a:lnTo>
                  <a:lnTo>
                    <a:pt x="176" y="1695"/>
                  </a:lnTo>
                  <a:lnTo>
                    <a:pt x="165" y="1660"/>
                  </a:lnTo>
                  <a:lnTo>
                    <a:pt x="135" y="1639"/>
                  </a:lnTo>
                  <a:lnTo>
                    <a:pt x="104" y="1615"/>
                  </a:lnTo>
                  <a:lnTo>
                    <a:pt x="79" y="1621"/>
                  </a:lnTo>
                  <a:lnTo>
                    <a:pt x="33" y="1621"/>
                  </a:lnTo>
                  <a:lnTo>
                    <a:pt x="5" y="1606"/>
                  </a:lnTo>
                  <a:lnTo>
                    <a:pt x="0" y="1568"/>
                  </a:lnTo>
                  <a:lnTo>
                    <a:pt x="20" y="1532"/>
                  </a:lnTo>
                  <a:lnTo>
                    <a:pt x="51" y="1501"/>
                  </a:lnTo>
                  <a:lnTo>
                    <a:pt x="116" y="1488"/>
                  </a:lnTo>
                  <a:lnTo>
                    <a:pt x="158" y="1460"/>
                  </a:lnTo>
                  <a:lnTo>
                    <a:pt x="193" y="1443"/>
                  </a:lnTo>
                  <a:lnTo>
                    <a:pt x="211" y="1401"/>
                  </a:lnTo>
                  <a:lnTo>
                    <a:pt x="196" y="1360"/>
                  </a:lnTo>
                  <a:lnTo>
                    <a:pt x="183" y="1301"/>
                  </a:lnTo>
                  <a:lnTo>
                    <a:pt x="222" y="1257"/>
                  </a:lnTo>
                  <a:lnTo>
                    <a:pt x="283" y="1294"/>
                  </a:lnTo>
                  <a:lnTo>
                    <a:pt x="333" y="1343"/>
                  </a:lnTo>
                  <a:lnTo>
                    <a:pt x="381" y="1390"/>
                  </a:lnTo>
                  <a:lnTo>
                    <a:pt x="459" y="1429"/>
                  </a:lnTo>
                  <a:lnTo>
                    <a:pt x="544" y="1454"/>
                  </a:lnTo>
                  <a:lnTo>
                    <a:pt x="605" y="1466"/>
                  </a:lnTo>
                  <a:lnTo>
                    <a:pt x="654" y="1469"/>
                  </a:lnTo>
                  <a:lnTo>
                    <a:pt x="715" y="1439"/>
                  </a:lnTo>
                  <a:lnTo>
                    <a:pt x="736" y="1406"/>
                  </a:lnTo>
                  <a:lnTo>
                    <a:pt x="753" y="1364"/>
                  </a:lnTo>
                  <a:lnTo>
                    <a:pt x="790" y="1319"/>
                  </a:lnTo>
                  <a:lnTo>
                    <a:pt x="799" y="1279"/>
                  </a:lnTo>
                  <a:lnTo>
                    <a:pt x="832" y="1206"/>
                  </a:lnTo>
                  <a:lnTo>
                    <a:pt x="853" y="1176"/>
                  </a:lnTo>
                  <a:lnTo>
                    <a:pt x="881" y="1179"/>
                  </a:lnTo>
                  <a:lnTo>
                    <a:pt x="910" y="1211"/>
                  </a:lnTo>
                  <a:lnTo>
                    <a:pt x="945" y="1211"/>
                  </a:lnTo>
                  <a:lnTo>
                    <a:pt x="965" y="1191"/>
                  </a:lnTo>
                  <a:lnTo>
                    <a:pt x="954" y="1155"/>
                  </a:lnTo>
                  <a:lnTo>
                    <a:pt x="935" y="1111"/>
                  </a:lnTo>
                  <a:lnTo>
                    <a:pt x="939" y="1069"/>
                  </a:lnTo>
                  <a:lnTo>
                    <a:pt x="974" y="1043"/>
                  </a:lnTo>
                  <a:lnTo>
                    <a:pt x="1011" y="1044"/>
                  </a:lnTo>
                  <a:lnTo>
                    <a:pt x="1051" y="1032"/>
                  </a:lnTo>
                  <a:lnTo>
                    <a:pt x="1090" y="1002"/>
                  </a:lnTo>
                  <a:lnTo>
                    <a:pt x="1125" y="980"/>
                  </a:lnTo>
                  <a:lnTo>
                    <a:pt x="1125" y="944"/>
                  </a:lnTo>
                  <a:lnTo>
                    <a:pt x="1106" y="903"/>
                  </a:lnTo>
                  <a:lnTo>
                    <a:pt x="1119" y="868"/>
                  </a:lnTo>
                  <a:lnTo>
                    <a:pt x="1151" y="852"/>
                  </a:lnTo>
                  <a:lnTo>
                    <a:pt x="1155" y="810"/>
                  </a:lnTo>
                  <a:lnTo>
                    <a:pt x="1170" y="778"/>
                  </a:lnTo>
                  <a:lnTo>
                    <a:pt x="1104" y="721"/>
                  </a:lnTo>
                  <a:lnTo>
                    <a:pt x="1141" y="692"/>
                  </a:lnTo>
                  <a:lnTo>
                    <a:pt x="1143" y="646"/>
                  </a:lnTo>
                  <a:lnTo>
                    <a:pt x="1116" y="617"/>
                  </a:lnTo>
                  <a:lnTo>
                    <a:pt x="1107" y="567"/>
                  </a:lnTo>
                  <a:lnTo>
                    <a:pt x="1085" y="547"/>
                  </a:lnTo>
                  <a:lnTo>
                    <a:pt x="1044" y="518"/>
                  </a:lnTo>
                  <a:lnTo>
                    <a:pt x="1011" y="483"/>
                  </a:lnTo>
                  <a:lnTo>
                    <a:pt x="985" y="442"/>
                  </a:lnTo>
                  <a:lnTo>
                    <a:pt x="996" y="405"/>
                  </a:lnTo>
                  <a:lnTo>
                    <a:pt x="1029" y="380"/>
                  </a:lnTo>
                  <a:lnTo>
                    <a:pt x="1025" y="321"/>
                  </a:lnTo>
                  <a:lnTo>
                    <a:pt x="1064" y="288"/>
                  </a:lnTo>
                  <a:lnTo>
                    <a:pt x="1060" y="250"/>
                  </a:lnTo>
                  <a:lnTo>
                    <a:pt x="1055" y="191"/>
                  </a:lnTo>
                  <a:lnTo>
                    <a:pt x="1054" y="129"/>
                  </a:lnTo>
                  <a:lnTo>
                    <a:pt x="1004" y="34"/>
                  </a:lnTo>
                  <a:lnTo>
                    <a:pt x="1049" y="0"/>
                  </a:lnTo>
                  <a:lnTo>
                    <a:pt x="1092" y="15"/>
                  </a:lnTo>
                  <a:lnTo>
                    <a:pt x="1140" y="53"/>
                  </a:lnTo>
                  <a:lnTo>
                    <a:pt x="1178" y="81"/>
                  </a:lnTo>
                  <a:lnTo>
                    <a:pt x="1223" y="87"/>
                  </a:lnTo>
                  <a:lnTo>
                    <a:pt x="1266" y="96"/>
                  </a:lnTo>
                  <a:lnTo>
                    <a:pt x="1290" y="133"/>
                  </a:lnTo>
                  <a:lnTo>
                    <a:pt x="1313" y="153"/>
                  </a:lnTo>
                  <a:lnTo>
                    <a:pt x="1354" y="155"/>
                  </a:lnTo>
                  <a:lnTo>
                    <a:pt x="1388" y="144"/>
                  </a:lnTo>
                  <a:lnTo>
                    <a:pt x="1417" y="116"/>
                  </a:lnTo>
                  <a:lnTo>
                    <a:pt x="1528" y="120"/>
                  </a:lnTo>
                  <a:lnTo>
                    <a:pt x="1583" y="161"/>
                  </a:lnTo>
                  <a:lnTo>
                    <a:pt x="1629" y="197"/>
                  </a:lnTo>
                  <a:lnTo>
                    <a:pt x="1664" y="195"/>
                  </a:lnTo>
                  <a:lnTo>
                    <a:pt x="1727" y="187"/>
                  </a:lnTo>
                  <a:lnTo>
                    <a:pt x="1788" y="202"/>
                  </a:lnTo>
                  <a:lnTo>
                    <a:pt x="1833" y="187"/>
                  </a:lnTo>
                  <a:lnTo>
                    <a:pt x="1885" y="161"/>
                  </a:lnTo>
                  <a:lnTo>
                    <a:pt x="1925" y="115"/>
                  </a:lnTo>
                  <a:lnTo>
                    <a:pt x="1964" y="82"/>
                  </a:lnTo>
                  <a:lnTo>
                    <a:pt x="2020" y="47"/>
                  </a:lnTo>
                  <a:lnTo>
                    <a:pt x="2067" y="40"/>
                  </a:lnTo>
                  <a:lnTo>
                    <a:pt x="2130" y="37"/>
                  </a:lnTo>
                  <a:lnTo>
                    <a:pt x="2131" y="102"/>
                  </a:lnTo>
                  <a:lnTo>
                    <a:pt x="2183" y="101"/>
                  </a:lnTo>
                  <a:lnTo>
                    <a:pt x="2214" y="122"/>
                  </a:lnTo>
                  <a:lnTo>
                    <a:pt x="2216" y="222"/>
                  </a:lnTo>
                  <a:lnTo>
                    <a:pt x="2252" y="221"/>
                  </a:lnTo>
                  <a:lnTo>
                    <a:pt x="2289" y="238"/>
                  </a:lnTo>
                  <a:lnTo>
                    <a:pt x="2329" y="276"/>
                  </a:lnTo>
                  <a:lnTo>
                    <a:pt x="2358" y="340"/>
                  </a:lnTo>
                  <a:lnTo>
                    <a:pt x="2395" y="410"/>
                  </a:lnTo>
                  <a:lnTo>
                    <a:pt x="2448" y="460"/>
                  </a:lnTo>
                  <a:lnTo>
                    <a:pt x="2486" y="498"/>
                  </a:lnTo>
                  <a:lnTo>
                    <a:pt x="2523" y="549"/>
                  </a:lnTo>
                  <a:lnTo>
                    <a:pt x="2557" y="583"/>
                  </a:lnTo>
                  <a:lnTo>
                    <a:pt x="2620" y="630"/>
                  </a:lnTo>
                  <a:lnTo>
                    <a:pt x="2669" y="666"/>
                  </a:lnTo>
                  <a:lnTo>
                    <a:pt x="2662" y="692"/>
                  </a:lnTo>
                  <a:lnTo>
                    <a:pt x="2642" y="724"/>
                  </a:lnTo>
                  <a:lnTo>
                    <a:pt x="2691" y="749"/>
                  </a:lnTo>
                  <a:lnTo>
                    <a:pt x="2690" y="819"/>
                  </a:lnTo>
                  <a:lnTo>
                    <a:pt x="2733" y="831"/>
                  </a:lnTo>
                  <a:lnTo>
                    <a:pt x="2762" y="861"/>
                  </a:lnTo>
                  <a:lnTo>
                    <a:pt x="2797" y="892"/>
                  </a:lnTo>
                  <a:lnTo>
                    <a:pt x="2778" y="929"/>
                  </a:lnTo>
                  <a:lnTo>
                    <a:pt x="2797" y="955"/>
                  </a:lnTo>
                  <a:lnTo>
                    <a:pt x="2841" y="963"/>
                  </a:lnTo>
                  <a:lnTo>
                    <a:pt x="2880" y="979"/>
                  </a:lnTo>
                  <a:lnTo>
                    <a:pt x="2920" y="1015"/>
                  </a:lnTo>
                  <a:lnTo>
                    <a:pt x="2955" y="1054"/>
                  </a:lnTo>
                  <a:lnTo>
                    <a:pt x="2983" y="1078"/>
                  </a:lnTo>
                  <a:lnTo>
                    <a:pt x="3031" y="1078"/>
                  </a:lnTo>
                  <a:lnTo>
                    <a:pt x="3056" y="1099"/>
                  </a:lnTo>
                  <a:lnTo>
                    <a:pt x="3052" y="1124"/>
                  </a:lnTo>
                  <a:lnTo>
                    <a:pt x="3033" y="1157"/>
                  </a:lnTo>
                  <a:lnTo>
                    <a:pt x="3051" y="1190"/>
                  </a:lnTo>
                  <a:lnTo>
                    <a:pt x="3083" y="1207"/>
                  </a:lnTo>
                  <a:lnTo>
                    <a:pt x="3127" y="1217"/>
                  </a:lnTo>
                  <a:lnTo>
                    <a:pt x="3164" y="1177"/>
                  </a:lnTo>
                  <a:lnTo>
                    <a:pt x="3235" y="1135"/>
                  </a:lnTo>
                  <a:lnTo>
                    <a:pt x="3336" y="1163"/>
                  </a:lnTo>
                  <a:lnTo>
                    <a:pt x="3396" y="1231"/>
                  </a:lnTo>
                  <a:lnTo>
                    <a:pt x="3458" y="1246"/>
                  </a:lnTo>
                  <a:lnTo>
                    <a:pt x="3537" y="1362"/>
                  </a:lnTo>
                  <a:lnTo>
                    <a:pt x="3591" y="1382"/>
                  </a:lnTo>
                  <a:lnTo>
                    <a:pt x="3657" y="1354"/>
                  </a:lnTo>
                  <a:lnTo>
                    <a:pt x="3730" y="1364"/>
                  </a:lnTo>
                  <a:lnTo>
                    <a:pt x="3828" y="1461"/>
                  </a:lnTo>
                  <a:lnTo>
                    <a:pt x="3895" y="1454"/>
                  </a:lnTo>
                  <a:lnTo>
                    <a:pt x="3993" y="1369"/>
                  </a:lnTo>
                  <a:lnTo>
                    <a:pt x="4124" y="1339"/>
                  </a:lnTo>
                  <a:lnTo>
                    <a:pt x="4184" y="1255"/>
                  </a:lnTo>
                  <a:lnTo>
                    <a:pt x="4278" y="1249"/>
                  </a:lnTo>
                  <a:lnTo>
                    <a:pt x="4331" y="1261"/>
                  </a:lnTo>
                  <a:lnTo>
                    <a:pt x="4432" y="1233"/>
                  </a:lnTo>
                  <a:lnTo>
                    <a:pt x="4539" y="1242"/>
                  </a:lnTo>
                  <a:lnTo>
                    <a:pt x="4612" y="1279"/>
                  </a:lnTo>
                  <a:lnTo>
                    <a:pt x="4702" y="1225"/>
                  </a:lnTo>
                  <a:lnTo>
                    <a:pt x="4766" y="1246"/>
                  </a:lnTo>
                  <a:lnTo>
                    <a:pt x="4766" y="1309"/>
                  </a:lnTo>
                  <a:lnTo>
                    <a:pt x="4776" y="1397"/>
                  </a:lnTo>
                  <a:lnTo>
                    <a:pt x="4886" y="1467"/>
                  </a:lnTo>
                  <a:lnTo>
                    <a:pt x="4907" y="1506"/>
                  </a:lnTo>
                  <a:lnTo>
                    <a:pt x="5053" y="1618"/>
                  </a:lnTo>
                  <a:lnTo>
                    <a:pt x="5087" y="1618"/>
                  </a:lnTo>
                  <a:lnTo>
                    <a:pt x="5222" y="1626"/>
                  </a:lnTo>
                  <a:lnTo>
                    <a:pt x="5239" y="1596"/>
                  </a:lnTo>
                  <a:lnTo>
                    <a:pt x="5222" y="1564"/>
                  </a:lnTo>
                  <a:lnTo>
                    <a:pt x="5185" y="1555"/>
                  </a:lnTo>
                  <a:lnTo>
                    <a:pt x="5160" y="1176"/>
                  </a:lnTo>
                  <a:lnTo>
                    <a:pt x="5180" y="1155"/>
                  </a:lnTo>
                  <a:lnTo>
                    <a:pt x="5225" y="1131"/>
                  </a:lnTo>
                  <a:lnTo>
                    <a:pt x="5272" y="1119"/>
                  </a:lnTo>
                  <a:lnTo>
                    <a:pt x="5327" y="1120"/>
                  </a:lnTo>
                  <a:lnTo>
                    <a:pt x="5389" y="1136"/>
                  </a:lnTo>
                  <a:lnTo>
                    <a:pt x="5438" y="1155"/>
                  </a:lnTo>
                  <a:lnTo>
                    <a:pt x="5460" y="1199"/>
                  </a:lnTo>
                  <a:lnTo>
                    <a:pt x="5498" y="1235"/>
                  </a:lnTo>
                  <a:lnTo>
                    <a:pt x="5532" y="1245"/>
                  </a:lnTo>
                  <a:lnTo>
                    <a:pt x="5561" y="1238"/>
                  </a:lnTo>
                  <a:lnTo>
                    <a:pt x="5581" y="1214"/>
                  </a:lnTo>
                  <a:lnTo>
                    <a:pt x="5614" y="1200"/>
                  </a:lnTo>
                  <a:lnTo>
                    <a:pt x="5654" y="1195"/>
                  </a:lnTo>
                  <a:lnTo>
                    <a:pt x="5690" y="1206"/>
                  </a:lnTo>
                  <a:lnTo>
                    <a:pt x="5713" y="1218"/>
                  </a:lnTo>
                  <a:lnTo>
                    <a:pt x="5739" y="1205"/>
                  </a:lnTo>
                  <a:lnTo>
                    <a:pt x="5780" y="1173"/>
                  </a:lnTo>
                  <a:lnTo>
                    <a:pt x="5816" y="1171"/>
                  </a:lnTo>
                  <a:lnTo>
                    <a:pt x="5828" y="1195"/>
                  </a:lnTo>
                  <a:lnTo>
                    <a:pt x="5848" y="1218"/>
                  </a:lnTo>
                  <a:lnTo>
                    <a:pt x="5880" y="1240"/>
                  </a:lnTo>
                  <a:lnTo>
                    <a:pt x="5894" y="1279"/>
                  </a:lnTo>
                  <a:lnTo>
                    <a:pt x="5910" y="1314"/>
                  </a:lnTo>
                  <a:lnTo>
                    <a:pt x="5941" y="1325"/>
                  </a:lnTo>
                  <a:lnTo>
                    <a:pt x="5978" y="1311"/>
                  </a:lnTo>
                  <a:lnTo>
                    <a:pt x="6022" y="1286"/>
                  </a:lnTo>
                  <a:lnTo>
                    <a:pt x="6063" y="1273"/>
                  </a:lnTo>
                  <a:lnTo>
                    <a:pt x="6100" y="1275"/>
                  </a:lnTo>
                  <a:lnTo>
                    <a:pt x="6114" y="1308"/>
                  </a:lnTo>
                  <a:lnTo>
                    <a:pt x="6132" y="1321"/>
                  </a:lnTo>
                  <a:lnTo>
                    <a:pt x="6173" y="1330"/>
                  </a:lnTo>
                  <a:lnTo>
                    <a:pt x="6245" y="1354"/>
                  </a:lnTo>
                  <a:lnTo>
                    <a:pt x="6268" y="1370"/>
                  </a:lnTo>
                  <a:lnTo>
                    <a:pt x="6274" y="1427"/>
                  </a:lnTo>
                  <a:lnTo>
                    <a:pt x="6300" y="1429"/>
                  </a:lnTo>
                  <a:lnTo>
                    <a:pt x="6313" y="1397"/>
                  </a:lnTo>
                  <a:lnTo>
                    <a:pt x="6333" y="1395"/>
                  </a:lnTo>
                  <a:lnTo>
                    <a:pt x="6362" y="1426"/>
                  </a:lnTo>
                  <a:lnTo>
                    <a:pt x="6356" y="1462"/>
                  </a:lnTo>
                  <a:lnTo>
                    <a:pt x="6382" y="1501"/>
                  </a:lnTo>
                  <a:lnTo>
                    <a:pt x="6371" y="1522"/>
                  </a:lnTo>
                  <a:lnTo>
                    <a:pt x="6366" y="1550"/>
                  </a:lnTo>
                  <a:lnTo>
                    <a:pt x="6389" y="1567"/>
                  </a:lnTo>
                  <a:lnTo>
                    <a:pt x="6438" y="1550"/>
                  </a:lnTo>
                  <a:lnTo>
                    <a:pt x="6477" y="1565"/>
                  </a:lnTo>
                  <a:lnTo>
                    <a:pt x="6496" y="1590"/>
                  </a:lnTo>
                  <a:lnTo>
                    <a:pt x="6526" y="1597"/>
                  </a:lnTo>
                  <a:lnTo>
                    <a:pt x="6541" y="1579"/>
                  </a:lnTo>
                  <a:lnTo>
                    <a:pt x="6565" y="1556"/>
                  </a:lnTo>
                  <a:lnTo>
                    <a:pt x="6595" y="1551"/>
                  </a:lnTo>
                  <a:lnTo>
                    <a:pt x="6606" y="1569"/>
                  </a:lnTo>
                  <a:lnTo>
                    <a:pt x="6627" y="1586"/>
                  </a:lnTo>
                  <a:lnTo>
                    <a:pt x="6656" y="1579"/>
                  </a:lnTo>
                  <a:lnTo>
                    <a:pt x="6685" y="1559"/>
                  </a:lnTo>
                  <a:lnTo>
                    <a:pt x="6718" y="1560"/>
                  </a:lnTo>
                  <a:lnTo>
                    <a:pt x="6752" y="1582"/>
                  </a:lnTo>
                  <a:lnTo>
                    <a:pt x="6787" y="1614"/>
                  </a:lnTo>
                  <a:lnTo>
                    <a:pt x="6823" y="1622"/>
                  </a:lnTo>
                  <a:lnTo>
                    <a:pt x="6873" y="1619"/>
                  </a:lnTo>
                  <a:lnTo>
                    <a:pt x="6886" y="1672"/>
                  </a:lnTo>
                  <a:lnTo>
                    <a:pt x="6894" y="1711"/>
                  </a:lnTo>
                  <a:lnTo>
                    <a:pt x="6926" y="1761"/>
                  </a:lnTo>
                  <a:lnTo>
                    <a:pt x="6947" y="1753"/>
                  </a:lnTo>
                  <a:lnTo>
                    <a:pt x="6977" y="1732"/>
                  </a:lnTo>
                  <a:lnTo>
                    <a:pt x="6990" y="1753"/>
                  </a:lnTo>
                  <a:lnTo>
                    <a:pt x="7013" y="1777"/>
                  </a:lnTo>
                  <a:lnTo>
                    <a:pt x="7046" y="1802"/>
                  </a:lnTo>
                  <a:lnTo>
                    <a:pt x="7077" y="1793"/>
                  </a:lnTo>
                  <a:lnTo>
                    <a:pt x="7107" y="1783"/>
                  </a:lnTo>
                  <a:lnTo>
                    <a:pt x="7137" y="1805"/>
                  </a:lnTo>
                  <a:lnTo>
                    <a:pt x="7169" y="1812"/>
                  </a:lnTo>
                  <a:lnTo>
                    <a:pt x="7205" y="1787"/>
                  </a:lnTo>
                  <a:lnTo>
                    <a:pt x="7229" y="1796"/>
                  </a:lnTo>
                  <a:lnTo>
                    <a:pt x="7232" y="1827"/>
                  </a:lnTo>
                  <a:lnTo>
                    <a:pt x="7227" y="1876"/>
                  </a:lnTo>
                  <a:lnTo>
                    <a:pt x="7270" y="1905"/>
                  </a:lnTo>
                  <a:lnTo>
                    <a:pt x="7256" y="1964"/>
                  </a:lnTo>
                  <a:lnTo>
                    <a:pt x="7318" y="2005"/>
                  </a:lnTo>
                  <a:lnTo>
                    <a:pt x="7311" y="2046"/>
                  </a:lnTo>
                  <a:lnTo>
                    <a:pt x="7260" y="2073"/>
                  </a:lnTo>
                  <a:lnTo>
                    <a:pt x="7255" y="2177"/>
                  </a:lnTo>
                  <a:lnTo>
                    <a:pt x="7310" y="2232"/>
                  </a:lnTo>
                  <a:lnTo>
                    <a:pt x="7301" y="2320"/>
                  </a:lnTo>
                  <a:lnTo>
                    <a:pt x="7347" y="2331"/>
                  </a:lnTo>
                  <a:lnTo>
                    <a:pt x="7356" y="2371"/>
                  </a:lnTo>
                  <a:lnTo>
                    <a:pt x="7346" y="2407"/>
                  </a:lnTo>
                  <a:lnTo>
                    <a:pt x="7318" y="2453"/>
                  </a:lnTo>
                  <a:lnTo>
                    <a:pt x="7359" y="2499"/>
                  </a:lnTo>
                  <a:lnTo>
                    <a:pt x="7412" y="2540"/>
                  </a:lnTo>
                  <a:lnTo>
                    <a:pt x="7418" y="2607"/>
                  </a:lnTo>
                  <a:lnTo>
                    <a:pt x="7422" y="2663"/>
                  </a:lnTo>
                  <a:lnTo>
                    <a:pt x="7407" y="2712"/>
                  </a:lnTo>
                  <a:lnTo>
                    <a:pt x="7398" y="2768"/>
                  </a:lnTo>
                  <a:lnTo>
                    <a:pt x="7420" y="2795"/>
                  </a:lnTo>
                  <a:lnTo>
                    <a:pt x="7499" y="2867"/>
                  </a:lnTo>
                  <a:lnTo>
                    <a:pt x="7451" y="2888"/>
                  </a:lnTo>
                  <a:lnTo>
                    <a:pt x="7385" y="2896"/>
                  </a:lnTo>
                  <a:lnTo>
                    <a:pt x="7316" y="2890"/>
                  </a:lnTo>
                  <a:lnTo>
                    <a:pt x="7266" y="2891"/>
                  </a:lnTo>
                  <a:lnTo>
                    <a:pt x="7208" y="2921"/>
                  </a:lnTo>
                  <a:lnTo>
                    <a:pt x="7163" y="2945"/>
                  </a:lnTo>
                  <a:lnTo>
                    <a:pt x="6938" y="2736"/>
                  </a:lnTo>
                  <a:lnTo>
                    <a:pt x="6899" y="2778"/>
                  </a:lnTo>
                  <a:lnTo>
                    <a:pt x="6880" y="2868"/>
                  </a:lnTo>
                  <a:lnTo>
                    <a:pt x="6782" y="3250"/>
                  </a:lnTo>
                  <a:lnTo>
                    <a:pt x="6669" y="3690"/>
                  </a:lnTo>
                  <a:lnTo>
                    <a:pt x="6493" y="4336"/>
                  </a:lnTo>
                  <a:lnTo>
                    <a:pt x="6373" y="4748"/>
                  </a:lnTo>
                  <a:lnTo>
                    <a:pt x="6268" y="4750"/>
                  </a:lnTo>
                  <a:lnTo>
                    <a:pt x="6268" y="4658"/>
                  </a:lnTo>
                  <a:lnTo>
                    <a:pt x="6292" y="4591"/>
                  </a:lnTo>
                  <a:lnTo>
                    <a:pt x="6226" y="4539"/>
                  </a:lnTo>
                  <a:lnTo>
                    <a:pt x="6167" y="4547"/>
                  </a:lnTo>
                  <a:lnTo>
                    <a:pt x="6132" y="4503"/>
                  </a:lnTo>
                  <a:lnTo>
                    <a:pt x="6076" y="4494"/>
                  </a:lnTo>
                  <a:lnTo>
                    <a:pt x="6013" y="4447"/>
                  </a:lnTo>
                  <a:lnTo>
                    <a:pt x="5948" y="4439"/>
                  </a:lnTo>
                  <a:lnTo>
                    <a:pt x="5910" y="4391"/>
                  </a:lnTo>
                  <a:lnTo>
                    <a:pt x="5838" y="4353"/>
                  </a:lnTo>
                  <a:lnTo>
                    <a:pt x="5816" y="4280"/>
                  </a:lnTo>
                  <a:lnTo>
                    <a:pt x="5742" y="4246"/>
                  </a:lnTo>
                  <a:lnTo>
                    <a:pt x="5698" y="4230"/>
                  </a:lnTo>
                  <a:lnTo>
                    <a:pt x="5649" y="4258"/>
                  </a:lnTo>
                  <a:lnTo>
                    <a:pt x="5598" y="4202"/>
                  </a:lnTo>
                  <a:lnTo>
                    <a:pt x="5507" y="4159"/>
                  </a:lnTo>
                  <a:lnTo>
                    <a:pt x="5482" y="4117"/>
                  </a:lnTo>
                  <a:lnTo>
                    <a:pt x="5355" y="4068"/>
                  </a:lnTo>
                  <a:lnTo>
                    <a:pt x="5221" y="4112"/>
                  </a:lnTo>
                  <a:lnTo>
                    <a:pt x="5171" y="4096"/>
                  </a:lnTo>
                  <a:lnTo>
                    <a:pt x="5109" y="4032"/>
                  </a:lnTo>
                  <a:lnTo>
                    <a:pt x="5054" y="4045"/>
                  </a:lnTo>
                  <a:lnTo>
                    <a:pt x="5017" y="4013"/>
                  </a:lnTo>
                  <a:lnTo>
                    <a:pt x="5012" y="3966"/>
                  </a:lnTo>
                  <a:lnTo>
                    <a:pt x="4963" y="3944"/>
                  </a:lnTo>
                  <a:lnTo>
                    <a:pt x="4921" y="3974"/>
                  </a:lnTo>
                  <a:lnTo>
                    <a:pt x="4887" y="3943"/>
                  </a:lnTo>
                  <a:lnTo>
                    <a:pt x="4841" y="3955"/>
                  </a:lnTo>
                  <a:lnTo>
                    <a:pt x="4841" y="3902"/>
                  </a:lnTo>
                  <a:lnTo>
                    <a:pt x="4817" y="3876"/>
                  </a:lnTo>
                  <a:lnTo>
                    <a:pt x="4790" y="3890"/>
                  </a:lnTo>
                  <a:lnTo>
                    <a:pt x="4773" y="3910"/>
                  </a:lnTo>
                  <a:lnTo>
                    <a:pt x="4749" y="3895"/>
                  </a:lnTo>
                  <a:lnTo>
                    <a:pt x="4748" y="3863"/>
                  </a:lnTo>
                  <a:lnTo>
                    <a:pt x="4706" y="3866"/>
                  </a:lnTo>
                  <a:lnTo>
                    <a:pt x="4661" y="3841"/>
                  </a:lnTo>
                  <a:lnTo>
                    <a:pt x="4605" y="3870"/>
                  </a:lnTo>
                  <a:lnTo>
                    <a:pt x="4545" y="3933"/>
                  </a:lnTo>
                  <a:lnTo>
                    <a:pt x="4513" y="3931"/>
                  </a:lnTo>
                  <a:lnTo>
                    <a:pt x="4458" y="3887"/>
                  </a:lnTo>
                  <a:lnTo>
                    <a:pt x="4409" y="3923"/>
                  </a:lnTo>
                  <a:lnTo>
                    <a:pt x="4376" y="3921"/>
                  </a:lnTo>
                  <a:lnTo>
                    <a:pt x="4342" y="3894"/>
                  </a:lnTo>
                  <a:lnTo>
                    <a:pt x="4319" y="3898"/>
                  </a:lnTo>
                  <a:lnTo>
                    <a:pt x="4294" y="3934"/>
                  </a:lnTo>
                  <a:lnTo>
                    <a:pt x="4261" y="3923"/>
                  </a:lnTo>
                  <a:lnTo>
                    <a:pt x="4235" y="3938"/>
                  </a:lnTo>
                  <a:lnTo>
                    <a:pt x="4193" y="3939"/>
                  </a:lnTo>
                  <a:lnTo>
                    <a:pt x="4149" y="3972"/>
                  </a:lnTo>
                  <a:lnTo>
                    <a:pt x="4093" y="3942"/>
                  </a:lnTo>
                  <a:lnTo>
                    <a:pt x="4027" y="3943"/>
                  </a:lnTo>
                  <a:lnTo>
                    <a:pt x="3973" y="3912"/>
                  </a:lnTo>
                  <a:lnTo>
                    <a:pt x="3914" y="3909"/>
                  </a:lnTo>
                  <a:lnTo>
                    <a:pt x="3899" y="3872"/>
                  </a:lnTo>
                  <a:lnTo>
                    <a:pt x="3893" y="3838"/>
                  </a:lnTo>
                  <a:lnTo>
                    <a:pt x="3840" y="3836"/>
                  </a:lnTo>
                  <a:lnTo>
                    <a:pt x="3816" y="3805"/>
                  </a:lnTo>
                  <a:lnTo>
                    <a:pt x="3805" y="3780"/>
                  </a:lnTo>
                  <a:lnTo>
                    <a:pt x="3760" y="3793"/>
                  </a:lnTo>
                  <a:lnTo>
                    <a:pt x="3740" y="3828"/>
                  </a:lnTo>
                  <a:lnTo>
                    <a:pt x="3692" y="3812"/>
                  </a:lnTo>
                  <a:lnTo>
                    <a:pt x="3633" y="3808"/>
                  </a:lnTo>
                  <a:lnTo>
                    <a:pt x="3613" y="3768"/>
                  </a:lnTo>
                  <a:lnTo>
                    <a:pt x="3575" y="3801"/>
                  </a:lnTo>
                  <a:lnTo>
                    <a:pt x="3548" y="3765"/>
                  </a:lnTo>
                  <a:lnTo>
                    <a:pt x="3544" y="3710"/>
                  </a:lnTo>
                  <a:lnTo>
                    <a:pt x="3516" y="3665"/>
                  </a:lnTo>
                  <a:lnTo>
                    <a:pt x="3474" y="3626"/>
                  </a:lnTo>
                  <a:lnTo>
                    <a:pt x="3433" y="3603"/>
                  </a:lnTo>
                  <a:lnTo>
                    <a:pt x="3402" y="3569"/>
                  </a:lnTo>
                  <a:lnTo>
                    <a:pt x="3397" y="3526"/>
                  </a:lnTo>
                  <a:lnTo>
                    <a:pt x="3410" y="3467"/>
                  </a:lnTo>
                  <a:lnTo>
                    <a:pt x="3416" y="3404"/>
                  </a:lnTo>
                  <a:lnTo>
                    <a:pt x="3396" y="3348"/>
                  </a:lnTo>
                  <a:lnTo>
                    <a:pt x="3408" y="3299"/>
                  </a:lnTo>
                  <a:lnTo>
                    <a:pt x="3426" y="3248"/>
                  </a:lnTo>
                  <a:lnTo>
                    <a:pt x="3427" y="3207"/>
                  </a:lnTo>
                  <a:lnTo>
                    <a:pt x="3398" y="3174"/>
                  </a:lnTo>
                  <a:lnTo>
                    <a:pt x="3371" y="3167"/>
                  </a:lnTo>
                  <a:lnTo>
                    <a:pt x="3333" y="3176"/>
                  </a:lnTo>
                  <a:lnTo>
                    <a:pt x="3281" y="3155"/>
                  </a:lnTo>
                  <a:lnTo>
                    <a:pt x="3206" y="3139"/>
                  </a:lnTo>
                  <a:lnTo>
                    <a:pt x="3159" y="3148"/>
                  </a:lnTo>
                  <a:lnTo>
                    <a:pt x="3122" y="3183"/>
                  </a:lnTo>
                  <a:lnTo>
                    <a:pt x="3066" y="3181"/>
                  </a:lnTo>
                  <a:lnTo>
                    <a:pt x="3026" y="3182"/>
                  </a:lnTo>
                  <a:lnTo>
                    <a:pt x="3003" y="3208"/>
                  </a:lnTo>
                  <a:lnTo>
                    <a:pt x="2995" y="3245"/>
                  </a:lnTo>
                  <a:lnTo>
                    <a:pt x="2952" y="3240"/>
                  </a:lnTo>
                  <a:lnTo>
                    <a:pt x="2921" y="3231"/>
                  </a:lnTo>
                  <a:lnTo>
                    <a:pt x="2889" y="3259"/>
                  </a:lnTo>
                  <a:lnTo>
                    <a:pt x="2834" y="3286"/>
                  </a:lnTo>
                  <a:lnTo>
                    <a:pt x="2767" y="3268"/>
                  </a:lnTo>
                  <a:lnTo>
                    <a:pt x="2716" y="3257"/>
                  </a:lnTo>
                  <a:lnTo>
                    <a:pt x="2683" y="3281"/>
                  </a:lnTo>
                  <a:lnTo>
                    <a:pt x="2649" y="3319"/>
                  </a:lnTo>
                  <a:lnTo>
                    <a:pt x="2623" y="3331"/>
                  </a:lnTo>
                  <a:lnTo>
                    <a:pt x="2593" y="3306"/>
                  </a:lnTo>
                  <a:lnTo>
                    <a:pt x="2562" y="3274"/>
                  </a:lnTo>
                  <a:lnTo>
                    <a:pt x="2528" y="3277"/>
                  </a:lnTo>
                  <a:lnTo>
                    <a:pt x="2504" y="3300"/>
                  </a:lnTo>
                  <a:lnTo>
                    <a:pt x="2478" y="3327"/>
                  </a:lnTo>
                  <a:lnTo>
                    <a:pt x="2425" y="3352"/>
                  </a:lnTo>
                  <a:lnTo>
                    <a:pt x="2410" y="3381"/>
                  </a:lnTo>
                  <a:lnTo>
                    <a:pt x="2413" y="3405"/>
                  </a:lnTo>
                  <a:lnTo>
                    <a:pt x="2427" y="3447"/>
                  </a:lnTo>
                  <a:lnTo>
                    <a:pt x="2423" y="3493"/>
                  </a:lnTo>
                  <a:lnTo>
                    <a:pt x="2384" y="3513"/>
                  </a:lnTo>
                  <a:lnTo>
                    <a:pt x="2359" y="3522"/>
                  </a:lnTo>
                  <a:lnTo>
                    <a:pt x="2325" y="3510"/>
                  </a:lnTo>
                  <a:lnTo>
                    <a:pt x="2287" y="3463"/>
                  </a:lnTo>
                  <a:lnTo>
                    <a:pt x="2239" y="3430"/>
                  </a:lnTo>
                  <a:lnTo>
                    <a:pt x="2168" y="3406"/>
                  </a:lnTo>
                  <a:lnTo>
                    <a:pt x="2090" y="3380"/>
                  </a:lnTo>
                  <a:lnTo>
                    <a:pt x="2010" y="3358"/>
                  </a:lnTo>
                  <a:lnTo>
                    <a:pt x="1945" y="3338"/>
                  </a:lnTo>
                  <a:lnTo>
                    <a:pt x="1857" y="3337"/>
                  </a:lnTo>
                  <a:lnTo>
                    <a:pt x="1779" y="3338"/>
                  </a:lnTo>
                  <a:lnTo>
                    <a:pt x="1738" y="3306"/>
                  </a:lnTo>
                  <a:lnTo>
                    <a:pt x="1733" y="3243"/>
                  </a:lnTo>
                  <a:cubicBezTo>
                    <a:pt x="1733" y="3243"/>
                    <a:pt x="1695" y="3202"/>
                    <a:pt x="1694" y="3197"/>
                  </a:cubicBezTo>
                  <a:cubicBezTo>
                    <a:pt x="1693" y="3191"/>
                    <a:pt x="1685" y="3114"/>
                    <a:pt x="1685" y="3114"/>
                  </a:cubicBezTo>
                  <a:lnTo>
                    <a:pt x="1757" y="30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5" name="Freeform 105"/>
            <p:cNvSpPr>
              <a:spLocks/>
            </p:cNvSpPr>
            <p:nvPr/>
          </p:nvSpPr>
          <p:spPr bwMode="auto">
            <a:xfrm>
              <a:off x="2619880" y="2347669"/>
              <a:ext cx="1966833" cy="999873"/>
            </a:xfrm>
            <a:custGeom>
              <a:avLst/>
              <a:gdLst>
                <a:gd name="T0" fmla="*/ 133 w 7993"/>
                <a:gd name="T1" fmla="*/ 1270 h 5033"/>
                <a:gd name="T2" fmla="*/ 180 w 7993"/>
                <a:gd name="T3" fmla="*/ 1028 h 5033"/>
                <a:gd name="T4" fmla="*/ 194 w 7993"/>
                <a:gd name="T5" fmla="*/ 780 h 5033"/>
                <a:gd name="T6" fmla="*/ 399 w 7993"/>
                <a:gd name="T7" fmla="*/ 761 h 5033"/>
                <a:gd name="T8" fmla="*/ 629 w 7993"/>
                <a:gd name="T9" fmla="*/ 695 h 5033"/>
                <a:gd name="T10" fmla="*/ 749 w 7993"/>
                <a:gd name="T11" fmla="*/ 704 h 5033"/>
                <a:gd name="T12" fmla="*/ 934 w 7993"/>
                <a:gd name="T13" fmla="*/ 742 h 5033"/>
                <a:gd name="T14" fmla="*/ 1046 w 7993"/>
                <a:gd name="T15" fmla="*/ 703 h 5033"/>
                <a:gd name="T16" fmla="*/ 1203 w 7993"/>
                <a:gd name="T17" fmla="*/ 576 h 5033"/>
                <a:gd name="T18" fmla="*/ 1484 w 7993"/>
                <a:gd name="T19" fmla="*/ 445 h 5033"/>
                <a:gd name="T20" fmla="*/ 1737 w 7993"/>
                <a:gd name="T21" fmla="*/ 437 h 5033"/>
                <a:gd name="T22" fmla="*/ 1945 w 7993"/>
                <a:gd name="T23" fmla="*/ 368 h 5033"/>
                <a:gd name="T24" fmla="*/ 2158 w 7993"/>
                <a:gd name="T25" fmla="*/ 312 h 5033"/>
                <a:gd name="T26" fmla="*/ 2448 w 7993"/>
                <a:gd name="T27" fmla="*/ 290 h 5033"/>
                <a:gd name="T28" fmla="*/ 2808 w 7993"/>
                <a:gd name="T29" fmla="*/ 168 h 5033"/>
                <a:gd name="T30" fmla="*/ 3192 w 7993"/>
                <a:gd name="T31" fmla="*/ 32 h 5033"/>
                <a:gd name="T32" fmla="*/ 3395 w 7993"/>
                <a:gd name="T33" fmla="*/ 176 h 5033"/>
                <a:gd name="T34" fmla="*/ 3711 w 7993"/>
                <a:gd name="T35" fmla="*/ 337 h 5033"/>
                <a:gd name="T36" fmla="*/ 4060 w 7993"/>
                <a:gd name="T37" fmla="*/ 501 h 5033"/>
                <a:gd name="T38" fmla="*/ 4126 w 7993"/>
                <a:gd name="T39" fmla="*/ 331 h 5033"/>
                <a:gd name="T40" fmla="*/ 4350 w 7993"/>
                <a:gd name="T41" fmla="*/ 298 h 5033"/>
                <a:gd name="T42" fmla="*/ 4622 w 7993"/>
                <a:gd name="T43" fmla="*/ 210 h 5033"/>
                <a:gd name="T44" fmla="*/ 4823 w 7993"/>
                <a:gd name="T45" fmla="*/ 162 h 5033"/>
                <a:gd name="T46" fmla="*/ 5099 w 7993"/>
                <a:gd name="T47" fmla="*/ 153 h 5033"/>
                <a:gd name="T48" fmla="*/ 5111 w 7993"/>
                <a:gd name="T49" fmla="*/ 446 h 5033"/>
                <a:gd name="T50" fmla="*/ 5245 w 7993"/>
                <a:gd name="T51" fmla="*/ 689 h 5033"/>
                <a:gd name="T52" fmla="*/ 5441 w 7993"/>
                <a:gd name="T53" fmla="*/ 807 h 5033"/>
                <a:gd name="T54" fmla="*/ 5600 w 7993"/>
                <a:gd name="T55" fmla="*/ 851 h 5033"/>
                <a:gd name="T56" fmla="*/ 5894 w 7993"/>
                <a:gd name="T57" fmla="*/ 918 h 5033"/>
                <a:gd name="T58" fmla="*/ 6077 w 7993"/>
                <a:gd name="T59" fmla="*/ 900 h 5033"/>
                <a:gd name="T60" fmla="*/ 6362 w 7993"/>
                <a:gd name="T61" fmla="*/ 820 h 5033"/>
                <a:gd name="T62" fmla="*/ 6518 w 7993"/>
                <a:gd name="T63" fmla="*/ 855 h 5033"/>
                <a:gd name="T64" fmla="*/ 6713 w 7993"/>
                <a:gd name="T65" fmla="*/ 945 h 5033"/>
                <a:gd name="T66" fmla="*/ 7056 w 7993"/>
                <a:gd name="T67" fmla="*/ 1047 h 5033"/>
                <a:gd name="T68" fmla="*/ 7443 w 7993"/>
                <a:gd name="T69" fmla="*/ 1225 h 5033"/>
                <a:gd name="T70" fmla="*/ 7777 w 7993"/>
                <a:gd name="T71" fmla="*/ 1473 h 5033"/>
                <a:gd name="T72" fmla="*/ 7969 w 7993"/>
                <a:gd name="T73" fmla="*/ 1729 h 5033"/>
                <a:gd name="T74" fmla="*/ 4339 w 7993"/>
                <a:gd name="T75" fmla="*/ 4855 h 5033"/>
                <a:gd name="T76" fmla="*/ 4109 w 7993"/>
                <a:gd name="T77" fmla="*/ 4882 h 5033"/>
                <a:gd name="T78" fmla="*/ 3841 w 7993"/>
                <a:gd name="T79" fmla="*/ 4858 h 5033"/>
                <a:gd name="T80" fmla="*/ 3688 w 7993"/>
                <a:gd name="T81" fmla="*/ 4751 h 5033"/>
                <a:gd name="T82" fmla="*/ 3575 w 7993"/>
                <a:gd name="T83" fmla="*/ 4551 h 5033"/>
                <a:gd name="T84" fmla="*/ 3115 w 7993"/>
                <a:gd name="T85" fmla="*/ 4088 h 5033"/>
                <a:gd name="T86" fmla="*/ 2822 w 7993"/>
                <a:gd name="T87" fmla="*/ 3815 h 5033"/>
                <a:gd name="T88" fmla="*/ 2428 w 7993"/>
                <a:gd name="T89" fmla="*/ 3582 h 5033"/>
                <a:gd name="T90" fmla="*/ 2009 w 7993"/>
                <a:gd name="T91" fmla="*/ 3388 h 5033"/>
                <a:gd name="T92" fmla="*/ 1735 w 7993"/>
                <a:gd name="T93" fmla="*/ 3263 h 5033"/>
                <a:gd name="T94" fmla="*/ 1401 w 7993"/>
                <a:gd name="T95" fmla="*/ 3159 h 5033"/>
                <a:gd name="T96" fmla="*/ 1192 w 7993"/>
                <a:gd name="T97" fmla="*/ 2905 h 5033"/>
                <a:gd name="T98" fmla="*/ 1009 w 7993"/>
                <a:gd name="T99" fmla="*/ 2642 h 5033"/>
                <a:gd name="T100" fmla="*/ 964 w 7993"/>
                <a:gd name="T101" fmla="*/ 2395 h 5033"/>
                <a:gd name="T102" fmla="*/ 865 w 7993"/>
                <a:gd name="T103" fmla="*/ 2143 h 5033"/>
                <a:gd name="T104" fmla="*/ 659 w 7993"/>
                <a:gd name="T105" fmla="*/ 2068 h 5033"/>
                <a:gd name="T106" fmla="*/ 363 w 7993"/>
                <a:gd name="T107" fmla="*/ 1776 h 5033"/>
                <a:gd name="T108" fmla="*/ 134 w 7993"/>
                <a:gd name="T109" fmla="*/ 1406 h 5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993" h="5033">
                  <a:moveTo>
                    <a:pt x="0" y="1405"/>
                  </a:moveTo>
                  <a:lnTo>
                    <a:pt x="41" y="1363"/>
                  </a:lnTo>
                  <a:lnTo>
                    <a:pt x="71" y="1336"/>
                  </a:lnTo>
                  <a:lnTo>
                    <a:pt x="107" y="1328"/>
                  </a:lnTo>
                  <a:lnTo>
                    <a:pt x="126" y="1299"/>
                  </a:lnTo>
                  <a:lnTo>
                    <a:pt x="133" y="1270"/>
                  </a:lnTo>
                  <a:lnTo>
                    <a:pt x="118" y="1230"/>
                  </a:lnTo>
                  <a:lnTo>
                    <a:pt x="165" y="1185"/>
                  </a:lnTo>
                  <a:lnTo>
                    <a:pt x="168" y="1134"/>
                  </a:lnTo>
                  <a:lnTo>
                    <a:pt x="196" y="1098"/>
                  </a:lnTo>
                  <a:lnTo>
                    <a:pt x="190" y="1056"/>
                  </a:lnTo>
                  <a:lnTo>
                    <a:pt x="180" y="1028"/>
                  </a:lnTo>
                  <a:lnTo>
                    <a:pt x="202" y="984"/>
                  </a:lnTo>
                  <a:lnTo>
                    <a:pt x="202" y="936"/>
                  </a:lnTo>
                  <a:lnTo>
                    <a:pt x="188" y="902"/>
                  </a:lnTo>
                  <a:lnTo>
                    <a:pt x="194" y="854"/>
                  </a:lnTo>
                  <a:lnTo>
                    <a:pt x="171" y="807"/>
                  </a:lnTo>
                  <a:lnTo>
                    <a:pt x="194" y="780"/>
                  </a:lnTo>
                  <a:lnTo>
                    <a:pt x="193" y="704"/>
                  </a:lnTo>
                  <a:lnTo>
                    <a:pt x="255" y="701"/>
                  </a:lnTo>
                  <a:lnTo>
                    <a:pt x="285" y="709"/>
                  </a:lnTo>
                  <a:lnTo>
                    <a:pt x="325" y="734"/>
                  </a:lnTo>
                  <a:lnTo>
                    <a:pt x="361" y="755"/>
                  </a:lnTo>
                  <a:lnTo>
                    <a:pt x="399" y="761"/>
                  </a:lnTo>
                  <a:lnTo>
                    <a:pt x="452" y="739"/>
                  </a:lnTo>
                  <a:lnTo>
                    <a:pt x="485" y="710"/>
                  </a:lnTo>
                  <a:lnTo>
                    <a:pt x="522" y="682"/>
                  </a:lnTo>
                  <a:lnTo>
                    <a:pt x="553" y="679"/>
                  </a:lnTo>
                  <a:lnTo>
                    <a:pt x="599" y="686"/>
                  </a:lnTo>
                  <a:lnTo>
                    <a:pt x="629" y="695"/>
                  </a:lnTo>
                  <a:lnTo>
                    <a:pt x="652" y="677"/>
                  </a:lnTo>
                  <a:lnTo>
                    <a:pt x="657" y="630"/>
                  </a:lnTo>
                  <a:lnTo>
                    <a:pt x="703" y="632"/>
                  </a:lnTo>
                  <a:lnTo>
                    <a:pt x="701" y="672"/>
                  </a:lnTo>
                  <a:lnTo>
                    <a:pt x="721" y="688"/>
                  </a:lnTo>
                  <a:lnTo>
                    <a:pt x="749" y="704"/>
                  </a:lnTo>
                  <a:lnTo>
                    <a:pt x="784" y="695"/>
                  </a:lnTo>
                  <a:lnTo>
                    <a:pt x="810" y="691"/>
                  </a:lnTo>
                  <a:lnTo>
                    <a:pt x="828" y="727"/>
                  </a:lnTo>
                  <a:lnTo>
                    <a:pt x="846" y="761"/>
                  </a:lnTo>
                  <a:lnTo>
                    <a:pt x="913" y="760"/>
                  </a:lnTo>
                  <a:lnTo>
                    <a:pt x="934" y="742"/>
                  </a:lnTo>
                  <a:lnTo>
                    <a:pt x="919" y="724"/>
                  </a:lnTo>
                  <a:lnTo>
                    <a:pt x="908" y="693"/>
                  </a:lnTo>
                  <a:lnTo>
                    <a:pt x="919" y="662"/>
                  </a:lnTo>
                  <a:lnTo>
                    <a:pt x="943" y="637"/>
                  </a:lnTo>
                  <a:lnTo>
                    <a:pt x="995" y="668"/>
                  </a:lnTo>
                  <a:lnTo>
                    <a:pt x="1046" y="703"/>
                  </a:lnTo>
                  <a:lnTo>
                    <a:pt x="1067" y="685"/>
                  </a:lnTo>
                  <a:lnTo>
                    <a:pt x="1097" y="662"/>
                  </a:lnTo>
                  <a:lnTo>
                    <a:pt x="1119" y="669"/>
                  </a:lnTo>
                  <a:lnTo>
                    <a:pt x="1139" y="663"/>
                  </a:lnTo>
                  <a:lnTo>
                    <a:pt x="1169" y="626"/>
                  </a:lnTo>
                  <a:lnTo>
                    <a:pt x="1203" y="576"/>
                  </a:lnTo>
                  <a:lnTo>
                    <a:pt x="1233" y="566"/>
                  </a:lnTo>
                  <a:lnTo>
                    <a:pt x="1278" y="537"/>
                  </a:lnTo>
                  <a:lnTo>
                    <a:pt x="1338" y="485"/>
                  </a:lnTo>
                  <a:lnTo>
                    <a:pt x="1413" y="477"/>
                  </a:lnTo>
                  <a:lnTo>
                    <a:pt x="1460" y="446"/>
                  </a:lnTo>
                  <a:lnTo>
                    <a:pt x="1484" y="445"/>
                  </a:lnTo>
                  <a:lnTo>
                    <a:pt x="1531" y="458"/>
                  </a:lnTo>
                  <a:lnTo>
                    <a:pt x="1570" y="466"/>
                  </a:lnTo>
                  <a:lnTo>
                    <a:pt x="1603" y="446"/>
                  </a:lnTo>
                  <a:lnTo>
                    <a:pt x="1636" y="429"/>
                  </a:lnTo>
                  <a:lnTo>
                    <a:pt x="1688" y="430"/>
                  </a:lnTo>
                  <a:lnTo>
                    <a:pt x="1737" y="437"/>
                  </a:lnTo>
                  <a:lnTo>
                    <a:pt x="1768" y="402"/>
                  </a:lnTo>
                  <a:lnTo>
                    <a:pt x="1795" y="396"/>
                  </a:lnTo>
                  <a:lnTo>
                    <a:pt x="1836" y="404"/>
                  </a:lnTo>
                  <a:lnTo>
                    <a:pt x="1874" y="405"/>
                  </a:lnTo>
                  <a:lnTo>
                    <a:pt x="1904" y="379"/>
                  </a:lnTo>
                  <a:lnTo>
                    <a:pt x="1945" y="368"/>
                  </a:lnTo>
                  <a:lnTo>
                    <a:pt x="1980" y="372"/>
                  </a:lnTo>
                  <a:lnTo>
                    <a:pt x="2021" y="390"/>
                  </a:lnTo>
                  <a:lnTo>
                    <a:pt x="2058" y="384"/>
                  </a:lnTo>
                  <a:lnTo>
                    <a:pt x="2100" y="354"/>
                  </a:lnTo>
                  <a:lnTo>
                    <a:pt x="2141" y="340"/>
                  </a:lnTo>
                  <a:lnTo>
                    <a:pt x="2158" y="312"/>
                  </a:lnTo>
                  <a:lnTo>
                    <a:pt x="2191" y="310"/>
                  </a:lnTo>
                  <a:lnTo>
                    <a:pt x="2228" y="301"/>
                  </a:lnTo>
                  <a:lnTo>
                    <a:pt x="2262" y="266"/>
                  </a:lnTo>
                  <a:lnTo>
                    <a:pt x="2276" y="233"/>
                  </a:lnTo>
                  <a:lnTo>
                    <a:pt x="2369" y="232"/>
                  </a:lnTo>
                  <a:lnTo>
                    <a:pt x="2448" y="290"/>
                  </a:lnTo>
                  <a:lnTo>
                    <a:pt x="2521" y="288"/>
                  </a:lnTo>
                  <a:lnTo>
                    <a:pt x="2557" y="258"/>
                  </a:lnTo>
                  <a:lnTo>
                    <a:pt x="2585" y="228"/>
                  </a:lnTo>
                  <a:lnTo>
                    <a:pt x="2650" y="219"/>
                  </a:lnTo>
                  <a:lnTo>
                    <a:pt x="2727" y="200"/>
                  </a:lnTo>
                  <a:lnTo>
                    <a:pt x="2808" y="168"/>
                  </a:lnTo>
                  <a:lnTo>
                    <a:pt x="2889" y="147"/>
                  </a:lnTo>
                  <a:lnTo>
                    <a:pt x="2938" y="135"/>
                  </a:lnTo>
                  <a:lnTo>
                    <a:pt x="2982" y="54"/>
                  </a:lnTo>
                  <a:lnTo>
                    <a:pt x="3026" y="53"/>
                  </a:lnTo>
                  <a:lnTo>
                    <a:pt x="3093" y="45"/>
                  </a:lnTo>
                  <a:lnTo>
                    <a:pt x="3192" y="32"/>
                  </a:lnTo>
                  <a:lnTo>
                    <a:pt x="3275" y="11"/>
                  </a:lnTo>
                  <a:lnTo>
                    <a:pt x="3343" y="37"/>
                  </a:lnTo>
                  <a:lnTo>
                    <a:pt x="3409" y="0"/>
                  </a:lnTo>
                  <a:lnTo>
                    <a:pt x="3458" y="7"/>
                  </a:lnTo>
                  <a:lnTo>
                    <a:pt x="3386" y="93"/>
                  </a:lnTo>
                  <a:lnTo>
                    <a:pt x="3395" y="176"/>
                  </a:lnTo>
                  <a:lnTo>
                    <a:pt x="3434" y="222"/>
                  </a:lnTo>
                  <a:lnTo>
                    <a:pt x="3439" y="285"/>
                  </a:lnTo>
                  <a:lnTo>
                    <a:pt x="3480" y="317"/>
                  </a:lnTo>
                  <a:lnTo>
                    <a:pt x="3558" y="316"/>
                  </a:lnTo>
                  <a:lnTo>
                    <a:pt x="3646" y="317"/>
                  </a:lnTo>
                  <a:lnTo>
                    <a:pt x="3711" y="337"/>
                  </a:lnTo>
                  <a:lnTo>
                    <a:pt x="3791" y="359"/>
                  </a:lnTo>
                  <a:lnTo>
                    <a:pt x="3869" y="385"/>
                  </a:lnTo>
                  <a:lnTo>
                    <a:pt x="3940" y="409"/>
                  </a:lnTo>
                  <a:lnTo>
                    <a:pt x="3988" y="442"/>
                  </a:lnTo>
                  <a:lnTo>
                    <a:pt x="4026" y="489"/>
                  </a:lnTo>
                  <a:lnTo>
                    <a:pt x="4060" y="501"/>
                  </a:lnTo>
                  <a:lnTo>
                    <a:pt x="4085" y="492"/>
                  </a:lnTo>
                  <a:lnTo>
                    <a:pt x="4124" y="472"/>
                  </a:lnTo>
                  <a:lnTo>
                    <a:pt x="4128" y="426"/>
                  </a:lnTo>
                  <a:lnTo>
                    <a:pt x="4114" y="384"/>
                  </a:lnTo>
                  <a:lnTo>
                    <a:pt x="4111" y="360"/>
                  </a:lnTo>
                  <a:lnTo>
                    <a:pt x="4126" y="331"/>
                  </a:lnTo>
                  <a:lnTo>
                    <a:pt x="4179" y="306"/>
                  </a:lnTo>
                  <a:lnTo>
                    <a:pt x="4229" y="256"/>
                  </a:lnTo>
                  <a:lnTo>
                    <a:pt x="4263" y="253"/>
                  </a:lnTo>
                  <a:lnTo>
                    <a:pt x="4294" y="285"/>
                  </a:lnTo>
                  <a:lnTo>
                    <a:pt x="4324" y="310"/>
                  </a:lnTo>
                  <a:lnTo>
                    <a:pt x="4350" y="298"/>
                  </a:lnTo>
                  <a:lnTo>
                    <a:pt x="4384" y="260"/>
                  </a:lnTo>
                  <a:lnTo>
                    <a:pt x="4417" y="236"/>
                  </a:lnTo>
                  <a:lnTo>
                    <a:pt x="4468" y="247"/>
                  </a:lnTo>
                  <a:lnTo>
                    <a:pt x="4535" y="265"/>
                  </a:lnTo>
                  <a:lnTo>
                    <a:pt x="4590" y="238"/>
                  </a:lnTo>
                  <a:lnTo>
                    <a:pt x="4622" y="210"/>
                  </a:lnTo>
                  <a:lnTo>
                    <a:pt x="4653" y="219"/>
                  </a:lnTo>
                  <a:lnTo>
                    <a:pt x="4696" y="224"/>
                  </a:lnTo>
                  <a:lnTo>
                    <a:pt x="4704" y="187"/>
                  </a:lnTo>
                  <a:lnTo>
                    <a:pt x="4727" y="161"/>
                  </a:lnTo>
                  <a:lnTo>
                    <a:pt x="4767" y="160"/>
                  </a:lnTo>
                  <a:lnTo>
                    <a:pt x="4823" y="162"/>
                  </a:lnTo>
                  <a:lnTo>
                    <a:pt x="4860" y="127"/>
                  </a:lnTo>
                  <a:lnTo>
                    <a:pt x="4907" y="118"/>
                  </a:lnTo>
                  <a:lnTo>
                    <a:pt x="4982" y="134"/>
                  </a:lnTo>
                  <a:lnTo>
                    <a:pt x="5034" y="155"/>
                  </a:lnTo>
                  <a:lnTo>
                    <a:pt x="5072" y="146"/>
                  </a:lnTo>
                  <a:lnTo>
                    <a:pt x="5099" y="153"/>
                  </a:lnTo>
                  <a:lnTo>
                    <a:pt x="5128" y="186"/>
                  </a:lnTo>
                  <a:lnTo>
                    <a:pt x="5127" y="227"/>
                  </a:lnTo>
                  <a:lnTo>
                    <a:pt x="5109" y="278"/>
                  </a:lnTo>
                  <a:lnTo>
                    <a:pt x="5097" y="327"/>
                  </a:lnTo>
                  <a:lnTo>
                    <a:pt x="5117" y="383"/>
                  </a:lnTo>
                  <a:lnTo>
                    <a:pt x="5111" y="446"/>
                  </a:lnTo>
                  <a:lnTo>
                    <a:pt x="5098" y="505"/>
                  </a:lnTo>
                  <a:lnTo>
                    <a:pt x="5103" y="548"/>
                  </a:lnTo>
                  <a:lnTo>
                    <a:pt x="5134" y="582"/>
                  </a:lnTo>
                  <a:lnTo>
                    <a:pt x="5175" y="605"/>
                  </a:lnTo>
                  <a:lnTo>
                    <a:pt x="5217" y="644"/>
                  </a:lnTo>
                  <a:lnTo>
                    <a:pt x="5245" y="689"/>
                  </a:lnTo>
                  <a:lnTo>
                    <a:pt x="5249" y="744"/>
                  </a:lnTo>
                  <a:lnTo>
                    <a:pt x="5276" y="780"/>
                  </a:lnTo>
                  <a:lnTo>
                    <a:pt x="5314" y="747"/>
                  </a:lnTo>
                  <a:lnTo>
                    <a:pt x="5334" y="787"/>
                  </a:lnTo>
                  <a:lnTo>
                    <a:pt x="5393" y="791"/>
                  </a:lnTo>
                  <a:lnTo>
                    <a:pt x="5441" y="807"/>
                  </a:lnTo>
                  <a:lnTo>
                    <a:pt x="5461" y="772"/>
                  </a:lnTo>
                  <a:lnTo>
                    <a:pt x="5506" y="759"/>
                  </a:lnTo>
                  <a:lnTo>
                    <a:pt x="5517" y="784"/>
                  </a:lnTo>
                  <a:lnTo>
                    <a:pt x="5541" y="815"/>
                  </a:lnTo>
                  <a:lnTo>
                    <a:pt x="5594" y="817"/>
                  </a:lnTo>
                  <a:lnTo>
                    <a:pt x="5600" y="851"/>
                  </a:lnTo>
                  <a:lnTo>
                    <a:pt x="5615" y="888"/>
                  </a:lnTo>
                  <a:lnTo>
                    <a:pt x="5674" y="891"/>
                  </a:lnTo>
                  <a:lnTo>
                    <a:pt x="5728" y="922"/>
                  </a:lnTo>
                  <a:lnTo>
                    <a:pt x="5794" y="921"/>
                  </a:lnTo>
                  <a:lnTo>
                    <a:pt x="5850" y="951"/>
                  </a:lnTo>
                  <a:lnTo>
                    <a:pt x="5894" y="918"/>
                  </a:lnTo>
                  <a:lnTo>
                    <a:pt x="5936" y="917"/>
                  </a:lnTo>
                  <a:lnTo>
                    <a:pt x="5962" y="902"/>
                  </a:lnTo>
                  <a:lnTo>
                    <a:pt x="5995" y="913"/>
                  </a:lnTo>
                  <a:lnTo>
                    <a:pt x="6020" y="877"/>
                  </a:lnTo>
                  <a:lnTo>
                    <a:pt x="6043" y="873"/>
                  </a:lnTo>
                  <a:lnTo>
                    <a:pt x="6077" y="900"/>
                  </a:lnTo>
                  <a:lnTo>
                    <a:pt x="6110" y="902"/>
                  </a:lnTo>
                  <a:lnTo>
                    <a:pt x="6159" y="866"/>
                  </a:lnTo>
                  <a:lnTo>
                    <a:pt x="6214" y="910"/>
                  </a:lnTo>
                  <a:lnTo>
                    <a:pt x="6246" y="912"/>
                  </a:lnTo>
                  <a:lnTo>
                    <a:pt x="6306" y="849"/>
                  </a:lnTo>
                  <a:lnTo>
                    <a:pt x="6362" y="820"/>
                  </a:lnTo>
                  <a:lnTo>
                    <a:pt x="6407" y="845"/>
                  </a:lnTo>
                  <a:lnTo>
                    <a:pt x="6449" y="842"/>
                  </a:lnTo>
                  <a:lnTo>
                    <a:pt x="6450" y="874"/>
                  </a:lnTo>
                  <a:lnTo>
                    <a:pt x="6474" y="889"/>
                  </a:lnTo>
                  <a:lnTo>
                    <a:pt x="6491" y="869"/>
                  </a:lnTo>
                  <a:lnTo>
                    <a:pt x="6518" y="855"/>
                  </a:lnTo>
                  <a:lnTo>
                    <a:pt x="6542" y="881"/>
                  </a:lnTo>
                  <a:lnTo>
                    <a:pt x="6542" y="934"/>
                  </a:lnTo>
                  <a:lnTo>
                    <a:pt x="6588" y="922"/>
                  </a:lnTo>
                  <a:lnTo>
                    <a:pt x="6622" y="953"/>
                  </a:lnTo>
                  <a:lnTo>
                    <a:pt x="6664" y="923"/>
                  </a:lnTo>
                  <a:lnTo>
                    <a:pt x="6713" y="945"/>
                  </a:lnTo>
                  <a:lnTo>
                    <a:pt x="6718" y="992"/>
                  </a:lnTo>
                  <a:lnTo>
                    <a:pt x="6755" y="1024"/>
                  </a:lnTo>
                  <a:lnTo>
                    <a:pt x="6810" y="1011"/>
                  </a:lnTo>
                  <a:lnTo>
                    <a:pt x="6872" y="1075"/>
                  </a:lnTo>
                  <a:lnTo>
                    <a:pt x="6922" y="1091"/>
                  </a:lnTo>
                  <a:lnTo>
                    <a:pt x="7056" y="1047"/>
                  </a:lnTo>
                  <a:lnTo>
                    <a:pt x="7183" y="1096"/>
                  </a:lnTo>
                  <a:lnTo>
                    <a:pt x="7208" y="1138"/>
                  </a:lnTo>
                  <a:lnTo>
                    <a:pt x="7299" y="1181"/>
                  </a:lnTo>
                  <a:lnTo>
                    <a:pt x="7350" y="1237"/>
                  </a:lnTo>
                  <a:lnTo>
                    <a:pt x="7399" y="1209"/>
                  </a:lnTo>
                  <a:lnTo>
                    <a:pt x="7443" y="1225"/>
                  </a:lnTo>
                  <a:lnTo>
                    <a:pt x="7517" y="1259"/>
                  </a:lnTo>
                  <a:lnTo>
                    <a:pt x="7539" y="1332"/>
                  </a:lnTo>
                  <a:lnTo>
                    <a:pt x="7611" y="1370"/>
                  </a:lnTo>
                  <a:lnTo>
                    <a:pt x="7649" y="1418"/>
                  </a:lnTo>
                  <a:lnTo>
                    <a:pt x="7714" y="1426"/>
                  </a:lnTo>
                  <a:lnTo>
                    <a:pt x="7777" y="1473"/>
                  </a:lnTo>
                  <a:lnTo>
                    <a:pt x="7833" y="1482"/>
                  </a:lnTo>
                  <a:lnTo>
                    <a:pt x="7868" y="1526"/>
                  </a:lnTo>
                  <a:lnTo>
                    <a:pt x="7927" y="1518"/>
                  </a:lnTo>
                  <a:lnTo>
                    <a:pt x="7993" y="1570"/>
                  </a:lnTo>
                  <a:lnTo>
                    <a:pt x="7969" y="1637"/>
                  </a:lnTo>
                  <a:lnTo>
                    <a:pt x="7969" y="1729"/>
                  </a:lnTo>
                  <a:lnTo>
                    <a:pt x="6610" y="3507"/>
                  </a:lnTo>
                  <a:lnTo>
                    <a:pt x="4752" y="4966"/>
                  </a:lnTo>
                  <a:lnTo>
                    <a:pt x="4564" y="5033"/>
                  </a:lnTo>
                  <a:lnTo>
                    <a:pt x="4461" y="4887"/>
                  </a:lnTo>
                  <a:lnTo>
                    <a:pt x="4402" y="4892"/>
                  </a:lnTo>
                  <a:lnTo>
                    <a:pt x="4339" y="4855"/>
                  </a:lnTo>
                  <a:lnTo>
                    <a:pt x="4303" y="4867"/>
                  </a:lnTo>
                  <a:lnTo>
                    <a:pt x="4254" y="4916"/>
                  </a:lnTo>
                  <a:lnTo>
                    <a:pt x="4200" y="4897"/>
                  </a:lnTo>
                  <a:lnTo>
                    <a:pt x="4195" y="4821"/>
                  </a:lnTo>
                  <a:lnTo>
                    <a:pt x="4159" y="4826"/>
                  </a:lnTo>
                  <a:lnTo>
                    <a:pt x="4109" y="4882"/>
                  </a:lnTo>
                  <a:lnTo>
                    <a:pt x="4061" y="4863"/>
                  </a:lnTo>
                  <a:lnTo>
                    <a:pt x="4003" y="4902"/>
                  </a:lnTo>
                  <a:lnTo>
                    <a:pt x="3952" y="4868"/>
                  </a:lnTo>
                  <a:lnTo>
                    <a:pt x="3895" y="4899"/>
                  </a:lnTo>
                  <a:lnTo>
                    <a:pt x="3865" y="4858"/>
                  </a:lnTo>
                  <a:lnTo>
                    <a:pt x="3841" y="4858"/>
                  </a:lnTo>
                  <a:lnTo>
                    <a:pt x="3807" y="4871"/>
                  </a:lnTo>
                  <a:lnTo>
                    <a:pt x="3790" y="4827"/>
                  </a:lnTo>
                  <a:lnTo>
                    <a:pt x="3770" y="4779"/>
                  </a:lnTo>
                  <a:lnTo>
                    <a:pt x="3745" y="4748"/>
                  </a:lnTo>
                  <a:lnTo>
                    <a:pt x="3721" y="4738"/>
                  </a:lnTo>
                  <a:lnTo>
                    <a:pt x="3688" y="4751"/>
                  </a:lnTo>
                  <a:lnTo>
                    <a:pt x="3668" y="4758"/>
                  </a:lnTo>
                  <a:lnTo>
                    <a:pt x="3636" y="4733"/>
                  </a:lnTo>
                  <a:lnTo>
                    <a:pt x="3662" y="4686"/>
                  </a:lnTo>
                  <a:lnTo>
                    <a:pt x="3633" y="4641"/>
                  </a:lnTo>
                  <a:lnTo>
                    <a:pt x="3640" y="4578"/>
                  </a:lnTo>
                  <a:lnTo>
                    <a:pt x="3575" y="4551"/>
                  </a:lnTo>
                  <a:lnTo>
                    <a:pt x="3480" y="4384"/>
                  </a:lnTo>
                  <a:lnTo>
                    <a:pt x="3441" y="4345"/>
                  </a:lnTo>
                  <a:lnTo>
                    <a:pt x="3375" y="4301"/>
                  </a:lnTo>
                  <a:lnTo>
                    <a:pt x="3365" y="4226"/>
                  </a:lnTo>
                  <a:lnTo>
                    <a:pt x="3216" y="4104"/>
                  </a:lnTo>
                  <a:lnTo>
                    <a:pt x="3115" y="4088"/>
                  </a:lnTo>
                  <a:lnTo>
                    <a:pt x="3079" y="4042"/>
                  </a:lnTo>
                  <a:lnTo>
                    <a:pt x="3039" y="3991"/>
                  </a:lnTo>
                  <a:lnTo>
                    <a:pt x="2984" y="3974"/>
                  </a:lnTo>
                  <a:lnTo>
                    <a:pt x="2941" y="3959"/>
                  </a:lnTo>
                  <a:lnTo>
                    <a:pt x="2879" y="3898"/>
                  </a:lnTo>
                  <a:lnTo>
                    <a:pt x="2822" y="3815"/>
                  </a:lnTo>
                  <a:lnTo>
                    <a:pt x="2791" y="3772"/>
                  </a:lnTo>
                  <a:lnTo>
                    <a:pt x="2716" y="3724"/>
                  </a:lnTo>
                  <a:lnTo>
                    <a:pt x="2620" y="3661"/>
                  </a:lnTo>
                  <a:lnTo>
                    <a:pt x="2544" y="3610"/>
                  </a:lnTo>
                  <a:lnTo>
                    <a:pt x="2483" y="3600"/>
                  </a:lnTo>
                  <a:lnTo>
                    <a:pt x="2428" y="3582"/>
                  </a:lnTo>
                  <a:lnTo>
                    <a:pt x="2357" y="3544"/>
                  </a:lnTo>
                  <a:lnTo>
                    <a:pt x="2269" y="3466"/>
                  </a:lnTo>
                  <a:lnTo>
                    <a:pt x="2153" y="3458"/>
                  </a:lnTo>
                  <a:lnTo>
                    <a:pt x="2081" y="3386"/>
                  </a:lnTo>
                  <a:lnTo>
                    <a:pt x="2047" y="3380"/>
                  </a:lnTo>
                  <a:lnTo>
                    <a:pt x="2009" y="3388"/>
                  </a:lnTo>
                  <a:lnTo>
                    <a:pt x="1975" y="3361"/>
                  </a:lnTo>
                  <a:lnTo>
                    <a:pt x="1903" y="3363"/>
                  </a:lnTo>
                  <a:lnTo>
                    <a:pt x="1847" y="3350"/>
                  </a:lnTo>
                  <a:lnTo>
                    <a:pt x="1822" y="3299"/>
                  </a:lnTo>
                  <a:lnTo>
                    <a:pt x="1781" y="3283"/>
                  </a:lnTo>
                  <a:lnTo>
                    <a:pt x="1735" y="3263"/>
                  </a:lnTo>
                  <a:lnTo>
                    <a:pt x="1711" y="3250"/>
                  </a:lnTo>
                  <a:lnTo>
                    <a:pt x="1633" y="3288"/>
                  </a:lnTo>
                  <a:lnTo>
                    <a:pt x="1582" y="3276"/>
                  </a:lnTo>
                  <a:lnTo>
                    <a:pt x="1516" y="3237"/>
                  </a:lnTo>
                  <a:lnTo>
                    <a:pt x="1457" y="3206"/>
                  </a:lnTo>
                  <a:lnTo>
                    <a:pt x="1401" y="3159"/>
                  </a:lnTo>
                  <a:lnTo>
                    <a:pt x="1355" y="3071"/>
                  </a:lnTo>
                  <a:lnTo>
                    <a:pt x="1324" y="3057"/>
                  </a:lnTo>
                  <a:lnTo>
                    <a:pt x="1258" y="3039"/>
                  </a:lnTo>
                  <a:lnTo>
                    <a:pt x="1222" y="3005"/>
                  </a:lnTo>
                  <a:lnTo>
                    <a:pt x="1193" y="2952"/>
                  </a:lnTo>
                  <a:lnTo>
                    <a:pt x="1192" y="2905"/>
                  </a:lnTo>
                  <a:lnTo>
                    <a:pt x="1136" y="2896"/>
                  </a:lnTo>
                  <a:lnTo>
                    <a:pt x="1097" y="2879"/>
                  </a:lnTo>
                  <a:lnTo>
                    <a:pt x="1082" y="2839"/>
                  </a:lnTo>
                  <a:lnTo>
                    <a:pt x="1091" y="2782"/>
                  </a:lnTo>
                  <a:lnTo>
                    <a:pt x="1080" y="2712"/>
                  </a:lnTo>
                  <a:lnTo>
                    <a:pt x="1009" y="2642"/>
                  </a:lnTo>
                  <a:lnTo>
                    <a:pt x="1004" y="2583"/>
                  </a:lnTo>
                  <a:lnTo>
                    <a:pt x="978" y="2548"/>
                  </a:lnTo>
                  <a:lnTo>
                    <a:pt x="987" y="2492"/>
                  </a:lnTo>
                  <a:lnTo>
                    <a:pt x="953" y="2473"/>
                  </a:lnTo>
                  <a:lnTo>
                    <a:pt x="946" y="2444"/>
                  </a:lnTo>
                  <a:lnTo>
                    <a:pt x="964" y="2395"/>
                  </a:lnTo>
                  <a:lnTo>
                    <a:pt x="951" y="2351"/>
                  </a:lnTo>
                  <a:lnTo>
                    <a:pt x="913" y="2361"/>
                  </a:lnTo>
                  <a:lnTo>
                    <a:pt x="891" y="2319"/>
                  </a:lnTo>
                  <a:lnTo>
                    <a:pt x="923" y="2280"/>
                  </a:lnTo>
                  <a:lnTo>
                    <a:pt x="909" y="2189"/>
                  </a:lnTo>
                  <a:lnTo>
                    <a:pt x="865" y="2143"/>
                  </a:lnTo>
                  <a:lnTo>
                    <a:pt x="806" y="2127"/>
                  </a:lnTo>
                  <a:lnTo>
                    <a:pt x="804" y="2056"/>
                  </a:lnTo>
                  <a:lnTo>
                    <a:pt x="769" y="2022"/>
                  </a:lnTo>
                  <a:lnTo>
                    <a:pt x="733" y="2009"/>
                  </a:lnTo>
                  <a:lnTo>
                    <a:pt x="679" y="2029"/>
                  </a:lnTo>
                  <a:lnTo>
                    <a:pt x="659" y="2068"/>
                  </a:lnTo>
                  <a:lnTo>
                    <a:pt x="636" y="2103"/>
                  </a:lnTo>
                  <a:lnTo>
                    <a:pt x="525" y="2117"/>
                  </a:lnTo>
                  <a:lnTo>
                    <a:pt x="493" y="2101"/>
                  </a:lnTo>
                  <a:lnTo>
                    <a:pt x="433" y="2002"/>
                  </a:lnTo>
                  <a:lnTo>
                    <a:pt x="434" y="1888"/>
                  </a:lnTo>
                  <a:lnTo>
                    <a:pt x="363" y="1776"/>
                  </a:lnTo>
                  <a:lnTo>
                    <a:pt x="370" y="1668"/>
                  </a:lnTo>
                  <a:lnTo>
                    <a:pt x="347" y="1613"/>
                  </a:lnTo>
                  <a:lnTo>
                    <a:pt x="310" y="1547"/>
                  </a:lnTo>
                  <a:lnTo>
                    <a:pt x="271" y="1507"/>
                  </a:lnTo>
                  <a:lnTo>
                    <a:pt x="208" y="1452"/>
                  </a:lnTo>
                  <a:lnTo>
                    <a:pt x="134" y="1406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6" name="Freeform 106"/>
            <p:cNvSpPr>
              <a:spLocks/>
            </p:cNvSpPr>
            <p:nvPr/>
          </p:nvSpPr>
          <p:spPr bwMode="auto">
            <a:xfrm>
              <a:off x="2035417" y="2627165"/>
              <a:ext cx="1707569" cy="1331661"/>
            </a:xfrm>
            <a:custGeom>
              <a:avLst/>
              <a:gdLst>
                <a:gd name="T0" fmla="*/ 1823 w 6939"/>
                <a:gd name="T1" fmla="*/ 6119 h 6706"/>
                <a:gd name="T2" fmla="*/ 2112 w 6939"/>
                <a:gd name="T3" fmla="*/ 6127 h 6706"/>
                <a:gd name="T4" fmla="*/ 2504 w 6939"/>
                <a:gd name="T5" fmla="*/ 6383 h 6706"/>
                <a:gd name="T6" fmla="*/ 2440 w 6939"/>
                <a:gd name="T7" fmla="*/ 5941 h 6706"/>
                <a:gd name="T8" fmla="*/ 2684 w 6939"/>
                <a:gd name="T9" fmla="*/ 5550 h 6706"/>
                <a:gd name="T10" fmla="*/ 2908 w 6939"/>
                <a:gd name="T11" fmla="*/ 5381 h 6706"/>
                <a:gd name="T12" fmla="*/ 3048 w 6939"/>
                <a:gd name="T13" fmla="*/ 5220 h 6706"/>
                <a:gd name="T14" fmla="*/ 4957 w 6939"/>
                <a:gd name="T15" fmla="*/ 4328 h 6706"/>
                <a:gd name="T16" fmla="*/ 6714 w 6939"/>
                <a:gd name="T17" fmla="*/ 3450 h 6706"/>
                <a:gd name="T18" fmla="*/ 6534 w 6939"/>
                <a:gd name="T19" fmla="*/ 3421 h 6706"/>
                <a:gd name="T20" fmla="*/ 6270 w 6939"/>
                <a:gd name="T21" fmla="*/ 3494 h 6706"/>
                <a:gd name="T22" fmla="*/ 6120 w 6939"/>
                <a:gd name="T23" fmla="*/ 3343 h 6706"/>
                <a:gd name="T24" fmla="*/ 6008 w 6939"/>
                <a:gd name="T25" fmla="*/ 3236 h 6706"/>
                <a:gd name="T26" fmla="*/ 5750 w 6939"/>
                <a:gd name="T27" fmla="*/ 2896 h 6706"/>
                <a:gd name="T28" fmla="*/ 5316 w 6939"/>
                <a:gd name="T29" fmla="*/ 2554 h 6706"/>
                <a:gd name="T30" fmla="*/ 4803 w 6939"/>
                <a:gd name="T31" fmla="*/ 2177 h 6706"/>
                <a:gd name="T32" fmla="*/ 4422 w 6939"/>
                <a:gd name="T33" fmla="*/ 1975 h 6706"/>
                <a:gd name="T34" fmla="*/ 4197 w 6939"/>
                <a:gd name="T35" fmla="*/ 1894 h 6706"/>
                <a:gd name="T36" fmla="*/ 3957 w 6939"/>
                <a:gd name="T37" fmla="*/ 1871 h 6706"/>
                <a:gd name="T38" fmla="*/ 3699 w 6939"/>
                <a:gd name="T39" fmla="*/ 1652 h 6706"/>
                <a:gd name="T40" fmla="*/ 3511 w 6939"/>
                <a:gd name="T41" fmla="*/ 1491 h 6706"/>
                <a:gd name="T42" fmla="*/ 3384 w 6939"/>
                <a:gd name="T43" fmla="*/ 1237 h 6706"/>
                <a:gd name="T44" fmla="*/ 3321 w 6939"/>
                <a:gd name="T45" fmla="*/ 1039 h 6706"/>
                <a:gd name="T46" fmla="*/ 3298 w 6939"/>
                <a:gd name="T47" fmla="*/ 875 h 6706"/>
                <a:gd name="T48" fmla="*/ 3144 w 6939"/>
                <a:gd name="T49" fmla="*/ 617 h 6706"/>
                <a:gd name="T50" fmla="*/ 2900 w 6939"/>
                <a:gd name="T51" fmla="*/ 712 h 6706"/>
                <a:gd name="T52" fmla="*/ 2745 w 6939"/>
                <a:gd name="T53" fmla="*/ 263 h 6706"/>
                <a:gd name="T54" fmla="*/ 2509 w 6939"/>
                <a:gd name="T55" fmla="*/ 1 h 6706"/>
                <a:gd name="T56" fmla="*/ 2241 w 6939"/>
                <a:gd name="T57" fmla="*/ 107 h 6706"/>
                <a:gd name="T58" fmla="*/ 1944 w 6939"/>
                <a:gd name="T59" fmla="*/ 94 h 6706"/>
                <a:gd name="T60" fmla="*/ 1778 w 6939"/>
                <a:gd name="T61" fmla="*/ 295 h 6706"/>
                <a:gd name="T62" fmla="*/ 1777 w 6939"/>
                <a:gd name="T63" fmla="*/ 587 h 6706"/>
                <a:gd name="T64" fmla="*/ 1595 w 6939"/>
                <a:gd name="T65" fmla="*/ 717 h 6706"/>
                <a:gd name="T66" fmla="*/ 1545 w 6939"/>
                <a:gd name="T67" fmla="*/ 1051 h 6706"/>
                <a:gd name="T68" fmla="*/ 1592 w 6939"/>
                <a:gd name="T69" fmla="*/ 1358 h 6706"/>
                <a:gd name="T70" fmla="*/ 1429 w 6939"/>
                <a:gd name="T71" fmla="*/ 1558 h 6706"/>
                <a:gd name="T72" fmla="*/ 1521 w 6939"/>
                <a:gd name="T73" fmla="*/ 1746 h 6706"/>
                <a:gd name="T74" fmla="*/ 1551 w 6939"/>
                <a:gd name="T75" fmla="*/ 1939 h 6706"/>
                <a:gd name="T76" fmla="*/ 1393 w 6939"/>
                <a:gd name="T77" fmla="*/ 2063 h 6706"/>
                <a:gd name="T78" fmla="*/ 1351 w 6939"/>
                <a:gd name="T79" fmla="*/ 2334 h 6706"/>
                <a:gd name="T80" fmla="*/ 1247 w 6939"/>
                <a:gd name="T81" fmla="*/ 2487 h 6706"/>
                <a:gd name="T82" fmla="*/ 1123 w 6939"/>
                <a:gd name="T83" fmla="*/ 2749 h 6706"/>
                <a:gd name="T84" fmla="*/ 1404 w 6939"/>
                <a:gd name="T85" fmla="*/ 2996 h 6706"/>
                <a:gd name="T86" fmla="*/ 1359 w 6939"/>
                <a:gd name="T87" fmla="*/ 3359 h 6706"/>
                <a:gd name="T88" fmla="*/ 1199 w 6939"/>
                <a:gd name="T89" fmla="*/ 3557 h 6706"/>
                <a:gd name="T90" fmla="*/ 1329 w 6939"/>
                <a:gd name="T91" fmla="*/ 3620 h 6706"/>
                <a:gd name="T92" fmla="*/ 1644 w 6939"/>
                <a:gd name="T93" fmla="*/ 3690 h 6706"/>
                <a:gd name="T94" fmla="*/ 1314 w 6939"/>
                <a:gd name="T95" fmla="*/ 3908 h 6706"/>
                <a:gd name="T96" fmla="*/ 1076 w 6939"/>
                <a:gd name="T97" fmla="*/ 4221 h 6706"/>
                <a:gd name="T98" fmla="*/ 1066 w 6939"/>
                <a:gd name="T99" fmla="*/ 4578 h 6706"/>
                <a:gd name="T100" fmla="*/ 892 w 6939"/>
                <a:gd name="T101" fmla="*/ 4892 h 6706"/>
                <a:gd name="T102" fmla="*/ 592 w 6939"/>
                <a:gd name="T103" fmla="*/ 5392 h 6706"/>
                <a:gd name="T104" fmla="*/ 329 w 6939"/>
                <a:gd name="T105" fmla="*/ 5504 h 6706"/>
                <a:gd name="T106" fmla="*/ 23 w 6939"/>
                <a:gd name="T107" fmla="*/ 5902 h 6706"/>
                <a:gd name="T108" fmla="*/ 232 w 6939"/>
                <a:gd name="T109" fmla="*/ 6230 h 6706"/>
                <a:gd name="T110" fmla="*/ 300 w 6939"/>
                <a:gd name="T111" fmla="*/ 6473 h 6706"/>
                <a:gd name="T112" fmla="*/ 479 w 6939"/>
                <a:gd name="T113" fmla="*/ 6570 h 6706"/>
                <a:gd name="T114" fmla="*/ 712 w 6939"/>
                <a:gd name="T115" fmla="*/ 6640 h 6706"/>
                <a:gd name="T116" fmla="*/ 962 w 6939"/>
                <a:gd name="T117" fmla="*/ 6551 h 6706"/>
                <a:gd name="T118" fmla="*/ 1346 w 6939"/>
                <a:gd name="T119" fmla="*/ 6524 h 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39" h="6706">
                  <a:moveTo>
                    <a:pt x="1743" y="6521"/>
                  </a:moveTo>
                  <a:lnTo>
                    <a:pt x="1810" y="6448"/>
                  </a:lnTo>
                  <a:lnTo>
                    <a:pt x="1828" y="6312"/>
                  </a:lnTo>
                  <a:lnTo>
                    <a:pt x="1853" y="6215"/>
                  </a:lnTo>
                  <a:lnTo>
                    <a:pt x="1823" y="6119"/>
                  </a:lnTo>
                  <a:lnTo>
                    <a:pt x="1845" y="6042"/>
                  </a:lnTo>
                  <a:lnTo>
                    <a:pt x="1890" y="6027"/>
                  </a:lnTo>
                  <a:lnTo>
                    <a:pt x="1941" y="6065"/>
                  </a:lnTo>
                  <a:lnTo>
                    <a:pt x="2022" y="6095"/>
                  </a:lnTo>
                  <a:lnTo>
                    <a:pt x="2112" y="6127"/>
                  </a:lnTo>
                  <a:lnTo>
                    <a:pt x="2157" y="6168"/>
                  </a:lnTo>
                  <a:lnTo>
                    <a:pt x="2185" y="6366"/>
                  </a:lnTo>
                  <a:lnTo>
                    <a:pt x="2232" y="6428"/>
                  </a:lnTo>
                  <a:lnTo>
                    <a:pt x="2350" y="6432"/>
                  </a:lnTo>
                  <a:lnTo>
                    <a:pt x="2504" y="6383"/>
                  </a:lnTo>
                  <a:lnTo>
                    <a:pt x="2457" y="6185"/>
                  </a:lnTo>
                  <a:lnTo>
                    <a:pt x="2408" y="6134"/>
                  </a:lnTo>
                  <a:lnTo>
                    <a:pt x="2335" y="6127"/>
                  </a:lnTo>
                  <a:lnTo>
                    <a:pt x="2335" y="6033"/>
                  </a:lnTo>
                  <a:lnTo>
                    <a:pt x="2440" y="5941"/>
                  </a:lnTo>
                  <a:lnTo>
                    <a:pt x="2560" y="5784"/>
                  </a:lnTo>
                  <a:lnTo>
                    <a:pt x="2572" y="5698"/>
                  </a:lnTo>
                  <a:lnTo>
                    <a:pt x="2632" y="5662"/>
                  </a:lnTo>
                  <a:lnTo>
                    <a:pt x="2656" y="5580"/>
                  </a:lnTo>
                  <a:lnTo>
                    <a:pt x="2684" y="5550"/>
                  </a:lnTo>
                  <a:lnTo>
                    <a:pt x="2767" y="5550"/>
                  </a:lnTo>
                  <a:lnTo>
                    <a:pt x="2806" y="5501"/>
                  </a:lnTo>
                  <a:lnTo>
                    <a:pt x="2816" y="5456"/>
                  </a:lnTo>
                  <a:lnTo>
                    <a:pt x="2876" y="5439"/>
                  </a:lnTo>
                  <a:lnTo>
                    <a:pt x="2908" y="5381"/>
                  </a:lnTo>
                  <a:lnTo>
                    <a:pt x="2951" y="5344"/>
                  </a:lnTo>
                  <a:lnTo>
                    <a:pt x="2983" y="5312"/>
                  </a:lnTo>
                  <a:lnTo>
                    <a:pt x="2996" y="5265"/>
                  </a:lnTo>
                  <a:lnTo>
                    <a:pt x="3015" y="5233"/>
                  </a:lnTo>
                  <a:lnTo>
                    <a:pt x="3048" y="5220"/>
                  </a:lnTo>
                  <a:lnTo>
                    <a:pt x="3084" y="5147"/>
                  </a:lnTo>
                  <a:lnTo>
                    <a:pt x="3197" y="5044"/>
                  </a:lnTo>
                  <a:lnTo>
                    <a:pt x="3322" y="4932"/>
                  </a:lnTo>
                  <a:lnTo>
                    <a:pt x="3424" y="4823"/>
                  </a:lnTo>
                  <a:lnTo>
                    <a:pt x="4957" y="4328"/>
                  </a:lnTo>
                  <a:lnTo>
                    <a:pt x="6211" y="3891"/>
                  </a:lnTo>
                  <a:lnTo>
                    <a:pt x="6939" y="3628"/>
                  </a:lnTo>
                  <a:lnTo>
                    <a:pt x="6836" y="3482"/>
                  </a:lnTo>
                  <a:lnTo>
                    <a:pt x="6777" y="3487"/>
                  </a:lnTo>
                  <a:lnTo>
                    <a:pt x="6714" y="3450"/>
                  </a:lnTo>
                  <a:lnTo>
                    <a:pt x="6678" y="3462"/>
                  </a:lnTo>
                  <a:lnTo>
                    <a:pt x="6629" y="3511"/>
                  </a:lnTo>
                  <a:lnTo>
                    <a:pt x="6575" y="3492"/>
                  </a:lnTo>
                  <a:lnTo>
                    <a:pt x="6570" y="3416"/>
                  </a:lnTo>
                  <a:lnTo>
                    <a:pt x="6534" y="3421"/>
                  </a:lnTo>
                  <a:lnTo>
                    <a:pt x="6484" y="3477"/>
                  </a:lnTo>
                  <a:lnTo>
                    <a:pt x="6436" y="3458"/>
                  </a:lnTo>
                  <a:lnTo>
                    <a:pt x="6378" y="3497"/>
                  </a:lnTo>
                  <a:lnTo>
                    <a:pt x="6327" y="3463"/>
                  </a:lnTo>
                  <a:lnTo>
                    <a:pt x="6270" y="3494"/>
                  </a:lnTo>
                  <a:lnTo>
                    <a:pt x="6240" y="3453"/>
                  </a:lnTo>
                  <a:lnTo>
                    <a:pt x="6216" y="3453"/>
                  </a:lnTo>
                  <a:lnTo>
                    <a:pt x="6182" y="3466"/>
                  </a:lnTo>
                  <a:lnTo>
                    <a:pt x="6145" y="3374"/>
                  </a:lnTo>
                  <a:lnTo>
                    <a:pt x="6120" y="3343"/>
                  </a:lnTo>
                  <a:lnTo>
                    <a:pt x="6096" y="3333"/>
                  </a:lnTo>
                  <a:lnTo>
                    <a:pt x="6043" y="3353"/>
                  </a:lnTo>
                  <a:lnTo>
                    <a:pt x="6011" y="3328"/>
                  </a:lnTo>
                  <a:lnTo>
                    <a:pt x="6037" y="3281"/>
                  </a:lnTo>
                  <a:lnTo>
                    <a:pt x="6008" y="3236"/>
                  </a:lnTo>
                  <a:lnTo>
                    <a:pt x="6015" y="3173"/>
                  </a:lnTo>
                  <a:lnTo>
                    <a:pt x="5950" y="3146"/>
                  </a:lnTo>
                  <a:lnTo>
                    <a:pt x="5855" y="2979"/>
                  </a:lnTo>
                  <a:lnTo>
                    <a:pt x="5816" y="2940"/>
                  </a:lnTo>
                  <a:lnTo>
                    <a:pt x="5750" y="2896"/>
                  </a:lnTo>
                  <a:lnTo>
                    <a:pt x="5740" y="2821"/>
                  </a:lnTo>
                  <a:lnTo>
                    <a:pt x="5591" y="2699"/>
                  </a:lnTo>
                  <a:lnTo>
                    <a:pt x="5490" y="2683"/>
                  </a:lnTo>
                  <a:lnTo>
                    <a:pt x="5414" y="2586"/>
                  </a:lnTo>
                  <a:lnTo>
                    <a:pt x="5316" y="2554"/>
                  </a:lnTo>
                  <a:lnTo>
                    <a:pt x="5254" y="2493"/>
                  </a:lnTo>
                  <a:lnTo>
                    <a:pt x="5166" y="2367"/>
                  </a:lnTo>
                  <a:lnTo>
                    <a:pt x="4919" y="2205"/>
                  </a:lnTo>
                  <a:lnTo>
                    <a:pt x="4858" y="2195"/>
                  </a:lnTo>
                  <a:lnTo>
                    <a:pt x="4803" y="2177"/>
                  </a:lnTo>
                  <a:lnTo>
                    <a:pt x="4732" y="2139"/>
                  </a:lnTo>
                  <a:lnTo>
                    <a:pt x="4644" y="2061"/>
                  </a:lnTo>
                  <a:lnTo>
                    <a:pt x="4528" y="2053"/>
                  </a:lnTo>
                  <a:lnTo>
                    <a:pt x="4456" y="1981"/>
                  </a:lnTo>
                  <a:lnTo>
                    <a:pt x="4422" y="1975"/>
                  </a:lnTo>
                  <a:lnTo>
                    <a:pt x="4384" y="1983"/>
                  </a:lnTo>
                  <a:lnTo>
                    <a:pt x="4350" y="1956"/>
                  </a:lnTo>
                  <a:lnTo>
                    <a:pt x="4278" y="1958"/>
                  </a:lnTo>
                  <a:lnTo>
                    <a:pt x="4222" y="1945"/>
                  </a:lnTo>
                  <a:lnTo>
                    <a:pt x="4197" y="1894"/>
                  </a:lnTo>
                  <a:lnTo>
                    <a:pt x="4156" y="1878"/>
                  </a:lnTo>
                  <a:lnTo>
                    <a:pt x="4110" y="1858"/>
                  </a:lnTo>
                  <a:lnTo>
                    <a:pt x="4086" y="1845"/>
                  </a:lnTo>
                  <a:lnTo>
                    <a:pt x="4008" y="1883"/>
                  </a:lnTo>
                  <a:lnTo>
                    <a:pt x="3957" y="1871"/>
                  </a:lnTo>
                  <a:lnTo>
                    <a:pt x="3891" y="1832"/>
                  </a:lnTo>
                  <a:lnTo>
                    <a:pt x="3832" y="1801"/>
                  </a:lnTo>
                  <a:lnTo>
                    <a:pt x="3776" y="1754"/>
                  </a:lnTo>
                  <a:lnTo>
                    <a:pt x="3730" y="1666"/>
                  </a:lnTo>
                  <a:lnTo>
                    <a:pt x="3699" y="1652"/>
                  </a:lnTo>
                  <a:lnTo>
                    <a:pt x="3633" y="1634"/>
                  </a:lnTo>
                  <a:lnTo>
                    <a:pt x="3597" y="1600"/>
                  </a:lnTo>
                  <a:lnTo>
                    <a:pt x="3568" y="1547"/>
                  </a:lnTo>
                  <a:lnTo>
                    <a:pt x="3567" y="1500"/>
                  </a:lnTo>
                  <a:lnTo>
                    <a:pt x="3511" y="1491"/>
                  </a:lnTo>
                  <a:lnTo>
                    <a:pt x="3472" y="1474"/>
                  </a:lnTo>
                  <a:lnTo>
                    <a:pt x="3457" y="1434"/>
                  </a:lnTo>
                  <a:lnTo>
                    <a:pt x="3466" y="1377"/>
                  </a:lnTo>
                  <a:lnTo>
                    <a:pt x="3455" y="1307"/>
                  </a:lnTo>
                  <a:lnTo>
                    <a:pt x="3384" y="1237"/>
                  </a:lnTo>
                  <a:lnTo>
                    <a:pt x="3379" y="1178"/>
                  </a:lnTo>
                  <a:lnTo>
                    <a:pt x="3353" y="1143"/>
                  </a:lnTo>
                  <a:lnTo>
                    <a:pt x="3362" y="1087"/>
                  </a:lnTo>
                  <a:lnTo>
                    <a:pt x="3328" y="1068"/>
                  </a:lnTo>
                  <a:lnTo>
                    <a:pt x="3321" y="1039"/>
                  </a:lnTo>
                  <a:lnTo>
                    <a:pt x="3339" y="990"/>
                  </a:lnTo>
                  <a:lnTo>
                    <a:pt x="3326" y="946"/>
                  </a:lnTo>
                  <a:lnTo>
                    <a:pt x="3288" y="956"/>
                  </a:lnTo>
                  <a:lnTo>
                    <a:pt x="3266" y="914"/>
                  </a:lnTo>
                  <a:lnTo>
                    <a:pt x="3298" y="875"/>
                  </a:lnTo>
                  <a:lnTo>
                    <a:pt x="3284" y="784"/>
                  </a:lnTo>
                  <a:lnTo>
                    <a:pt x="3240" y="738"/>
                  </a:lnTo>
                  <a:lnTo>
                    <a:pt x="3181" y="722"/>
                  </a:lnTo>
                  <a:lnTo>
                    <a:pt x="3179" y="651"/>
                  </a:lnTo>
                  <a:lnTo>
                    <a:pt x="3144" y="617"/>
                  </a:lnTo>
                  <a:lnTo>
                    <a:pt x="3108" y="604"/>
                  </a:lnTo>
                  <a:lnTo>
                    <a:pt x="3054" y="624"/>
                  </a:lnTo>
                  <a:lnTo>
                    <a:pt x="3034" y="663"/>
                  </a:lnTo>
                  <a:lnTo>
                    <a:pt x="3011" y="698"/>
                  </a:lnTo>
                  <a:lnTo>
                    <a:pt x="2900" y="712"/>
                  </a:lnTo>
                  <a:lnTo>
                    <a:pt x="2868" y="696"/>
                  </a:lnTo>
                  <a:lnTo>
                    <a:pt x="2808" y="597"/>
                  </a:lnTo>
                  <a:lnTo>
                    <a:pt x="2809" y="483"/>
                  </a:lnTo>
                  <a:lnTo>
                    <a:pt x="2738" y="371"/>
                  </a:lnTo>
                  <a:lnTo>
                    <a:pt x="2745" y="263"/>
                  </a:lnTo>
                  <a:lnTo>
                    <a:pt x="2722" y="208"/>
                  </a:lnTo>
                  <a:lnTo>
                    <a:pt x="2685" y="142"/>
                  </a:lnTo>
                  <a:lnTo>
                    <a:pt x="2646" y="102"/>
                  </a:lnTo>
                  <a:lnTo>
                    <a:pt x="2583" y="47"/>
                  </a:lnTo>
                  <a:lnTo>
                    <a:pt x="2509" y="1"/>
                  </a:lnTo>
                  <a:lnTo>
                    <a:pt x="2375" y="0"/>
                  </a:lnTo>
                  <a:lnTo>
                    <a:pt x="2329" y="13"/>
                  </a:lnTo>
                  <a:lnTo>
                    <a:pt x="2324" y="58"/>
                  </a:lnTo>
                  <a:lnTo>
                    <a:pt x="2266" y="57"/>
                  </a:lnTo>
                  <a:lnTo>
                    <a:pt x="2241" y="107"/>
                  </a:lnTo>
                  <a:lnTo>
                    <a:pt x="2189" y="142"/>
                  </a:lnTo>
                  <a:lnTo>
                    <a:pt x="2126" y="144"/>
                  </a:lnTo>
                  <a:lnTo>
                    <a:pt x="2057" y="81"/>
                  </a:lnTo>
                  <a:lnTo>
                    <a:pt x="2020" y="65"/>
                  </a:lnTo>
                  <a:lnTo>
                    <a:pt x="1944" y="94"/>
                  </a:lnTo>
                  <a:lnTo>
                    <a:pt x="1889" y="146"/>
                  </a:lnTo>
                  <a:lnTo>
                    <a:pt x="1876" y="179"/>
                  </a:lnTo>
                  <a:lnTo>
                    <a:pt x="1848" y="209"/>
                  </a:lnTo>
                  <a:lnTo>
                    <a:pt x="1807" y="248"/>
                  </a:lnTo>
                  <a:lnTo>
                    <a:pt x="1778" y="295"/>
                  </a:lnTo>
                  <a:lnTo>
                    <a:pt x="1771" y="333"/>
                  </a:lnTo>
                  <a:lnTo>
                    <a:pt x="1781" y="378"/>
                  </a:lnTo>
                  <a:lnTo>
                    <a:pt x="1829" y="416"/>
                  </a:lnTo>
                  <a:lnTo>
                    <a:pt x="1826" y="559"/>
                  </a:lnTo>
                  <a:lnTo>
                    <a:pt x="1777" y="587"/>
                  </a:lnTo>
                  <a:lnTo>
                    <a:pt x="1708" y="616"/>
                  </a:lnTo>
                  <a:lnTo>
                    <a:pt x="1665" y="637"/>
                  </a:lnTo>
                  <a:lnTo>
                    <a:pt x="1652" y="667"/>
                  </a:lnTo>
                  <a:lnTo>
                    <a:pt x="1649" y="700"/>
                  </a:lnTo>
                  <a:lnTo>
                    <a:pt x="1595" y="717"/>
                  </a:lnTo>
                  <a:lnTo>
                    <a:pt x="1562" y="738"/>
                  </a:lnTo>
                  <a:lnTo>
                    <a:pt x="1529" y="783"/>
                  </a:lnTo>
                  <a:lnTo>
                    <a:pt x="1517" y="842"/>
                  </a:lnTo>
                  <a:lnTo>
                    <a:pt x="1529" y="909"/>
                  </a:lnTo>
                  <a:lnTo>
                    <a:pt x="1545" y="1051"/>
                  </a:lnTo>
                  <a:lnTo>
                    <a:pt x="1609" y="1083"/>
                  </a:lnTo>
                  <a:lnTo>
                    <a:pt x="1611" y="1180"/>
                  </a:lnTo>
                  <a:lnTo>
                    <a:pt x="1654" y="1264"/>
                  </a:lnTo>
                  <a:lnTo>
                    <a:pt x="1648" y="1328"/>
                  </a:lnTo>
                  <a:lnTo>
                    <a:pt x="1592" y="1358"/>
                  </a:lnTo>
                  <a:lnTo>
                    <a:pt x="1556" y="1414"/>
                  </a:lnTo>
                  <a:lnTo>
                    <a:pt x="1515" y="1435"/>
                  </a:lnTo>
                  <a:lnTo>
                    <a:pt x="1494" y="1461"/>
                  </a:lnTo>
                  <a:lnTo>
                    <a:pt x="1494" y="1528"/>
                  </a:lnTo>
                  <a:lnTo>
                    <a:pt x="1429" y="1558"/>
                  </a:lnTo>
                  <a:lnTo>
                    <a:pt x="1395" y="1588"/>
                  </a:lnTo>
                  <a:lnTo>
                    <a:pt x="1391" y="1682"/>
                  </a:lnTo>
                  <a:lnTo>
                    <a:pt x="1414" y="1714"/>
                  </a:lnTo>
                  <a:lnTo>
                    <a:pt x="1474" y="1716"/>
                  </a:lnTo>
                  <a:lnTo>
                    <a:pt x="1521" y="1746"/>
                  </a:lnTo>
                  <a:lnTo>
                    <a:pt x="1521" y="1796"/>
                  </a:lnTo>
                  <a:lnTo>
                    <a:pt x="1464" y="1847"/>
                  </a:lnTo>
                  <a:lnTo>
                    <a:pt x="1468" y="1877"/>
                  </a:lnTo>
                  <a:lnTo>
                    <a:pt x="1520" y="1902"/>
                  </a:lnTo>
                  <a:lnTo>
                    <a:pt x="1551" y="1939"/>
                  </a:lnTo>
                  <a:lnTo>
                    <a:pt x="1572" y="1974"/>
                  </a:lnTo>
                  <a:lnTo>
                    <a:pt x="1566" y="2010"/>
                  </a:lnTo>
                  <a:lnTo>
                    <a:pt x="1484" y="2011"/>
                  </a:lnTo>
                  <a:lnTo>
                    <a:pt x="1429" y="2036"/>
                  </a:lnTo>
                  <a:lnTo>
                    <a:pt x="1393" y="2063"/>
                  </a:lnTo>
                  <a:lnTo>
                    <a:pt x="1356" y="2111"/>
                  </a:lnTo>
                  <a:lnTo>
                    <a:pt x="1317" y="2180"/>
                  </a:lnTo>
                  <a:lnTo>
                    <a:pt x="1315" y="2234"/>
                  </a:lnTo>
                  <a:lnTo>
                    <a:pt x="1351" y="2262"/>
                  </a:lnTo>
                  <a:lnTo>
                    <a:pt x="1351" y="2334"/>
                  </a:lnTo>
                  <a:lnTo>
                    <a:pt x="1392" y="2361"/>
                  </a:lnTo>
                  <a:lnTo>
                    <a:pt x="1393" y="2404"/>
                  </a:lnTo>
                  <a:lnTo>
                    <a:pt x="1344" y="2467"/>
                  </a:lnTo>
                  <a:lnTo>
                    <a:pt x="1275" y="2464"/>
                  </a:lnTo>
                  <a:lnTo>
                    <a:pt x="1247" y="2487"/>
                  </a:lnTo>
                  <a:lnTo>
                    <a:pt x="1282" y="2541"/>
                  </a:lnTo>
                  <a:lnTo>
                    <a:pt x="1281" y="2607"/>
                  </a:lnTo>
                  <a:lnTo>
                    <a:pt x="1212" y="2675"/>
                  </a:lnTo>
                  <a:lnTo>
                    <a:pt x="1128" y="2689"/>
                  </a:lnTo>
                  <a:lnTo>
                    <a:pt x="1123" y="2749"/>
                  </a:lnTo>
                  <a:lnTo>
                    <a:pt x="1221" y="2759"/>
                  </a:lnTo>
                  <a:lnTo>
                    <a:pt x="1307" y="2791"/>
                  </a:lnTo>
                  <a:lnTo>
                    <a:pt x="1438" y="2861"/>
                  </a:lnTo>
                  <a:lnTo>
                    <a:pt x="1438" y="2947"/>
                  </a:lnTo>
                  <a:lnTo>
                    <a:pt x="1404" y="2996"/>
                  </a:lnTo>
                  <a:lnTo>
                    <a:pt x="1437" y="3070"/>
                  </a:lnTo>
                  <a:lnTo>
                    <a:pt x="1437" y="3148"/>
                  </a:lnTo>
                  <a:lnTo>
                    <a:pt x="1407" y="3206"/>
                  </a:lnTo>
                  <a:lnTo>
                    <a:pt x="1419" y="3315"/>
                  </a:lnTo>
                  <a:lnTo>
                    <a:pt x="1359" y="3359"/>
                  </a:lnTo>
                  <a:lnTo>
                    <a:pt x="1331" y="3424"/>
                  </a:lnTo>
                  <a:lnTo>
                    <a:pt x="1298" y="3489"/>
                  </a:lnTo>
                  <a:lnTo>
                    <a:pt x="1271" y="3513"/>
                  </a:lnTo>
                  <a:lnTo>
                    <a:pt x="1219" y="3519"/>
                  </a:lnTo>
                  <a:lnTo>
                    <a:pt x="1199" y="3557"/>
                  </a:lnTo>
                  <a:lnTo>
                    <a:pt x="1201" y="3622"/>
                  </a:lnTo>
                  <a:lnTo>
                    <a:pt x="1243" y="3673"/>
                  </a:lnTo>
                  <a:lnTo>
                    <a:pt x="1283" y="3689"/>
                  </a:lnTo>
                  <a:lnTo>
                    <a:pt x="1313" y="3686"/>
                  </a:lnTo>
                  <a:lnTo>
                    <a:pt x="1329" y="3620"/>
                  </a:lnTo>
                  <a:lnTo>
                    <a:pt x="1356" y="3574"/>
                  </a:lnTo>
                  <a:lnTo>
                    <a:pt x="1399" y="3544"/>
                  </a:lnTo>
                  <a:lnTo>
                    <a:pt x="1473" y="3521"/>
                  </a:lnTo>
                  <a:lnTo>
                    <a:pt x="1605" y="3607"/>
                  </a:lnTo>
                  <a:lnTo>
                    <a:pt x="1644" y="3690"/>
                  </a:lnTo>
                  <a:lnTo>
                    <a:pt x="1623" y="3744"/>
                  </a:lnTo>
                  <a:lnTo>
                    <a:pt x="1559" y="3786"/>
                  </a:lnTo>
                  <a:lnTo>
                    <a:pt x="1464" y="3800"/>
                  </a:lnTo>
                  <a:lnTo>
                    <a:pt x="1377" y="3840"/>
                  </a:lnTo>
                  <a:lnTo>
                    <a:pt x="1314" y="3908"/>
                  </a:lnTo>
                  <a:lnTo>
                    <a:pt x="1211" y="3936"/>
                  </a:lnTo>
                  <a:lnTo>
                    <a:pt x="1143" y="4019"/>
                  </a:lnTo>
                  <a:lnTo>
                    <a:pt x="1142" y="4094"/>
                  </a:lnTo>
                  <a:lnTo>
                    <a:pt x="1070" y="4161"/>
                  </a:lnTo>
                  <a:lnTo>
                    <a:pt x="1076" y="4221"/>
                  </a:lnTo>
                  <a:lnTo>
                    <a:pt x="1101" y="4254"/>
                  </a:lnTo>
                  <a:lnTo>
                    <a:pt x="1180" y="4334"/>
                  </a:lnTo>
                  <a:lnTo>
                    <a:pt x="1156" y="4415"/>
                  </a:lnTo>
                  <a:lnTo>
                    <a:pt x="1095" y="4463"/>
                  </a:lnTo>
                  <a:lnTo>
                    <a:pt x="1066" y="4578"/>
                  </a:lnTo>
                  <a:lnTo>
                    <a:pt x="1017" y="4585"/>
                  </a:lnTo>
                  <a:lnTo>
                    <a:pt x="983" y="4628"/>
                  </a:lnTo>
                  <a:lnTo>
                    <a:pt x="982" y="4736"/>
                  </a:lnTo>
                  <a:lnTo>
                    <a:pt x="935" y="4803"/>
                  </a:lnTo>
                  <a:lnTo>
                    <a:pt x="892" y="4892"/>
                  </a:lnTo>
                  <a:lnTo>
                    <a:pt x="874" y="4961"/>
                  </a:lnTo>
                  <a:lnTo>
                    <a:pt x="907" y="5062"/>
                  </a:lnTo>
                  <a:lnTo>
                    <a:pt x="849" y="5179"/>
                  </a:lnTo>
                  <a:lnTo>
                    <a:pt x="710" y="5322"/>
                  </a:lnTo>
                  <a:lnTo>
                    <a:pt x="592" y="5392"/>
                  </a:lnTo>
                  <a:lnTo>
                    <a:pt x="536" y="5392"/>
                  </a:lnTo>
                  <a:lnTo>
                    <a:pt x="509" y="5365"/>
                  </a:lnTo>
                  <a:lnTo>
                    <a:pt x="468" y="5384"/>
                  </a:lnTo>
                  <a:lnTo>
                    <a:pt x="392" y="5487"/>
                  </a:lnTo>
                  <a:lnTo>
                    <a:pt x="329" y="5504"/>
                  </a:lnTo>
                  <a:lnTo>
                    <a:pt x="274" y="5582"/>
                  </a:lnTo>
                  <a:lnTo>
                    <a:pt x="124" y="5706"/>
                  </a:lnTo>
                  <a:lnTo>
                    <a:pt x="25" y="5748"/>
                  </a:lnTo>
                  <a:lnTo>
                    <a:pt x="0" y="5833"/>
                  </a:lnTo>
                  <a:lnTo>
                    <a:pt x="23" y="5902"/>
                  </a:lnTo>
                  <a:lnTo>
                    <a:pt x="191" y="6012"/>
                  </a:lnTo>
                  <a:lnTo>
                    <a:pt x="287" y="6045"/>
                  </a:lnTo>
                  <a:lnTo>
                    <a:pt x="333" y="6121"/>
                  </a:lnTo>
                  <a:lnTo>
                    <a:pt x="304" y="6171"/>
                  </a:lnTo>
                  <a:lnTo>
                    <a:pt x="232" y="6230"/>
                  </a:lnTo>
                  <a:lnTo>
                    <a:pt x="221" y="6275"/>
                  </a:lnTo>
                  <a:lnTo>
                    <a:pt x="259" y="6331"/>
                  </a:lnTo>
                  <a:lnTo>
                    <a:pt x="229" y="6419"/>
                  </a:lnTo>
                  <a:lnTo>
                    <a:pt x="247" y="6470"/>
                  </a:lnTo>
                  <a:lnTo>
                    <a:pt x="300" y="6473"/>
                  </a:lnTo>
                  <a:lnTo>
                    <a:pt x="339" y="6502"/>
                  </a:lnTo>
                  <a:lnTo>
                    <a:pt x="340" y="6583"/>
                  </a:lnTo>
                  <a:lnTo>
                    <a:pt x="378" y="6596"/>
                  </a:lnTo>
                  <a:lnTo>
                    <a:pt x="437" y="6569"/>
                  </a:lnTo>
                  <a:lnTo>
                    <a:pt x="479" y="6570"/>
                  </a:lnTo>
                  <a:lnTo>
                    <a:pt x="529" y="6619"/>
                  </a:lnTo>
                  <a:lnTo>
                    <a:pt x="581" y="6651"/>
                  </a:lnTo>
                  <a:lnTo>
                    <a:pt x="614" y="6655"/>
                  </a:lnTo>
                  <a:lnTo>
                    <a:pt x="667" y="6640"/>
                  </a:lnTo>
                  <a:lnTo>
                    <a:pt x="712" y="6640"/>
                  </a:lnTo>
                  <a:lnTo>
                    <a:pt x="750" y="6679"/>
                  </a:lnTo>
                  <a:lnTo>
                    <a:pt x="822" y="6706"/>
                  </a:lnTo>
                  <a:lnTo>
                    <a:pt x="857" y="6649"/>
                  </a:lnTo>
                  <a:lnTo>
                    <a:pt x="893" y="6591"/>
                  </a:lnTo>
                  <a:lnTo>
                    <a:pt x="962" y="6551"/>
                  </a:lnTo>
                  <a:lnTo>
                    <a:pt x="1014" y="6552"/>
                  </a:lnTo>
                  <a:lnTo>
                    <a:pt x="1089" y="6596"/>
                  </a:lnTo>
                  <a:lnTo>
                    <a:pt x="1167" y="6587"/>
                  </a:lnTo>
                  <a:lnTo>
                    <a:pt x="1249" y="6558"/>
                  </a:lnTo>
                  <a:lnTo>
                    <a:pt x="1346" y="6524"/>
                  </a:lnTo>
                  <a:lnTo>
                    <a:pt x="1454" y="6525"/>
                  </a:lnTo>
                  <a:lnTo>
                    <a:pt x="1563" y="6531"/>
                  </a:lnTo>
                  <a:lnTo>
                    <a:pt x="1655" y="6520"/>
                  </a:lnTo>
                  <a:lnTo>
                    <a:pt x="1743" y="652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7" name="Freeform 107"/>
            <p:cNvSpPr>
              <a:spLocks/>
            </p:cNvSpPr>
            <p:nvPr/>
          </p:nvSpPr>
          <p:spPr bwMode="auto">
            <a:xfrm>
              <a:off x="554704" y="1491150"/>
              <a:ext cx="1126460" cy="1383052"/>
            </a:xfrm>
            <a:custGeom>
              <a:avLst/>
              <a:gdLst>
                <a:gd name="T0" fmla="*/ 2972 w 4578"/>
                <a:gd name="T1" fmla="*/ 517 h 6961"/>
                <a:gd name="T2" fmla="*/ 2824 w 4578"/>
                <a:gd name="T3" fmla="*/ 618 h 6961"/>
                <a:gd name="T4" fmla="*/ 2824 w 4578"/>
                <a:gd name="T5" fmla="*/ 532 h 6961"/>
                <a:gd name="T6" fmla="*/ 2760 w 4578"/>
                <a:gd name="T7" fmla="*/ 45 h 6961"/>
                <a:gd name="T8" fmla="*/ 2681 w 4578"/>
                <a:gd name="T9" fmla="*/ 255 h 6961"/>
                <a:gd name="T10" fmla="*/ 2506 w 4578"/>
                <a:gd name="T11" fmla="*/ 1156 h 6961"/>
                <a:gd name="T12" fmla="*/ 2123 w 4578"/>
                <a:gd name="T13" fmla="*/ 1574 h 6961"/>
                <a:gd name="T14" fmla="*/ 1806 w 4578"/>
                <a:gd name="T15" fmla="*/ 1726 h 6961"/>
                <a:gd name="T16" fmla="*/ 1582 w 4578"/>
                <a:gd name="T17" fmla="*/ 2109 h 6961"/>
                <a:gd name="T18" fmla="*/ 1278 w 4578"/>
                <a:gd name="T19" fmla="*/ 2411 h 6961"/>
                <a:gd name="T20" fmla="*/ 1439 w 4578"/>
                <a:gd name="T21" fmla="*/ 2797 h 6961"/>
                <a:gd name="T22" fmla="*/ 1587 w 4578"/>
                <a:gd name="T23" fmla="*/ 3133 h 6961"/>
                <a:gd name="T24" fmla="*/ 1859 w 4578"/>
                <a:gd name="T25" fmla="*/ 3213 h 6961"/>
                <a:gd name="T26" fmla="*/ 1496 w 4578"/>
                <a:gd name="T27" fmla="*/ 3156 h 6961"/>
                <a:gd name="T28" fmla="*/ 1237 w 4578"/>
                <a:gd name="T29" fmla="*/ 3516 h 6961"/>
                <a:gd name="T30" fmla="*/ 785 w 4578"/>
                <a:gd name="T31" fmla="*/ 4138 h 6961"/>
                <a:gd name="T32" fmla="*/ 577 w 4578"/>
                <a:gd name="T33" fmla="*/ 4128 h 6961"/>
                <a:gd name="T34" fmla="*/ 223 w 4578"/>
                <a:gd name="T35" fmla="*/ 4188 h 6961"/>
                <a:gd name="T36" fmla="*/ 23 w 4578"/>
                <a:gd name="T37" fmla="*/ 4473 h 6961"/>
                <a:gd name="T38" fmla="*/ 169 w 4578"/>
                <a:gd name="T39" fmla="*/ 4915 h 6961"/>
                <a:gd name="T40" fmla="*/ 541 w 4578"/>
                <a:gd name="T41" fmla="*/ 5428 h 6961"/>
                <a:gd name="T42" fmla="*/ 459 w 4578"/>
                <a:gd name="T43" fmla="*/ 5707 h 6961"/>
                <a:gd name="T44" fmla="*/ 362 w 4578"/>
                <a:gd name="T45" fmla="*/ 5870 h 6961"/>
                <a:gd name="T46" fmla="*/ 219 w 4578"/>
                <a:gd name="T47" fmla="*/ 6112 h 6961"/>
                <a:gd name="T48" fmla="*/ 325 w 4578"/>
                <a:gd name="T49" fmla="*/ 6431 h 6961"/>
                <a:gd name="T50" fmla="*/ 591 w 4578"/>
                <a:gd name="T51" fmla="*/ 6416 h 6961"/>
                <a:gd name="T52" fmla="*/ 828 w 4578"/>
                <a:gd name="T53" fmla="*/ 6877 h 6961"/>
                <a:gd name="T54" fmla="*/ 1369 w 4578"/>
                <a:gd name="T55" fmla="*/ 6961 h 6961"/>
                <a:gd name="T56" fmla="*/ 1712 w 4578"/>
                <a:gd name="T57" fmla="*/ 6574 h 6961"/>
                <a:gd name="T58" fmla="*/ 1889 w 4578"/>
                <a:gd name="T59" fmla="*/ 6437 h 6961"/>
                <a:gd name="T60" fmla="*/ 2121 w 4578"/>
                <a:gd name="T61" fmla="*/ 6482 h 6961"/>
                <a:gd name="T62" fmla="*/ 1995 w 4578"/>
                <a:gd name="T63" fmla="*/ 6243 h 6961"/>
                <a:gd name="T64" fmla="*/ 2036 w 4578"/>
                <a:gd name="T65" fmla="*/ 6084 h 6961"/>
                <a:gd name="T66" fmla="*/ 2145 w 4578"/>
                <a:gd name="T67" fmla="*/ 5826 h 6961"/>
                <a:gd name="T68" fmla="*/ 2357 w 4578"/>
                <a:gd name="T69" fmla="*/ 5593 h 6961"/>
                <a:gd name="T70" fmla="*/ 2389 w 4578"/>
                <a:gd name="T71" fmla="*/ 5372 h 6961"/>
                <a:gd name="T72" fmla="*/ 2701 w 4578"/>
                <a:gd name="T73" fmla="*/ 5203 h 6961"/>
                <a:gd name="T74" fmla="*/ 2730 w 4578"/>
                <a:gd name="T75" fmla="*/ 5005 h 6961"/>
                <a:gd name="T76" fmla="*/ 2779 w 4578"/>
                <a:gd name="T77" fmla="*/ 4748 h 6961"/>
                <a:gd name="T78" fmla="*/ 2957 w 4578"/>
                <a:gd name="T79" fmla="*/ 4783 h 6961"/>
                <a:gd name="T80" fmla="*/ 3279 w 4578"/>
                <a:gd name="T81" fmla="*/ 4487 h 6961"/>
                <a:gd name="T82" fmla="*/ 3430 w 4578"/>
                <a:gd name="T83" fmla="*/ 4222 h 6961"/>
                <a:gd name="T84" fmla="*/ 3580 w 4578"/>
                <a:gd name="T85" fmla="*/ 3974 h 6961"/>
                <a:gd name="T86" fmla="*/ 3983 w 4578"/>
                <a:gd name="T87" fmla="*/ 3818 h 6961"/>
                <a:gd name="T88" fmla="*/ 4073 w 4578"/>
                <a:gd name="T89" fmla="*/ 3403 h 6961"/>
                <a:gd name="T90" fmla="*/ 4193 w 4578"/>
                <a:gd name="T91" fmla="*/ 3275 h 6961"/>
                <a:gd name="T92" fmla="*/ 4340 w 4578"/>
                <a:gd name="T93" fmla="*/ 2898 h 6961"/>
                <a:gd name="T94" fmla="*/ 4410 w 4578"/>
                <a:gd name="T95" fmla="*/ 2649 h 6961"/>
                <a:gd name="T96" fmla="*/ 4544 w 4578"/>
                <a:gd name="T97" fmla="*/ 1782 h 6961"/>
                <a:gd name="T98" fmla="*/ 4155 w 4578"/>
                <a:gd name="T99" fmla="*/ 1634 h 6961"/>
                <a:gd name="T100" fmla="*/ 3983 w 4578"/>
                <a:gd name="T101" fmla="*/ 1212 h 6961"/>
                <a:gd name="T102" fmla="*/ 3946 w 4578"/>
                <a:gd name="T103" fmla="*/ 1057 h 6961"/>
                <a:gd name="T104" fmla="*/ 4064 w 4578"/>
                <a:gd name="T105" fmla="*/ 899 h 6961"/>
                <a:gd name="T106" fmla="*/ 3946 w 4578"/>
                <a:gd name="T107" fmla="*/ 700 h 6961"/>
                <a:gd name="T108" fmla="*/ 3753 w 4578"/>
                <a:gd name="T109" fmla="*/ 665 h 6961"/>
                <a:gd name="T110" fmla="*/ 3780 w 4578"/>
                <a:gd name="T111" fmla="*/ 446 h 6961"/>
                <a:gd name="T112" fmla="*/ 3723 w 4578"/>
                <a:gd name="T113" fmla="*/ 286 h 6961"/>
                <a:gd name="T114" fmla="*/ 3726 w 4578"/>
                <a:gd name="T115" fmla="*/ 103 h 6961"/>
                <a:gd name="T116" fmla="*/ 3479 w 4578"/>
                <a:gd name="T117" fmla="*/ 87 h 6961"/>
                <a:gd name="T118" fmla="*/ 3158 w 4578"/>
                <a:gd name="T119" fmla="*/ 174 h 6961"/>
                <a:gd name="T120" fmla="*/ 3006 w 4578"/>
                <a:gd name="T121" fmla="*/ 372 h 6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8" h="6961">
                  <a:moveTo>
                    <a:pt x="2959" y="375"/>
                  </a:moveTo>
                  <a:lnTo>
                    <a:pt x="2949" y="409"/>
                  </a:lnTo>
                  <a:lnTo>
                    <a:pt x="2963" y="431"/>
                  </a:lnTo>
                  <a:lnTo>
                    <a:pt x="2990" y="446"/>
                  </a:lnTo>
                  <a:lnTo>
                    <a:pt x="2991" y="482"/>
                  </a:lnTo>
                  <a:lnTo>
                    <a:pt x="2972" y="517"/>
                  </a:lnTo>
                  <a:lnTo>
                    <a:pt x="2930" y="570"/>
                  </a:lnTo>
                  <a:lnTo>
                    <a:pt x="2914" y="609"/>
                  </a:lnTo>
                  <a:lnTo>
                    <a:pt x="2898" y="621"/>
                  </a:lnTo>
                  <a:lnTo>
                    <a:pt x="2869" y="596"/>
                  </a:lnTo>
                  <a:lnTo>
                    <a:pt x="2844" y="621"/>
                  </a:lnTo>
                  <a:lnTo>
                    <a:pt x="2824" y="618"/>
                  </a:lnTo>
                  <a:lnTo>
                    <a:pt x="2824" y="584"/>
                  </a:lnTo>
                  <a:lnTo>
                    <a:pt x="2854" y="576"/>
                  </a:lnTo>
                  <a:lnTo>
                    <a:pt x="2895" y="566"/>
                  </a:lnTo>
                  <a:lnTo>
                    <a:pt x="2902" y="540"/>
                  </a:lnTo>
                  <a:lnTo>
                    <a:pt x="2847" y="484"/>
                  </a:lnTo>
                  <a:lnTo>
                    <a:pt x="2824" y="532"/>
                  </a:lnTo>
                  <a:lnTo>
                    <a:pt x="2810" y="487"/>
                  </a:lnTo>
                  <a:lnTo>
                    <a:pt x="2799" y="411"/>
                  </a:lnTo>
                  <a:lnTo>
                    <a:pt x="2824" y="309"/>
                  </a:lnTo>
                  <a:lnTo>
                    <a:pt x="2835" y="216"/>
                  </a:lnTo>
                  <a:lnTo>
                    <a:pt x="2808" y="111"/>
                  </a:lnTo>
                  <a:lnTo>
                    <a:pt x="2760" y="45"/>
                  </a:lnTo>
                  <a:lnTo>
                    <a:pt x="2696" y="0"/>
                  </a:lnTo>
                  <a:lnTo>
                    <a:pt x="2664" y="44"/>
                  </a:lnTo>
                  <a:lnTo>
                    <a:pt x="2664" y="114"/>
                  </a:lnTo>
                  <a:lnTo>
                    <a:pt x="2670" y="176"/>
                  </a:lnTo>
                  <a:lnTo>
                    <a:pt x="2696" y="203"/>
                  </a:lnTo>
                  <a:lnTo>
                    <a:pt x="2681" y="255"/>
                  </a:lnTo>
                  <a:cubicBezTo>
                    <a:pt x="2681" y="255"/>
                    <a:pt x="2683" y="374"/>
                    <a:pt x="2682" y="379"/>
                  </a:cubicBezTo>
                  <a:cubicBezTo>
                    <a:pt x="2681" y="384"/>
                    <a:pt x="2700" y="444"/>
                    <a:pt x="2700" y="444"/>
                  </a:cubicBezTo>
                  <a:lnTo>
                    <a:pt x="2688" y="712"/>
                  </a:lnTo>
                  <a:lnTo>
                    <a:pt x="2588" y="1029"/>
                  </a:lnTo>
                  <a:lnTo>
                    <a:pt x="2511" y="1048"/>
                  </a:lnTo>
                  <a:lnTo>
                    <a:pt x="2506" y="1156"/>
                  </a:lnTo>
                  <a:lnTo>
                    <a:pt x="2453" y="1192"/>
                  </a:lnTo>
                  <a:lnTo>
                    <a:pt x="2389" y="1263"/>
                  </a:lnTo>
                  <a:lnTo>
                    <a:pt x="2341" y="1385"/>
                  </a:lnTo>
                  <a:lnTo>
                    <a:pt x="2234" y="1387"/>
                  </a:lnTo>
                  <a:lnTo>
                    <a:pt x="2202" y="1478"/>
                  </a:lnTo>
                  <a:lnTo>
                    <a:pt x="2123" y="1574"/>
                  </a:lnTo>
                  <a:lnTo>
                    <a:pt x="2027" y="1660"/>
                  </a:lnTo>
                  <a:lnTo>
                    <a:pt x="1954" y="1696"/>
                  </a:lnTo>
                  <a:lnTo>
                    <a:pt x="1930" y="1744"/>
                  </a:lnTo>
                  <a:lnTo>
                    <a:pt x="1886" y="1763"/>
                  </a:lnTo>
                  <a:lnTo>
                    <a:pt x="1844" y="1770"/>
                  </a:lnTo>
                  <a:lnTo>
                    <a:pt x="1806" y="1726"/>
                  </a:lnTo>
                  <a:lnTo>
                    <a:pt x="1770" y="1762"/>
                  </a:lnTo>
                  <a:lnTo>
                    <a:pt x="1766" y="1806"/>
                  </a:lnTo>
                  <a:lnTo>
                    <a:pt x="1665" y="1882"/>
                  </a:lnTo>
                  <a:lnTo>
                    <a:pt x="1631" y="1934"/>
                  </a:lnTo>
                  <a:lnTo>
                    <a:pt x="1612" y="1999"/>
                  </a:lnTo>
                  <a:lnTo>
                    <a:pt x="1582" y="2109"/>
                  </a:lnTo>
                  <a:lnTo>
                    <a:pt x="1521" y="2155"/>
                  </a:lnTo>
                  <a:lnTo>
                    <a:pt x="1497" y="2197"/>
                  </a:lnTo>
                  <a:lnTo>
                    <a:pt x="1359" y="2325"/>
                  </a:lnTo>
                  <a:lnTo>
                    <a:pt x="1310" y="2323"/>
                  </a:lnTo>
                  <a:lnTo>
                    <a:pt x="1284" y="2358"/>
                  </a:lnTo>
                  <a:lnTo>
                    <a:pt x="1278" y="2411"/>
                  </a:lnTo>
                  <a:lnTo>
                    <a:pt x="1292" y="2464"/>
                  </a:lnTo>
                  <a:lnTo>
                    <a:pt x="1317" y="2505"/>
                  </a:lnTo>
                  <a:lnTo>
                    <a:pt x="1325" y="2552"/>
                  </a:lnTo>
                  <a:lnTo>
                    <a:pt x="1396" y="2633"/>
                  </a:lnTo>
                  <a:lnTo>
                    <a:pt x="1409" y="2735"/>
                  </a:lnTo>
                  <a:lnTo>
                    <a:pt x="1439" y="2797"/>
                  </a:lnTo>
                  <a:lnTo>
                    <a:pt x="1442" y="2881"/>
                  </a:lnTo>
                  <a:lnTo>
                    <a:pt x="1459" y="2945"/>
                  </a:lnTo>
                  <a:lnTo>
                    <a:pt x="1496" y="2965"/>
                  </a:lnTo>
                  <a:lnTo>
                    <a:pt x="1531" y="3014"/>
                  </a:lnTo>
                  <a:lnTo>
                    <a:pt x="1541" y="3080"/>
                  </a:lnTo>
                  <a:lnTo>
                    <a:pt x="1587" y="3133"/>
                  </a:lnTo>
                  <a:lnTo>
                    <a:pt x="1603" y="3183"/>
                  </a:lnTo>
                  <a:lnTo>
                    <a:pt x="1642" y="3210"/>
                  </a:lnTo>
                  <a:lnTo>
                    <a:pt x="1685" y="3177"/>
                  </a:lnTo>
                  <a:lnTo>
                    <a:pt x="1747" y="3176"/>
                  </a:lnTo>
                  <a:lnTo>
                    <a:pt x="1786" y="3201"/>
                  </a:lnTo>
                  <a:lnTo>
                    <a:pt x="1859" y="3213"/>
                  </a:lnTo>
                  <a:lnTo>
                    <a:pt x="1795" y="3251"/>
                  </a:lnTo>
                  <a:lnTo>
                    <a:pt x="1728" y="3235"/>
                  </a:lnTo>
                  <a:lnTo>
                    <a:pt x="1636" y="3267"/>
                  </a:lnTo>
                  <a:lnTo>
                    <a:pt x="1594" y="3226"/>
                  </a:lnTo>
                  <a:lnTo>
                    <a:pt x="1559" y="3226"/>
                  </a:lnTo>
                  <a:lnTo>
                    <a:pt x="1496" y="3156"/>
                  </a:lnTo>
                  <a:lnTo>
                    <a:pt x="1493" y="3028"/>
                  </a:lnTo>
                  <a:lnTo>
                    <a:pt x="1408" y="3090"/>
                  </a:lnTo>
                  <a:lnTo>
                    <a:pt x="1345" y="3191"/>
                  </a:lnTo>
                  <a:lnTo>
                    <a:pt x="1318" y="3290"/>
                  </a:lnTo>
                  <a:lnTo>
                    <a:pt x="1277" y="3419"/>
                  </a:lnTo>
                  <a:lnTo>
                    <a:pt x="1237" y="3516"/>
                  </a:lnTo>
                  <a:lnTo>
                    <a:pt x="1205" y="3651"/>
                  </a:lnTo>
                  <a:lnTo>
                    <a:pt x="1126" y="3938"/>
                  </a:lnTo>
                  <a:lnTo>
                    <a:pt x="1051" y="4046"/>
                  </a:lnTo>
                  <a:lnTo>
                    <a:pt x="920" y="4134"/>
                  </a:lnTo>
                  <a:lnTo>
                    <a:pt x="847" y="4140"/>
                  </a:lnTo>
                  <a:lnTo>
                    <a:pt x="785" y="4138"/>
                  </a:lnTo>
                  <a:lnTo>
                    <a:pt x="786" y="4097"/>
                  </a:lnTo>
                  <a:lnTo>
                    <a:pt x="760" y="4082"/>
                  </a:lnTo>
                  <a:lnTo>
                    <a:pt x="700" y="4125"/>
                  </a:lnTo>
                  <a:lnTo>
                    <a:pt x="644" y="4151"/>
                  </a:lnTo>
                  <a:lnTo>
                    <a:pt x="585" y="4168"/>
                  </a:lnTo>
                  <a:lnTo>
                    <a:pt x="577" y="4128"/>
                  </a:lnTo>
                  <a:lnTo>
                    <a:pt x="523" y="4113"/>
                  </a:lnTo>
                  <a:lnTo>
                    <a:pt x="461" y="4129"/>
                  </a:lnTo>
                  <a:lnTo>
                    <a:pt x="375" y="4173"/>
                  </a:lnTo>
                  <a:lnTo>
                    <a:pt x="314" y="4180"/>
                  </a:lnTo>
                  <a:lnTo>
                    <a:pt x="271" y="4166"/>
                  </a:lnTo>
                  <a:lnTo>
                    <a:pt x="223" y="4188"/>
                  </a:lnTo>
                  <a:lnTo>
                    <a:pt x="200" y="4246"/>
                  </a:lnTo>
                  <a:lnTo>
                    <a:pt x="153" y="4299"/>
                  </a:lnTo>
                  <a:lnTo>
                    <a:pt x="113" y="4355"/>
                  </a:lnTo>
                  <a:lnTo>
                    <a:pt x="75" y="4400"/>
                  </a:lnTo>
                  <a:lnTo>
                    <a:pt x="24" y="4436"/>
                  </a:lnTo>
                  <a:lnTo>
                    <a:pt x="23" y="4473"/>
                  </a:lnTo>
                  <a:lnTo>
                    <a:pt x="0" y="4497"/>
                  </a:lnTo>
                  <a:lnTo>
                    <a:pt x="30" y="4569"/>
                  </a:lnTo>
                  <a:lnTo>
                    <a:pt x="65" y="4655"/>
                  </a:lnTo>
                  <a:lnTo>
                    <a:pt x="76" y="4739"/>
                  </a:lnTo>
                  <a:lnTo>
                    <a:pt x="125" y="4820"/>
                  </a:lnTo>
                  <a:lnTo>
                    <a:pt x="169" y="4915"/>
                  </a:lnTo>
                  <a:lnTo>
                    <a:pt x="233" y="5000"/>
                  </a:lnTo>
                  <a:lnTo>
                    <a:pt x="292" y="5089"/>
                  </a:lnTo>
                  <a:lnTo>
                    <a:pt x="386" y="5189"/>
                  </a:lnTo>
                  <a:lnTo>
                    <a:pt x="457" y="5282"/>
                  </a:lnTo>
                  <a:lnTo>
                    <a:pt x="517" y="5376"/>
                  </a:lnTo>
                  <a:lnTo>
                    <a:pt x="541" y="5428"/>
                  </a:lnTo>
                  <a:lnTo>
                    <a:pt x="530" y="5471"/>
                  </a:lnTo>
                  <a:lnTo>
                    <a:pt x="481" y="5516"/>
                  </a:lnTo>
                  <a:lnTo>
                    <a:pt x="478" y="5554"/>
                  </a:lnTo>
                  <a:lnTo>
                    <a:pt x="502" y="5603"/>
                  </a:lnTo>
                  <a:lnTo>
                    <a:pt x="479" y="5659"/>
                  </a:lnTo>
                  <a:lnTo>
                    <a:pt x="459" y="5707"/>
                  </a:lnTo>
                  <a:lnTo>
                    <a:pt x="465" y="5762"/>
                  </a:lnTo>
                  <a:lnTo>
                    <a:pt x="445" y="5812"/>
                  </a:lnTo>
                  <a:lnTo>
                    <a:pt x="420" y="5825"/>
                  </a:lnTo>
                  <a:lnTo>
                    <a:pt x="393" y="5809"/>
                  </a:lnTo>
                  <a:lnTo>
                    <a:pt x="364" y="5825"/>
                  </a:lnTo>
                  <a:lnTo>
                    <a:pt x="362" y="5870"/>
                  </a:lnTo>
                  <a:lnTo>
                    <a:pt x="306" y="5910"/>
                  </a:lnTo>
                  <a:lnTo>
                    <a:pt x="303" y="5964"/>
                  </a:lnTo>
                  <a:lnTo>
                    <a:pt x="318" y="6009"/>
                  </a:lnTo>
                  <a:lnTo>
                    <a:pt x="312" y="6071"/>
                  </a:lnTo>
                  <a:lnTo>
                    <a:pt x="249" y="6083"/>
                  </a:lnTo>
                  <a:lnTo>
                    <a:pt x="219" y="6112"/>
                  </a:lnTo>
                  <a:lnTo>
                    <a:pt x="219" y="6169"/>
                  </a:lnTo>
                  <a:lnTo>
                    <a:pt x="196" y="6190"/>
                  </a:lnTo>
                  <a:lnTo>
                    <a:pt x="195" y="6240"/>
                  </a:lnTo>
                  <a:lnTo>
                    <a:pt x="278" y="6350"/>
                  </a:lnTo>
                  <a:lnTo>
                    <a:pt x="287" y="6426"/>
                  </a:lnTo>
                  <a:lnTo>
                    <a:pt x="325" y="6431"/>
                  </a:lnTo>
                  <a:lnTo>
                    <a:pt x="373" y="6423"/>
                  </a:lnTo>
                  <a:lnTo>
                    <a:pt x="411" y="6429"/>
                  </a:lnTo>
                  <a:lnTo>
                    <a:pt x="428" y="6397"/>
                  </a:lnTo>
                  <a:lnTo>
                    <a:pt x="496" y="6396"/>
                  </a:lnTo>
                  <a:lnTo>
                    <a:pt x="534" y="6439"/>
                  </a:lnTo>
                  <a:lnTo>
                    <a:pt x="591" y="6416"/>
                  </a:lnTo>
                  <a:lnTo>
                    <a:pt x="685" y="6420"/>
                  </a:lnTo>
                  <a:lnTo>
                    <a:pt x="709" y="6453"/>
                  </a:lnTo>
                  <a:lnTo>
                    <a:pt x="701" y="6502"/>
                  </a:lnTo>
                  <a:lnTo>
                    <a:pt x="722" y="6545"/>
                  </a:lnTo>
                  <a:lnTo>
                    <a:pt x="730" y="6655"/>
                  </a:lnTo>
                  <a:lnTo>
                    <a:pt x="828" y="6877"/>
                  </a:lnTo>
                  <a:lnTo>
                    <a:pt x="949" y="6917"/>
                  </a:lnTo>
                  <a:lnTo>
                    <a:pt x="1099" y="6922"/>
                  </a:lnTo>
                  <a:lnTo>
                    <a:pt x="1145" y="6950"/>
                  </a:lnTo>
                  <a:lnTo>
                    <a:pt x="1246" y="6928"/>
                  </a:lnTo>
                  <a:lnTo>
                    <a:pt x="1283" y="6961"/>
                  </a:lnTo>
                  <a:lnTo>
                    <a:pt x="1369" y="6961"/>
                  </a:lnTo>
                  <a:lnTo>
                    <a:pt x="1447" y="6883"/>
                  </a:lnTo>
                  <a:lnTo>
                    <a:pt x="1450" y="6785"/>
                  </a:lnTo>
                  <a:lnTo>
                    <a:pt x="1537" y="6727"/>
                  </a:lnTo>
                  <a:lnTo>
                    <a:pt x="1562" y="6633"/>
                  </a:lnTo>
                  <a:lnTo>
                    <a:pt x="1638" y="6573"/>
                  </a:lnTo>
                  <a:lnTo>
                    <a:pt x="1712" y="6574"/>
                  </a:lnTo>
                  <a:lnTo>
                    <a:pt x="1754" y="6438"/>
                  </a:lnTo>
                  <a:lnTo>
                    <a:pt x="1791" y="6439"/>
                  </a:lnTo>
                  <a:lnTo>
                    <a:pt x="1867" y="6526"/>
                  </a:lnTo>
                  <a:lnTo>
                    <a:pt x="1897" y="6526"/>
                  </a:lnTo>
                  <a:lnTo>
                    <a:pt x="1868" y="6471"/>
                  </a:lnTo>
                  <a:lnTo>
                    <a:pt x="1889" y="6437"/>
                  </a:lnTo>
                  <a:lnTo>
                    <a:pt x="1926" y="6419"/>
                  </a:lnTo>
                  <a:lnTo>
                    <a:pt x="1979" y="6449"/>
                  </a:lnTo>
                  <a:lnTo>
                    <a:pt x="2011" y="6454"/>
                  </a:lnTo>
                  <a:lnTo>
                    <a:pt x="2041" y="6445"/>
                  </a:lnTo>
                  <a:lnTo>
                    <a:pt x="2086" y="6471"/>
                  </a:lnTo>
                  <a:lnTo>
                    <a:pt x="2121" y="6482"/>
                  </a:lnTo>
                  <a:lnTo>
                    <a:pt x="2161" y="6440"/>
                  </a:lnTo>
                  <a:lnTo>
                    <a:pt x="2129" y="6376"/>
                  </a:lnTo>
                  <a:lnTo>
                    <a:pt x="2087" y="6305"/>
                  </a:lnTo>
                  <a:lnTo>
                    <a:pt x="2092" y="6232"/>
                  </a:lnTo>
                  <a:lnTo>
                    <a:pt x="2035" y="6225"/>
                  </a:lnTo>
                  <a:lnTo>
                    <a:pt x="1995" y="6243"/>
                  </a:lnTo>
                  <a:lnTo>
                    <a:pt x="1960" y="6185"/>
                  </a:lnTo>
                  <a:lnTo>
                    <a:pt x="1886" y="6116"/>
                  </a:lnTo>
                  <a:lnTo>
                    <a:pt x="1874" y="6093"/>
                  </a:lnTo>
                  <a:lnTo>
                    <a:pt x="1889" y="6068"/>
                  </a:lnTo>
                  <a:lnTo>
                    <a:pt x="1944" y="6085"/>
                  </a:lnTo>
                  <a:lnTo>
                    <a:pt x="2036" y="6084"/>
                  </a:lnTo>
                  <a:lnTo>
                    <a:pt x="2093" y="6125"/>
                  </a:lnTo>
                  <a:lnTo>
                    <a:pt x="2161" y="6068"/>
                  </a:lnTo>
                  <a:lnTo>
                    <a:pt x="2229" y="5978"/>
                  </a:lnTo>
                  <a:lnTo>
                    <a:pt x="2230" y="5919"/>
                  </a:lnTo>
                  <a:lnTo>
                    <a:pt x="2169" y="5884"/>
                  </a:lnTo>
                  <a:lnTo>
                    <a:pt x="2145" y="5826"/>
                  </a:lnTo>
                  <a:lnTo>
                    <a:pt x="2168" y="5766"/>
                  </a:lnTo>
                  <a:lnTo>
                    <a:pt x="2154" y="5718"/>
                  </a:lnTo>
                  <a:lnTo>
                    <a:pt x="2200" y="5630"/>
                  </a:lnTo>
                  <a:lnTo>
                    <a:pt x="2250" y="5631"/>
                  </a:lnTo>
                  <a:lnTo>
                    <a:pt x="2270" y="5594"/>
                  </a:lnTo>
                  <a:lnTo>
                    <a:pt x="2357" y="5593"/>
                  </a:lnTo>
                  <a:lnTo>
                    <a:pt x="2417" y="5601"/>
                  </a:lnTo>
                  <a:lnTo>
                    <a:pt x="2416" y="5567"/>
                  </a:lnTo>
                  <a:lnTo>
                    <a:pt x="2381" y="5514"/>
                  </a:lnTo>
                  <a:lnTo>
                    <a:pt x="2380" y="5456"/>
                  </a:lnTo>
                  <a:lnTo>
                    <a:pt x="2398" y="5405"/>
                  </a:lnTo>
                  <a:lnTo>
                    <a:pt x="2389" y="5372"/>
                  </a:lnTo>
                  <a:lnTo>
                    <a:pt x="2416" y="5347"/>
                  </a:lnTo>
                  <a:lnTo>
                    <a:pt x="2494" y="5347"/>
                  </a:lnTo>
                  <a:lnTo>
                    <a:pt x="2528" y="5362"/>
                  </a:lnTo>
                  <a:lnTo>
                    <a:pt x="2559" y="5288"/>
                  </a:lnTo>
                  <a:lnTo>
                    <a:pt x="2582" y="5263"/>
                  </a:lnTo>
                  <a:lnTo>
                    <a:pt x="2701" y="5203"/>
                  </a:lnTo>
                  <a:lnTo>
                    <a:pt x="2701" y="5166"/>
                  </a:lnTo>
                  <a:lnTo>
                    <a:pt x="2672" y="5153"/>
                  </a:lnTo>
                  <a:lnTo>
                    <a:pt x="2667" y="5127"/>
                  </a:lnTo>
                  <a:lnTo>
                    <a:pt x="2697" y="5085"/>
                  </a:lnTo>
                  <a:lnTo>
                    <a:pt x="2730" y="5049"/>
                  </a:lnTo>
                  <a:lnTo>
                    <a:pt x="2730" y="5005"/>
                  </a:lnTo>
                  <a:lnTo>
                    <a:pt x="2742" y="4956"/>
                  </a:lnTo>
                  <a:lnTo>
                    <a:pt x="2794" y="4911"/>
                  </a:lnTo>
                  <a:lnTo>
                    <a:pt x="2795" y="4876"/>
                  </a:lnTo>
                  <a:lnTo>
                    <a:pt x="2778" y="4848"/>
                  </a:lnTo>
                  <a:lnTo>
                    <a:pt x="2804" y="4800"/>
                  </a:lnTo>
                  <a:lnTo>
                    <a:pt x="2779" y="4748"/>
                  </a:lnTo>
                  <a:lnTo>
                    <a:pt x="2812" y="4721"/>
                  </a:lnTo>
                  <a:lnTo>
                    <a:pt x="2836" y="4721"/>
                  </a:lnTo>
                  <a:lnTo>
                    <a:pt x="2866" y="4742"/>
                  </a:lnTo>
                  <a:lnTo>
                    <a:pt x="2900" y="4732"/>
                  </a:lnTo>
                  <a:lnTo>
                    <a:pt x="2943" y="4748"/>
                  </a:lnTo>
                  <a:lnTo>
                    <a:pt x="2957" y="4783"/>
                  </a:lnTo>
                  <a:lnTo>
                    <a:pt x="2976" y="4793"/>
                  </a:lnTo>
                  <a:lnTo>
                    <a:pt x="2999" y="4754"/>
                  </a:lnTo>
                  <a:lnTo>
                    <a:pt x="3049" y="4734"/>
                  </a:lnTo>
                  <a:lnTo>
                    <a:pt x="3130" y="4666"/>
                  </a:lnTo>
                  <a:lnTo>
                    <a:pt x="3261" y="4556"/>
                  </a:lnTo>
                  <a:lnTo>
                    <a:pt x="3279" y="4487"/>
                  </a:lnTo>
                  <a:lnTo>
                    <a:pt x="3301" y="4444"/>
                  </a:lnTo>
                  <a:lnTo>
                    <a:pt x="3357" y="4434"/>
                  </a:lnTo>
                  <a:lnTo>
                    <a:pt x="3421" y="4344"/>
                  </a:lnTo>
                  <a:lnTo>
                    <a:pt x="3429" y="4297"/>
                  </a:lnTo>
                  <a:lnTo>
                    <a:pt x="3403" y="4255"/>
                  </a:lnTo>
                  <a:lnTo>
                    <a:pt x="3430" y="4222"/>
                  </a:lnTo>
                  <a:lnTo>
                    <a:pt x="3484" y="4223"/>
                  </a:lnTo>
                  <a:lnTo>
                    <a:pt x="3505" y="4183"/>
                  </a:lnTo>
                  <a:lnTo>
                    <a:pt x="3487" y="4133"/>
                  </a:lnTo>
                  <a:lnTo>
                    <a:pt x="3508" y="4097"/>
                  </a:lnTo>
                  <a:lnTo>
                    <a:pt x="3542" y="4066"/>
                  </a:lnTo>
                  <a:lnTo>
                    <a:pt x="3580" y="3974"/>
                  </a:lnTo>
                  <a:lnTo>
                    <a:pt x="3613" y="3915"/>
                  </a:lnTo>
                  <a:lnTo>
                    <a:pt x="3671" y="3891"/>
                  </a:lnTo>
                  <a:lnTo>
                    <a:pt x="3751" y="3902"/>
                  </a:lnTo>
                  <a:lnTo>
                    <a:pt x="3815" y="3887"/>
                  </a:lnTo>
                  <a:lnTo>
                    <a:pt x="3887" y="3864"/>
                  </a:lnTo>
                  <a:lnTo>
                    <a:pt x="3983" y="3818"/>
                  </a:lnTo>
                  <a:lnTo>
                    <a:pt x="4002" y="3762"/>
                  </a:lnTo>
                  <a:lnTo>
                    <a:pt x="3997" y="3672"/>
                  </a:lnTo>
                  <a:lnTo>
                    <a:pt x="4020" y="3588"/>
                  </a:lnTo>
                  <a:lnTo>
                    <a:pt x="3999" y="3503"/>
                  </a:lnTo>
                  <a:lnTo>
                    <a:pt x="4020" y="3466"/>
                  </a:lnTo>
                  <a:lnTo>
                    <a:pt x="4073" y="3403"/>
                  </a:lnTo>
                  <a:lnTo>
                    <a:pt x="4112" y="3398"/>
                  </a:lnTo>
                  <a:lnTo>
                    <a:pt x="4136" y="3428"/>
                  </a:lnTo>
                  <a:lnTo>
                    <a:pt x="4182" y="3429"/>
                  </a:lnTo>
                  <a:lnTo>
                    <a:pt x="4215" y="3401"/>
                  </a:lnTo>
                  <a:lnTo>
                    <a:pt x="4214" y="3332"/>
                  </a:lnTo>
                  <a:lnTo>
                    <a:pt x="4193" y="3275"/>
                  </a:lnTo>
                  <a:lnTo>
                    <a:pt x="4229" y="3227"/>
                  </a:lnTo>
                  <a:lnTo>
                    <a:pt x="4315" y="3147"/>
                  </a:lnTo>
                  <a:lnTo>
                    <a:pt x="4306" y="3101"/>
                  </a:lnTo>
                  <a:lnTo>
                    <a:pt x="4355" y="3044"/>
                  </a:lnTo>
                  <a:lnTo>
                    <a:pt x="4323" y="2938"/>
                  </a:lnTo>
                  <a:lnTo>
                    <a:pt x="4340" y="2898"/>
                  </a:lnTo>
                  <a:lnTo>
                    <a:pt x="4372" y="2867"/>
                  </a:lnTo>
                  <a:lnTo>
                    <a:pt x="4407" y="2870"/>
                  </a:lnTo>
                  <a:lnTo>
                    <a:pt x="4416" y="2783"/>
                  </a:lnTo>
                  <a:lnTo>
                    <a:pt x="4429" y="2713"/>
                  </a:lnTo>
                  <a:lnTo>
                    <a:pt x="4452" y="2679"/>
                  </a:lnTo>
                  <a:lnTo>
                    <a:pt x="4410" y="2649"/>
                  </a:lnTo>
                  <a:lnTo>
                    <a:pt x="4453" y="2584"/>
                  </a:lnTo>
                  <a:lnTo>
                    <a:pt x="4523" y="2531"/>
                  </a:lnTo>
                  <a:lnTo>
                    <a:pt x="4562" y="2462"/>
                  </a:lnTo>
                  <a:lnTo>
                    <a:pt x="4570" y="2441"/>
                  </a:lnTo>
                  <a:lnTo>
                    <a:pt x="4567" y="1829"/>
                  </a:lnTo>
                  <a:lnTo>
                    <a:pt x="4544" y="1782"/>
                  </a:lnTo>
                  <a:lnTo>
                    <a:pt x="4578" y="1735"/>
                  </a:lnTo>
                  <a:lnTo>
                    <a:pt x="4508" y="1722"/>
                  </a:lnTo>
                  <a:lnTo>
                    <a:pt x="4458" y="1741"/>
                  </a:lnTo>
                  <a:lnTo>
                    <a:pt x="4358" y="1694"/>
                  </a:lnTo>
                  <a:lnTo>
                    <a:pt x="4174" y="1662"/>
                  </a:lnTo>
                  <a:lnTo>
                    <a:pt x="4155" y="1634"/>
                  </a:lnTo>
                  <a:lnTo>
                    <a:pt x="4122" y="1582"/>
                  </a:lnTo>
                  <a:lnTo>
                    <a:pt x="4058" y="1532"/>
                  </a:lnTo>
                  <a:lnTo>
                    <a:pt x="3985" y="1524"/>
                  </a:lnTo>
                  <a:lnTo>
                    <a:pt x="3953" y="1368"/>
                  </a:lnTo>
                  <a:lnTo>
                    <a:pt x="3954" y="1276"/>
                  </a:lnTo>
                  <a:lnTo>
                    <a:pt x="3983" y="1212"/>
                  </a:lnTo>
                  <a:lnTo>
                    <a:pt x="3975" y="1164"/>
                  </a:lnTo>
                  <a:lnTo>
                    <a:pt x="3948" y="1151"/>
                  </a:lnTo>
                  <a:lnTo>
                    <a:pt x="3932" y="1132"/>
                  </a:lnTo>
                  <a:lnTo>
                    <a:pt x="3963" y="1106"/>
                  </a:lnTo>
                  <a:lnTo>
                    <a:pt x="3946" y="1080"/>
                  </a:lnTo>
                  <a:lnTo>
                    <a:pt x="3946" y="1057"/>
                  </a:lnTo>
                  <a:lnTo>
                    <a:pt x="3955" y="1012"/>
                  </a:lnTo>
                  <a:lnTo>
                    <a:pt x="3985" y="1009"/>
                  </a:lnTo>
                  <a:lnTo>
                    <a:pt x="4019" y="1000"/>
                  </a:lnTo>
                  <a:lnTo>
                    <a:pt x="4022" y="959"/>
                  </a:lnTo>
                  <a:lnTo>
                    <a:pt x="4004" y="928"/>
                  </a:lnTo>
                  <a:lnTo>
                    <a:pt x="4064" y="899"/>
                  </a:lnTo>
                  <a:lnTo>
                    <a:pt x="4071" y="863"/>
                  </a:lnTo>
                  <a:lnTo>
                    <a:pt x="4103" y="835"/>
                  </a:lnTo>
                  <a:lnTo>
                    <a:pt x="4103" y="802"/>
                  </a:lnTo>
                  <a:lnTo>
                    <a:pt x="4035" y="804"/>
                  </a:lnTo>
                  <a:lnTo>
                    <a:pt x="3988" y="760"/>
                  </a:lnTo>
                  <a:lnTo>
                    <a:pt x="3946" y="700"/>
                  </a:lnTo>
                  <a:lnTo>
                    <a:pt x="3890" y="700"/>
                  </a:lnTo>
                  <a:lnTo>
                    <a:pt x="3863" y="738"/>
                  </a:lnTo>
                  <a:lnTo>
                    <a:pt x="3840" y="710"/>
                  </a:lnTo>
                  <a:lnTo>
                    <a:pt x="3850" y="651"/>
                  </a:lnTo>
                  <a:lnTo>
                    <a:pt x="3806" y="623"/>
                  </a:lnTo>
                  <a:lnTo>
                    <a:pt x="3753" y="665"/>
                  </a:lnTo>
                  <a:lnTo>
                    <a:pt x="3676" y="600"/>
                  </a:lnTo>
                  <a:lnTo>
                    <a:pt x="3691" y="571"/>
                  </a:lnTo>
                  <a:lnTo>
                    <a:pt x="3716" y="543"/>
                  </a:lnTo>
                  <a:lnTo>
                    <a:pt x="3753" y="511"/>
                  </a:lnTo>
                  <a:lnTo>
                    <a:pt x="3760" y="471"/>
                  </a:lnTo>
                  <a:lnTo>
                    <a:pt x="3780" y="446"/>
                  </a:lnTo>
                  <a:lnTo>
                    <a:pt x="3809" y="417"/>
                  </a:lnTo>
                  <a:lnTo>
                    <a:pt x="3839" y="402"/>
                  </a:lnTo>
                  <a:lnTo>
                    <a:pt x="3841" y="369"/>
                  </a:lnTo>
                  <a:lnTo>
                    <a:pt x="3821" y="339"/>
                  </a:lnTo>
                  <a:lnTo>
                    <a:pt x="3772" y="303"/>
                  </a:lnTo>
                  <a:lnTo>
                    <a:pt x="3723" y="286"/>
                  </a:lnTo>
                  <a:lnTo>
                    <a:pt x="3683" y="275"/>
                  </a:lnTo>
                  <a:lnTo>
                    <a:pt x="3661" y="246"/>
                  </a:lnTo>
                  <a:lnTo>
                    <a:pt x="3655" y="180"/>
                  </a:lnTo>
                  <a:lnTo>
                    <a:pt x="3661" y="147"/>
                  </a:lnTo>
                  <a:lnTo>
                    <a:pt x="3701" y="131"/>
                  </a:lnTo>
                  <a:lnTo>
                    <a:pt x="3726" y="103"/>
                  </a:lnTo>
                  <a:lnTo>
                    <a:pt x="3698" y="60"/>
                  </a:lnTo>
                  <a:lnTo>
                    <a:pt x="3647" y="14"/>
                  </a:lnTo>
                  <a:lnTo>
                    <a:pt x="3601" y="0"/>
                  </a:lnTo>
                  <a:lnTo>
                    <a:pt x="3564" y="10"/>
                  </a:lnTo>
                  <a:lnTo>
                    <a:pt x="3522" y="46"/>
                  </a:lnTo>
                  <a:lnTo>
                    <a:pt x="3479" y="87"/>
                  </a:lnTo>
                  <a:lnTo>
                    <a:pt x="3436" y="140"/>
                  </a:lnTo>
                  <a:lnTo>
                    <a:pt x="3378" y="175"/>
                  </a:lnTo>
                  <a:lnTo>
                    <a:pt x="3329" y="189"/>
                  </a:lnTo>
                  <a:lnTo>
                    <a:pt x="3270" y="181"/>
                  </a:lnTo>
                  <a:lnTo>
                    <a:pt x="3212" y="200"/>
                  </a:lnTo>
                  <a:lnTo>
                    <a:pt x="3158" y="174"/>
                  </a:lnTo>
                  <a:lnTo>
                    <a:pt x="3118" y="183"/>
                  </a:lnTo>
                  <a:lnTo>
                    <a:pt x="3121" y="225"/>
                  </a:lnTo>
                  <a:lnTo>
                    <a:pt x="3089" y="256"/>
                  </a:lnTo>
                  <a:lnTo>
                    <a:pt x="3094" y="308"/>
                  </a:lnTo>
                  <a:lnTo>
                    <a:pt x="3046" y="330"/>
                  </a:lnTo>
                  <a:lnTo>
                    <a:pt x="3006" y="372"/>
                  </a:lnTo>
                  <a:lnTo>
                    <a:pt x="2959" y="3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reeform 108"/>
            <p:cNvSpPr>
              <a:spLocks/>
            </p:cNvSpPr>
            <p:nvPr/>
          </p:nvSpPr>
          <p:spPr bwMode="auto">
            <a:xfrm>
              <a:off x="1528064" y="1700321"/>
              <a:ext cx="673864" cy="459815"/>
            </a:xfrm>
            <a:custGeom>
              <a:avLst/>
              <a:gdLst>
                <a:gd name="T0" fmla="*/ 2081 w 2741"/>
                <a:gd name="T1" fmla="*/ 1094 h 2311"/>
                <a:gd name="T2" fmla="*/ 2201 w 2741"/>
                <a:gd name="T3" fmla="*/ 1108 h 2311"/>
                <a:gd name="T4" fmla="*/ 2309 w 2741"/>
                <a:gd name="T5" fmla="*/ 1144 h 2311"/>
                <a:gd name="T6" fmla="*/ 2366 w 2741"/>
                <a:gd name="T7" fmla="*/ 1170 h 2311"/>
                <a:gd name="T8" fmla="*/ 2445 w 2741"/>
                <a:gd name="T9" fmla="*/ 1182 h 2311"/>
                <a:gd name="T10" fmla="*/ 2576 w 2741"/>
                <a:gd name="T11" fmla="*/ 1103 h 2311"/>
                <a:gd name="T12" fmla="*/ 2648 w 2741"/>
                <a:gd name="T13" fmla="*/ 1024 h 2311"/>
                <a:gd name="T14" fmla="*/ 2741 w 2741"/>
                <a:gd name="T15" fmla="*/ 949 h 2311"/>
                <a:gd name="T16" fmla="*/ 2701 w 2741"/>
                <a:gd name="T17" fmla="*/ 860 h 2311"/>
                <a:gd name="T18" fmla="*/ 2623 w 2741"/>
                <a:gd name="T19" fmla="*/ 755 h 2311"/>
                <a:gd name="T20" fmla="*/ 2485 w 2741"/>
                <a:gd name="T21" fmla="*/ 694 h 2311"/>
                <a:gd name="T22" fmla="*/ 2436 w 2741"/>
                <a:gd name="T23" fmla="*/ 591 h 2311"/>
                <a:gd name="T24" fmla="*/ 2432 w 2741"/>
                <a:gd name="T25" fmla="*/ 509 h 2311"/>
                <a:gd name="T26" fmla="*/ 2327 w 2741"/>
                <a:gd name="T27" fmla="*/ 439 h 2311"/>
                <a:gd name="T28" fmla="*/ 2207 w 2741"/>
                <a:gd name="T29" fmla="*/ 445 h 2311"/>
                <a:gd name="T30" fmla="*/ 2107 w 2741"/>
                <a:gd name="T31" fmla="*/ 424 h 2311"/>
                <a:gd name="T32" fmla="*/ 2003 w 2741"/>
                <a:gd name="T33" fmla="*/ 411 h 2311"/>
                <a:gd name="T34" fmla="*/ 1905 w 2741"/>
                <a:gd name="T35" fmla="*/ 415 h 2311"/>
                <a:gd name="T36" fmla="*/ 1800 w 2741"/>
                <a:gd name="T37" fmla="*/ 406 h 2311"/>
                <a:gd name="T38" fmla="*/ 1730 w 2741"/>
                <a:gd name="T39" fmla="*/ 359 h 2311"/>
                <a:gd name="T40" fmla="*/ 1607 w 2741"/>
                <a:gd name="T41" fmla="*/ 357 h 2311"/>
                <a:gd name="T42" fmla="*/ 1477 w 2741"/>
                <a:gd name="T43" fmla="*/ 388 h 2311"/>
                <a:gd name="T44" fmla="*/ 1485 w 2741"/>
                <a:gd name="T45" fmla="*/ 286 h 2311"/>
                <a:gd name="T46" fmla="*/ 1561 w 2741"/>
                <a:gd name="T47" fmla="*/ 208 h 2311"/>
                <a:gd name="T48" fmla="*/ 1552 w 2741"/>
                <a:gd name="T49" fmla="*/ 137 h 2311"/>
                <a:gd name="T50" fmla="*/ 1359 w 2741"/>
                <a:gd name="T51" fmla="*/ 111 h 2311"/>
                <a:gd name="T52" fmla="*/ 1232 w 2741"/>
                <a:gd name="T53" fmla="*/ 55 h 2311"/>
                <a:gd name="T54" fmla="*/ 1103 w 2741"/>
                <a:gd name="T55" fmla="*/ 52 h 2311"/>
                <a:gd name="T56" fmla="*/ 985 w 2741"/>
                <a:gd name="T57" fmla="*/ 4 h 2311"/>
                <a:gd name="T58" fmla="*/ 896 w 2741"/>
                <a:gd name="T59" fmla="*/ 32 h 2311"/>
                <a:gd name="T60" fmla="*/ 821 w 2741"/>
                <a:gd name="T61" fmla="*/ 23 h 2311"/>
                <a:gd name="T62" fmla="*/ 681 w 2741"/>
                <a:gd name="T63" fmla="*/ 64 h 2311"/>
                <a:gd name="T64" fmla="*/ 562 w 2741"/>
                <a:gd name="T65" fmla="*/ 69 h 2311"/>
                <a:gd name="T66" fmla="*/ 512 w 2741"/>
                <a:gd name="T67" fmla="*/ 101 h 2311"/>
                <a:gd name="T68" fmla="*/ 515 w 2741"/>
                <a:gd name="T69" fmla="*/ 178 h 2311"/>
                <a:gd name="T70" fmla="*/ 605 w 2741"/>
                <a:gd name="T71" fmla="*/ 224 h 2311"/>
                <a:gd name="T72" fmla="*/ 531 w 2741"/>
                <a:gd name="T73" fmla="*/ 251 h 2311"/>
                <a:gd name="T74" fmla="*/ 413 w 2741"/>
                <a:gd name="T75" fmla="*/ 191 h 2311"/>
                <a:gd name="T76" fmla="*/ 256 w 2741"/>
                <a:gd name="T77" fmla="*/ 166 h 2311"/>
                <a:gd name="T78" fmla="*/ 78 w 2741"/>
                <a:gd name="T79" fmla="*/ 150 h 2311"/>
                <a:gd name="T80" fmla="*/ 0 w 2741"/>
                <a:gd name="T81" fmla="*/ 313 h 2311"/>
                <a:gd name="T82" fmla="*/ 169 w 2741"/>
                <a:gd name="T83" fmla="*/ 527 h 2311"/>
                <a:gd name="T84" fmla="*/ 505 w 2741"/>
                <a:gd name="T85" fmla="*/ 686 h 2311"/>
                <a:gd name="T86" fmla="*/ 591 w 2741"/>
                <a:gd name="T87" fmla="*/ 727 h 2311"/>
                <a:gd name="T88" fmla="*/ 609 w 2741"/>
                <a:gd name="T89" fmla="*/ 1407 h 2311"/>
                <a:gd name="T90" fmla="*/ 457 w 2741"/>
                <a:gd name="T91" fmla="*/ 1594 h 2311"/>
                <a:gd name="T92" fmla="*/ 463 w 2741"/>
                <a:gd name="T93" fmla="*/ 1728 h 2311"/>
                <a:gd name="T94" fmla="*/ 514 w 2741"/>
                <a:gd name="T95" fmla="*/ 1865 h 2311"/>
                <a:gd name="T96" fmla="*/ 739 w 2741"/>
                <a:gd name="T97" fmla="*/ 1846 h 2311"/>
                <a:gd name="T98" fmla="*/ 835 w 2741"/>
                <a:gd name="T99" fmla="*/ 1864 h 2311"/>
                <a:gd name="T100" fmla="*/ 836 w 2741"/>
                <a:gd name="T101" fmla="*/ 2078 h 2311"/>
                <a:gd name="T102" fmla="*/ 897 w 2741"/>
                <a:gd name="T103" fmla="*/ 2311 h 2311"/>
                <a:gd name="T104" fmla="*/ 1023 w 2741"/>
                <a:gd name="T105" fmla="*/ 2298 h 2311"/>
                <a:gd name="T106" fmla="*/ 1150 w 2741"/>
                <a:gd name="T107" fmla="*/ 2140 h 2311"/>
                <a:gd name="T108" fmla="*/ 1322 w 2741"/>
                <a:gd name="T109" fmla="*/ 2014 h 2311"/>
                <a:gd name="T110" fmla="*/ 1480 w 2741"/>
                <a:gd name="T111" fmla="*/ 1839 h 2311"/>
                <a:gd name="T112" fmla="*/ 1621 w 2741"/>
                <a:gd name="T113" fmla="*/ 1893 h 2311"/>
                <a:gd name="T114" fmla="*/ 1725 w 2741"/>
                <a:gd name="T115" fmla="*/ 1939 h 2311"/>
                <a:gd name="T116" fmla="*/ 1826 w 2741"/>
                <a:gd name="T117" fmla="*/ 1826 h 2311"/>
                <a:gd name="T118" fmla="*/ 1916 w 2741"/>
                <a:gd name="T119" fmla="*/ 1690 h 2311"/>
                <a:gd name="T120" fmla="*/ 1860 w 2741"/>
                <a:gd name="T121" fmla="*/ 1534 h 2311"/>
                <a:gd name="T122" fmla="*/ 2010 w 2741"/>
                <a:gd name="T123" fmla="*/ 1356 h 2311"/>
                <a:gd name="T124" fmla="*/ 2102 w 2741"/>
                <a:gd name="T125" fmla="*/ 1225 h 2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1" h="2311">
                  <a:moveTo>
                    <a:pt x="2112" y="1141"/>
                  </a:moveTo>
                  <a:lnTo>
                    <a:pt x="2083" y="1123"/>
                  </a:lnTo>
                  <a:lnTo>
                    <a:pt x="2081" y="1094"/>
                  </a:lnTo>
                  <a:lnTo>
                    <a:pt x="2105" y="1081"/>
                  </a:lnTo>
                  <a:lnTo>
                    <a:pt x="2161" y="1078"/>
                  </a:lnTo>
                  <a:lnTo>
                    <a:pt x="2201" y="1108"/>
                  </a:lnTo>
                  <a:lnTo>
                    <a:pt x="2227" y="1140"/>
                  </a:lnTo>
                  <a:lnTo>
                    <a:pt x="2268" y="1147"/>
                  </a:lnTo>
                  <a:lnTo>
                    <a:pt x="2309" y="1144"/>
                  </a:lnTo>
                  <a:lnTo>
                    <a:pt x="2332" y="1125"/>
                  </a:lnTo>
                  <a:lnTo>
                    <a:pt x="2366" y="1135"/>
                  </a:lnTo>
                  <a:lnTo>
                    <a:pt x="2366" y="1170"/>
                  </a:lnTo>
                  <a:lnTo>
                    <a:pt x="2374" y="1194"/>
                  </a:lnTo>
                  <a:lnTo>
                    <a:pt x="2406" y="1198"/>
                  </a:lnTo>
                  <a:lnTo>
                    <a:pt x="2445" y="1182"/>
                  </a:lnTo>
                  <a:lnTo>
                    <a:pt x="2509" y="1183"/>
                  </a:lnTo>
                  <a:lnTo>
                    <a:pt x="2528" y="1153"/>
                  </a:lnTo>
                  <a:lnTo>
                    <a:pt x="2576" y="1103"/>
                  </a:lnTo>
                  <a:lnTo>
                    <a:pt x="2618" y="1082"/>
                  </a:lnTo>
                  <a:lnTo>
                    <a:pt x="2619" y="1033"/>
                  </a:lnTo>
                  <a:lnTo>
                    <a:pt x="2648" y="1024"/>
                  </a:lnTo>
                  <a:lnTo>
                    <a:pt x="2662" y="963"/>
                  </a:lnTo>
                  <a:lnTo>
                    <a:pt x="2715" y="967"/>
                  </a:lnTo>
                  <a:lnTo>
                    <a:pt x="2741" y="949"/>
                  </a:lnTo>
                  <a:lnTo>
                    <a:pt x="2725" y="911"/>
                  </a:lnTo>
                  <a:lnTo>
                    <a:pt x="2697" y="891"/>
                  </a:lnTo>
                  <a:lnTo>
                    <a:pt x="2701" y="860"/>
                  </a:lnTo>
                  <a:lnTo>
                    <a:pt x="2665" y="825"/>
                  </a:lnTo>
                  <a:lnTo>
                    <a:pt x="2647" y="795"/>
                  </a:lnTo>
                  <a:lnTo>
                    <a:pt x="2623" y="755"/>
                  </a:lnTo>
                  <a:lnTo>
                    <a:pt x="2583" y="760"/>
                  </a:lnTo>
                  <a:lnTo>
                    <a:pt x="2540" y="731"/>
                  </a:lnTo>
                  <a:lnTo>
                    <a:pt x="2485" y="694"/>
                  </a:lnTo>
                  <a:lnTo>
                    <a:pt x="2476" y="647"/>
                  </a:lnTo>
                  <a:lnTo>
                    <a:pt x="2447" y="626"/>
                  </a:lnTo>
                  <a:lnTo>
                    <a:pt x="2436" y="591"/>
                  </a:lnTo>
                  <a:lnTo>
                    <a:pt x="2461" y="568"/>
                  </a:lnTo>
                  <a:lnTo>
                    <a:pt x="2460" y="527"/>
                  </a:lnTo>
                  <a:lnTo>
                    <a:pt x="2432" y="509"/>
                  </a:lnTo>
                  <a:lnTo>
                    <a:pt x="2394" y="506"/>
                  </a:lnTo>
                  <a:lnTo>
                    <a:pt x="2364" y="468"/>
                  </a:lnTo>
                  <a:lnTo>
                    <a:pt x="2327" y="439"/>
                  </a:lnTo>
                  <a:lnTo>
                    <a:pt x="2289" y="397"/>
                  </a:lnTo>
                  <a:lnTo>
                    <a:pt x="2246" y="399"/>
                  </a:lnTo>
                  <a:lnTo>
                    <a:pt x="2207" y="445"/>
                  </a:lnTo>
                  <a:lnTo>
                    <a:pt x="2174" y="463"/>
                  </a:lnTo>
                  <a:lnTo>
                    <a:pt x="2141" y="446"/>
                  </a:lnTo>
                  <a:lnTo>
                    <a:pt x="2107" y="424"/>
                  </a:lnTo>
                  <a:lnTo>
                    <a:pt x="2068" y="424"/>
                  </a:lnTo>
                  <a:lnTo>
                    <a:pt x="2030" y="398"/>
                  </a:lnTo>
                  <a:lnTo>
                    <a:pt x="2003" y="411"/>
                  </a:lnTo>
                  <a:lnTo>
                    <a:pt x="1977" y="428"/>
                  </a:lnTo>
                  <a:lnTo>
                    <a:pt x="1934" y="429"/>
                  </a:lnTo>
                  <a:lnTo>
                    <a:pt x="1905" y="415"/>
                  </a:lnTo>
                  <a:lnTo>
                    <a:pt x="1877" y="439"/>
                  </a:lnTo>
                  <a:lnTo>
                    <a:pt x="1844" y="433"/>
                  </a:lnTo>
                  <a:lnTo>
                    <a:pt x="1800" y="406"/>
                  </a:lnTo>
                  <a:lnTo>
                    <a:pt x="1767" y="392"/>
                  </a:lnTo>
                  <a:lnTo>
                    <a:pt x="1735" y="395"/>
                  </a:lnTo>
                  <a:lnTo>
                    <a:pt x="1730" y="359"/>
                  </a:lnTo>
                  <a:lnTo>
                    <a:pt x="1706" y="354"/>
                  </a:lnTo>
                  <a:lnTo>
                    <a:pt x="1691" y="373"/>
                  </a:lnTo>
                  <a:lnTo>
                    <a:pt x="1607" y="357"/>
                  </a:lnTo>
                  <a:lnTo>
                    <a:pt x="1556" y="342"/>
                  </a:lnTo>
                  <a:lnTo>
                    <a:pt x="1515" y="361"/>
                  </a:lnTo>
                  <a:lnTo>
                    <a:pt x="1477" y="388"/>
                  </a:lnTo>
                  <a:lnTo>
                    <a:pt x="1449" y="365"/>
                  </a:lnTo>
                  <a:lnTo>
                    <a:pt x="1454" y="324"/>
                  </a:lnTo>
                  <a:lnTo>
                    <a:pt x="1485" y="286"/>
                  </a:lnTo>
                  <a:lnTo>
                    <a:pt x="1507" y="255"/>
                  </a:lnTo>
                  <a:lnTo>
                    <a:pt x="1543" y="239"/>
                  </a:lnTo>
                  <a:lnTo>
                    <a:pt x="1561" y="208"/>
                  </a:lnTo>
                  <a:lnTo>
                    <a:pt x="1585" y="188"/>
                  </a:lnTo>
                  <a:lnTo>
                    <a:pt x="1584" y="159"/>
                  </a:lnTo>
                  <a:lnTo>
                    <a:pt x="1552" y="137"/>
                  </a:lnTo>
                  <a:lnTo>
                    <a:pt x="1502" y="108"/>
                  </a:lnTo>
                  <a:lnTo>
                    <a:pt x="1428" y="114"/>
                  </a:lnTo>
                  <a:lnTo>
                    <a:pt x="1359" y="111"/>
                  </a:lnTo>
                  <a:lnTo>
                    <a:pt x="1307" y="108"/>
                  </a:lnTo>
                  <a:lnTo>
                    <a:pt x="1266" y="80"/>
                  </a:lnTo>
                  <a:lnTo>
                    <a:pt x="1232" y="55"/>
                  </a:lnTo>
                  <a:lnTo>
                    <a:pt x="1191" y="62"/>
                  </a:lnTo>
                  <a:lnTo>
                    <a:pt x="1144" y="40"/>
                  </a:lnTo>
                  <a:lnTo>
                    <a:pt x="1103" y="52"/>
                  </a:lnTo>
                  <a:lnTo>
                    <a:pt x="1065" y="28"/>
                  </a:lnTo>
                  <a:lnTo>
                    <a:pt x="1025" y="29"/>
                  </a:lnTo>
                  <a:lnTo>
                    <a:pt x="985" y="4"/>
                  </a:lnTo>
                  <a:lnTo>
                    <a:pt x="949" y="1"/>
                  </a:lnTo>
                  <a:lnTo>
                    <a:pt x="923" y="27"/>
                  </a:lnTo>
                  <a:lnTo>
                    <a:pt x="896" y="32"/>
                  </a:lnTo>
                  <a:lnTo>
                    <a:pt x="880" y="4"/>
                  </a:lnTo>
                  <a:lnTo>
                    <a:pt x="846" y="0"/>
                  </a:lnTo>
                  <a:lnTo>
                    <a:pt x="821" y="23"/>
                  </a:lnTo>
                  <a:lnTo>
                    <a:pt x="769" y="16"/>
                  </a:lnTo>
                  <a:lnTo>
                    <a:pt x="721" y="44"/>
                  </a:lnTo>
                  <a:lnTo>
                    <a:pt x="681" y="64"/>
                  </a:lnTo>
                  <a:lnTo>
                    <a:pt x="638" y="59"/>
                  </a:lnTo>
                  <a:lnTo>
                    <a:pt x="597" y="47"/>
                  </a:lnTo>
                  <a:lnTo>
                    <a:pt x="562" y="69"/>
                  </a:lnTo>
                  <a:lnTo>
                    <a:pt x="592" y="95"/>
                  </a:lnTo>
                  <a:lnTo>
                    <a:pt x="564" y="115"/>
                  </a:lnTo>
                  <a:lnTo>
                    <a:pt x="512" y="101"/>
                  </a:lnTo>
                  <a:lnTo>
                    <a:pt x="477" y="118"/>
                  </a:lnTo>
                  <a:lnTo>
                    <a:pt x="478" y="150"/>
                  </a:lnTo>
                  <a:lnTo>
                    <a:pt x="515" y="178"/>
                  </a:lnTo>
                  <a:lnTo>
                    <a:pt x="555" y="201"/>
                  </a:lnTo>
                  <a:lnTo>
                    <a:pt x="605" y="193"/>
                  </a:lnTo>
                  <a:lnTo>
                    <a:pt x="605" y="224"/>
                  </a:lnTo>
                  <a:lnTo>
                    <a:pt x="573" y="228"/>
                  </a:lnTo>
                  <a:lnTo>
                    <a:pt x="561" y="243"/>
                  </a:lnTo>
                  <a:lnTo>
                    <a:pt x="531" y="251"/>
                  </a:lnTo>
                  <a:lnTo>
                    <a:pt x="505" y="242"/>
                  </a:lnTo>
                  <a:lnTo>
                    <a:pt x="462" y="214"/>
                  </a:lnTo>
                  <a:lnTo>
                    <a:pt x="413" y="191"/>
                  </a:lnTo>
                  <a:lnTo>
                    <a:pt x="371" y="192"/>
                  </a:lnTo>
                  <a:lnTo>
                    <a:pt x="310" y="188"/>
                  </a:lnTo>
                  <a:lnTo>
                    <a:pt x="256" y="166"/>
                  </a:lnTo>
                  <a:lnTo>
                    <a:pt x="201" y="186"/>
                  </a:lnTo>
                  <a:lnTo>
                    <a:pt x="119" y="143"/>
                  </a:lnTo>
                  <a:lnTo>
                    <a:pt x="78" y="150"/>
                  </a:lnTo>
                  <a:lnTo>
                    <a:pt x="30" y="157"/>
                  </a:lnTo>
                  <a:lnTo>
                    <a:pt x="1" y="221"/>
                  </a:lnTo>
                  <a:lnTo>
                    <a:pt x="0" y="313"/>
                  </a:lnTo>
                  <a:lnTo>
                    <a:pt x="32" y="469"/>
                  </a:lnTo>
                  <a:lnTo>
                    <a:pt x="105" y="477"/>
                  </a:lnTo>
                  <a:lnTo>
                    <a:pt x="169" y="527"/>
                  </a:lnTo>
                  <a:lnTo>
                    <a:pt x="221" y="607"/>
                  </a:lnTo>
                  <a:lnTo>
                    <a:pt x="405" y="639"/>
                  </a:lnTo>
                  <a:lnTo>
                    <a:pt x="505" y="686"/>
                  </a:lnTo>
                  <a:lnTo>
                    <a:pt x="555" y="667"/>
                  </a:lnTo>
                  <a:lnTo>
                    <a:pt x="625" y="680"/>
                  </a:lnTo>
                  <a:lnTo>
                    <a:pt x="591" y="727"/>
                  </a:lnTo>
                  <a:lnTo>
                    <a:pt x="614" y="774"/>
                  </a:lnTo>
                  <a:lnTo>
                    <a:pt x="617" y="1386"/>
                  </a:lnTo>
                  <a:lnTo>
                    <a:pt x="609" y="1407"/>
                  </a:lnTo>
                  <a:lnTo>
                    <a:pt x="570" y="1476"/>
                  </a:lnTo>
                  <a:lnTo>
                    <a:pt x="500" y="1529"/>
                  </a:lnTo>
                  <a:lnTo>
                    <a:pt x="457" y="1594"/>
                  </a:lnTo>
                  <a:lnTo>
                    <a:pt x="499" y="1624"/>
                  </a:lnTo>
                  <a:lnTo>
                    <a:pt x="476" y="1658"/>
                  </a:lnTo>
                  <a:lnTo>
                    <a:pt x="463" y="1728"/>
                  </a:lnTo>
                  <a:lnTo>
                    <a:pt x="454" y="1815"/>
                  </a:lnTo>
                  <a:lnTo>
                    <a:pt x="473" y="1864"/>
                  </a:lnTo>
                  <a:lnTo>
                    <a:pt x="514" y="1865"/>
                  </a:lnTo>
                  <a:lnTo>
                    <a:pt x="559" y="1820"/>
                  </a:lnTo>
                  <a:lnTo>
                    <a:pt x="654" y="1814"/>
                  </a:lnTo>
                  <a:lnTo>
                    <a:pt x="739" y="1846"/>
                  </a:lnTo>
                  <a:lnTo>
                    <a:pt x="761" y="1815"/>
                  </a:lnTo>
                  <a:lnTo>
                    <a:pt x="841" y="1816"/>
                  </a:lnTo>
                  <a:lnTo>
                    <a:pt x="835" y="1864"/>
                  </a:lnTo>
                  <a:lnTo>
                    <a:pt x="792" y="1920"/>
                  </a:lnTo>
                  <a:lnTo>
                    <a:pt x="790" y="1988"/>
                  </a:lnTo>
                  <a:lnTo>
                    <a:pt x="836" y="2078"/>
                  </a:lnTo>
                  <a:lnTo>
                    <a:pt x="764" y="2170"/>
                  </a:lnTo>
                  <a:lnTo>
                    <a:pt x="820" y="2274"/>
                  </a:lnTo>
                  <a:lnTo>
                    <a:pt x="897" y="2311"/>
                  </a:lnTo>
                  <a:lnTo>
                    <a:pt x="939" y="2286"/>
                  </a:lnTo>
                  <a:lnTo>
                    <a:pt x="990" y="2311"/>
                  </a:lnTo>
                  <a:lnTo>
                    <a:pt x="1023" y="2298"/>
                  </a:lnTo>
                  <a:lnTo>
                    <a:pt x="1061" y="2223"/>
                  </a:lnTo>
                  <a:lnTo>
                    <a:pt x="1107" y="2169"/>
                  </a:lnTo>
                  <a:lnTo>
                    <a:pt x="1150" y="2140"/>
                  </a:lnTo>
                  <a:lnTo>
                    <a:pt x="1219" y="2134"/>
                  </a:lnTo>
                  <a:lnTo>
                    <a:pt x="1287" y="2083"/>
                  </a:lnTo>
                  <a:lnTo>
                    <a:pt x="1322" y="2014"/>
                  </a:lnTo>
                  <a:lnTo>
                    <a:pt x="1402" y="1960"/>
                  </a:lnTo>
                  <a:lnTo>
                    <a:pt x="1452" y="1879"/>
                  </a:lnTo>
                  <a:lnTo>
                    <a:pt x="1480" y="1839"/>
                  </a:lnTo>
                  <a:lnTo>
                    <a:pt x="1532" y="1816"/>
                  </a:lnTo>
                  <a:lnTo>
                    <a:pt x="1587" y="1831"/>
                  </a:lnTo>
                  <a:lnTo>
                    <a:pt x="1621" y="1893"/>
                  </a:lnTo>
                  <a:lnTo>
                    <a:pt x="1656" y="1894"/>
                  </a:lnTo>
                  <a:lnTo>
                    <a:pt x="1679" y="1928"/>
                  </a:lnTo>
                  <a:lnTo>
                    <a:pt x="1725" y="1939"/>
                  </a:lnTo>
                  <a:lnTo>
                    <a:pt x="1786" y="1973"/>
                  </a:lnTo>
                  <a:lnTo>
                    <a:pt x="1826" y="1899"/>
                  </a:lnTo>
                  <a:lnTo>
                    <a:pt x="1826" y="1826"/>
                  </a:lnTo>
                  <a:lnTo>
                    <a:pt x="1875" y="1820"/>
                  </a:lnTo>
                  <a:lnTo>
                    <a:pt x="1919" y="1787"/>
                  </a:lnTo>
                  <a:lnTo>
                    <a:pt x="1916" y="1690"/>
                  </a:lnTo>
                  <a:lnTo>
                    <a:pt x="1808" y="1642"/>
                  </a:lnTo>
                  <a:lnTo>
                    <a:pt x="1801" y="1601"/>
                  </a:lnTo>
                  <a:lnTo>
                    <a:pt x="1860" y="1534"/>
                  </a:lnTo>
                  <a:lnTo>
                    <a:pt x="1871" y="1409"/>
                  </a:lnTo>
                  <a:lnTo>
                    <a:pt x="1915" y="1376"/>
                  </a:lnTo>
                  <a:lnTo>
                    <a:pt x="2010" y="1356"/>
                  </a:lnTo>
                  <a:lnTo>
                    <a:pt x="2015" y="1265"/>
                  </a:lnTo>
                  <a:lnTo>
                    <a:pt x="2061" y="1223"/>
                  </a:lnTo>
                  <a:lnTo>
                    <a:pt x="2102" y="1225"/>
                  </a:lnTo>
                  <a:lnTo>
                    <a:pt x="2131" y="1193"/>
                  </a:lnTo>
                  <a:lnTo>
                    <a:pt x="2112" y="114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9" name="Freeform 109"/>
            <p:cNvSpPr>
              <a:spLocks/>
            </p:cNvSpPr>
            <p:nvPr/>
          </p:nvSpPr>
          <p:spPr bwMode="auto">
            <a:xfrm>
              <a:off x="1735922" y="1927524"/>
              <a:ext cx="727505" cy="558090"/>
            </a:xfrm>
            <a:custGeom>
              <a:avLst/>
              <a:gdLst>
                <a:gd name="T0" fmla="*/ 834 w 2959"/>
                <a:gd name="T1" fmla="*/ 787 h 2810"/>
                <a:gd name="T2" fmla="*/ 981 w 2959"/>
                <a:gd name="T3" fmla="*/ 758 h 2810"/>
                <a:gd name="T4" fmla="*/ 1074 w 2959"/>
                <a:gd name="T5" fmla="*/ 646 h 2810"/>
                <a:gd name="T6" fmla="*/ 956 w 2959"/>
                <a:gd name="T7" fmla="*/ 460 h 2810"/>
                <a:gd name="T8" fmla="*/ 1070 w 2959"/>
                <a:gd name="T9" fmla="*/ 235 h 2810"/>
                <a:gd name="T10" fmla="*/ 1216 w 2959"/>
                <a:gd name="T11" fmla="*/ 82 h 2810"/>
                <a:gd name="T12" fmla="*/ 1267 w 2959"/>
                <a:gd name="T13" fmla="*/ 0 h 2810"/>
                <a:gd name="T14" fmla="*/ 1328 w 2959"/>
                <a:gd name="T15" fmla="*/ 96 h 2810"/>
                <a:gd name="T16" fmla="*/ 1365 w 2959"/>
                <a:gd name="T17" fmla="*/ 194 h 2810"/>
                <a:gd name="T18" fmla="*/ 1469 w 2959"/>
                <a:gd name="T19" fmla="*/ 312 h 2810"/>
                <a:gd name="T20" fmla="*/ 1530 w 2959"/>
                <a:gd name="T21" fmla="*/ 456 h 2810"/>
                <a:gd name="T22" fmla="*/ 1670 w 2959"/>
                <a:gd name="T23" fmla="*/ 675 h 2810"/>
                <a:gd name="T24" fmla="*/ 1896 w 2959"/>
                <a:gd name="T25" fmla="*/ 762 h 2810"/>
                <a:gd name="T26" fmla="*/ 1963 w 2959"/>
                <a:gd name="T27" fmla="*/ 918 h 2810"/>
                <a:gd name="T28" fmla="*/ 1994 w 2959"/>
                <a:gd name="T29" fmla="*/ 1063 h 2810"/>
                <a:gd name="T30" fmla="*/ 2160 w 2959"/>
                <a:gd name="T31" fmla="*/ 972 h 2810"/>
                <a:gd name="T32" fmla="*/ 2274 w 2959"/>
                <a:gd name="T33" fmla="*/ 896 h 2810"/>
                <a:gd name="T34" fmla="*/ 2370 w 2959"/>
                <a:gd name="T35" fmla="*/ 956 h 2810"/>
                <a:gd name="T36" fmla="*/ 2544 w 2959"/>
                <a:gd name="T37" fmla="*/ 932 h 2810"/>
                <a:gd name="T38" fmla="*/ 2639 w 2959"/>
                <a:gd name="T39" fmla="*/ 888 h 2810"/>
                <a:gd name="T40" fmla="*/ 2741 w 2959"/>
                <a:gd name="T41" fmla="*/ 932 h 2810"/>
                <a:gd name="T42" fmla="*/ 2842 w 2959"/>
                <a:gd name="T43" fmla="*/ 1074 h 2810"/>
                <a:gd name="T44" fmla="*/ 2866 w 2959"/>
                <a:gd name="T45" fmla="*/ 1224 h 2810"/>
                <a:gd name="T46" fmla="*/ 2939 w 2959"/>
                <a:gd name="T47" fmla="*/ 1305 h 2810"/>
                <a:gd name="T48" fmla="*/ 2932 w 2959"/>
                <a:gd name="T49" fmla="*/ 1451 h 2810"/>
                <a:gd name="T50" fmla="*/ 2949 w 2959"/>
                <a:gd name="T51" fmla="*/ 1602 h 2810"/>
                <a:gd name="T52" fmla="*/ 2853 w 2959"/>
                <a:gd name="T53" fmla="*/ 1711 h 2810"/>
                <a:gd name="T54" fmla="*/ 2819 w 2959"/>
                <a:gd name="T55" fmla="*/ 1845 h 2810"/>
                <a:gd name="T56" fmla="*/ 2805 w 2959"/>
                <a:gd name="T57" fmla="*/ 1953 h 2810"/>
                <a:gd name="T58" fmla="*/ 2913 w 2959"/>
                <a:gd name="T59" fmla="*/ 1935 h 2810"/>
                <a:gd name="T60" fmla="*/ 2831 w 2959"/>
                <a:gd name="T61" fmla="*/ 2056 h 2810"/>
                <a:gd name="T62" fmla="*/ 2794 w 2959"/>
                <a:gd name="T63" fmla="*/ 2194 h 2810"/>
                <a:gd name="T64" fmla="*/ 2654 w 2959"/>
                <a:gd name="T65" fmla="*/ 2414 h 2810"/>
                <a:gd name="T66" fmla="*/ 2484 w 2959"/>
                <a:gd name="T67" fmla="*/ 2284 h 2810"/>
                <a:gd name="T68" fmla="*/ 2380 w 2959"/>
                <a:gd name="T69" fmla="*/ 2468 h 2810"/>
                <a:gd name="T70" fmla="*/ 2143 w 2959"/>
                <a:gd name="T71" fmla="*/ 2566 h 2810"/>
                <a:gd name="T72" fmla="*/ 1697 w 2959"/>
                <a:gd name="T73" fmla="*/ 2571 h 2810"/>
                <a:gd name="T74" fmla="*/ 1474 w 2959"/>
                <a:gd name="T75" fmla="*/ 2692 h 2810"/>
                <a:gd name="T76" fmla="*/ 1301 w 2959"/>
                <a:gd name="T77" fmla="*/ 2665 h 2810"/>
                <a:gd name="T78" fmla="*/ 1107 w 2959"/>
                <a:gd name="T79" fmla="*/ 2771 h 2810"/>
                <a:gd name="T80" fmla="*/ 917 w 2959"/>
                <a:gd name="T81" fmla="*/ 2729 h 2810"/>
                <a:gd name="T82" fmla="*/ 757 w 2959"/>
                <a:gd name="T83" fmla="*/ 2591 h 2810"/>
                <a:gd name="T84" fmla="*/ 481 w 2959"/>
                <a:gd name="T85" fmla="*/ 2655 h 2810"/>
                <a:gd name="T86" fmla="*/ 263 w 2959"/>
                <a:gd name="T87" fmla="*/ 2766 h 2810"/>
                <a:gd name="T88" fmla="*/ 192 w 2959"/>
                <a:gd name="T89" fmla="*/ 2668 h 2810"/>
                <a:gd name="T90" fmla="*/ 0 w 2959"/>
                <a:gd name="T91" fmla="*/ 2531 h 2810"/>
                <a:gd name="T92" fmla="*/ 95 w 2959"/>
                <a:gd name="T93" fmla="*/ 2303 h 2810"/>
                <a:gd name="T94" fmla="*/ 137 w 2959"/>
                <a:gd name="T95" fmla="*/ 2107 h 2810"/>
                <a:gd name="T96" fmla="*/ 103 w 2959"/>
                <a:gd name="T97" fmla="*/ 1931 h 2810"/>
                <a:gd name="T98" fmla="*/ 304 w 2959"/>
                <a:gd name="T99" fmla="*/ 1731 h 2810"/>
                <a:gd name="T100" fmla="*/ 354 w 2959"/>
                <a:gd name="T101" fmla="*/ 1588 h 2810"/>
                <a:gd name="T102" fmla="*/ 460 w 2959"/>
                <a:gd name="T103" fmla="*/ 1485 h 2810"/>
                <a:gd name="T104" fmla="*/ 559 w 2959"/>
                <a:gd name="T105" fmla="*/ 1316 h 2810"/>
                <a:gd name="T106" fmla="*/ 625 w 2959"/>
                <a:gd name="T107" fmla="*/ 1080 h 2810"/>
                <a:gd name="T108" fmla="*/ 752 w 2959"/>
                <a:gd name="T109" fmla="*/ 825 h 2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59" h="2810">
                  <a:moveTo>
                    <a:pt x="776" y="752"/>
                  </a:moveTo>
                  <a:lnTo>
                    <a:pt x="811" y="753"/>
                  </a:lnTo>
                  <a:lnTo>
                    <a:pt x="834" y="787"/>
                  </a:lnTo>
                  <a:lnTo>
                    <a:pt x="880" y="798"/>
                  </a:lnTo>
                  <a:lnTo>
                    <a:pt x="941" y="832"/>
                  </a:lnTo>
                  <a:lnTo>
                    <a:pt x="981" y="758"/>
                  </a:lnTo>
                  <a:lnTo>
                    <a:pt x="981" y="685"/>
                  </a:lnTo>
                  <a:lnTo>
                    <a:pt x="1030" y="679"/>
                  </a:lnTo>
                  <a:lnTo>
                    <a:pt x="1074" y="646"/>
                  </a:lnTo>
                  <a:lnTo>
                    <a:pt x="1071" y="549"/>
                  </a:lnTo>
                  <a:lnTo>
                    <a:pt x="963" y="501"/>
                  </a:lnTo>
                  <a:lnTo>
                    <a:pt x="956" y="460"/>
                  </a:lnTo>
                  <a:lnTo>
                    <a:pt x="1015" y="393"/>
                  </a:lnTo>
                  <a:lnTo>
                    <a:pt x="1026" y="268"/>
                  </a:lnTo>
                  <a:lnTo>
                    <a:pt x="1070" y="235"/>
                  </a:lnTo>
                  <a:lnTo>
                    <a:pt x="1165" y="215"/>
                  </a:lnTo>
                  <a:lnTo>
                    <a:pt x="1170" y="124"/>
                  </a:lnTo>
                  <a:lnTo>
                    <a:pt x="1216" y="82"/>
                  </a:lnTo>
                  <a:lnTo>
                    <a:pt x="1257" y="84"/>
                  </a:lnTo>
                  <a:lnTo>
                    <a:pt x="1286" y="52"/>
                  </a:lnTo>
                  <a:lnTo>
                    <a:pt x="1267" y="0"/>
                  </a:lnTo>
                  <a:lnTo>
                    <a:pt x="1299" y="33"/>
                  </a:lnTo>
                  <a:lnTo>
                    <a:pt x="1337" y="69"/>
                  </a:lnTo>
                  <a:lnTo>
                    <a:pt x="1328" y="96"/>
                  </a:lnTo>
                  <a:lnTo>
                    <a:pt x="1306" y="132"/>
                  </a:lnTo>
                  <a:lnTo>
                    <a:pt x="1334" y="165"/>
                  </a:lnTo>
                  <a:lnTo>
                    <a:pt x="1365" y="194"/>
                  </a:lnTo>
                  <a:lnTo>
                    <a:pt x="1387" y="280"/>
                  </a:lnTo>
                  <a:lnTo>
                    <a:pt x="1441" y="285"/>
                  </a:lnTo>
                  <a:lnTo>
                    <a:pt x="1469" y="312"/>
                  </a:lnTo>
                  <a:lnTo>
                    <a:pt x="1470" y="374"/>
                  </a:lnTo>
                  <a:lnTo>
                    <a:pt x="1497" y="416"/>
                  </a:lnTo>
                  <a:lnTo>
                    <a:pt x="1530" y="456"/>
                  </a:lnTo>
                  <a:lnTo>
                    <a:pt x="1557" y="477"/>
                  </a:lnTo>
                  <a:lnTo>
                    <a:pt x="1567" y="596"/>
                  </a:lnTo>
                  <a:lnTo>
                    <a:pt x="1670" y="675"/>
                  </a:lnTo>
                  <a:lnTo>
                    <a:pt x="1820" y="701"/>
                  </a:lnTo>
                  <a:lnTo>
                    <a:pt x="1867" y="725"/>
                  </a:lnTo>
                  <a:lnTo>
                    <a:pt x="1896" y="762"/>
                  </a:lnTo>
                  <a:lnTo>
                    <a:pt x="1899" y="848"/>
                  </a:lnTo>
                  <a:lnTo>
                    <a:pt x="1963" y="855"/>
                  </a:lnTo>
                  <a:lnTo>
                    <a:pt x="1963" y="918"/>
                  </a:lnTo>
                  <a:lnTo>
                    <a:pt x="1942" y="986"/>
                  </a:lnTo>
                  <a:lnTo>
                    <a:pt x="1943" y="1079"/>
                  </a:lnTo>
                  <a:lnTo>
                    <a:pt x="1994" y="1063"/>
                  </a:lnTo>
                  <a:lnTo>
                    <a:pt x="2064" y="979"/>
                  </a:lnTo>
                  <a:lnTo>
                    <a:pt x="2113" y="973"/>
                  </a:lnTo>
                  <a:lnTo>
                    <a:pt x="2160" y="972"/>
                  </a:lnTo>
                  <a:lnTo>
                    <a:pt x="2192" y="939"/>
                  </a:lnTo>
                  <a:lnTo>
                    <a:pt x="2226" y="897"/>
                  </a:lnTo>
                  <a:lnTo>
                    <a:pt x="2274" y="896"/>
                  </a:lnTo>
                  <a:lnTo>
                    <a:pt x="2307" y="914"/>
                  </a:lnTo>
                  <a:lnTo>
                    <a:pt x="2344" y="943"/>
                  </a:lnTo>
                  <a:lnTo>
                    <a:pt x="2370" y="956"/>
                  </a:lnTo>
                  <a:lnTo>
                    <a:pt x="2413" y="905"/>
                  </a:lnTo>
                  <a:lnTo>
                    <a:pt x="2488" y="879"/>
                  </a:lnTo>
                  <a:lnTo>
                    <a:pt x="2544" y="932"/>
                  </a:lnTo>
                  <a:lnTo>
                    <a:pt x="2582" y="939"/>
                  </a:lnTo>
                  <a:lnTo>
                    <a:pt x="2613" y="916"/>
                  </a:lnTo>
                  <a:lnTo>
                    <a:pt x="2639" y="888"/>
                  </a:lnTo>
                  <a:lnTo>
                    <a:pt x="2673" y="882"/>
                  </a:lnTo>
                  <a:lnTo>
                    <a:pt x="2705" y="896"/>
                  </a:lnTo>
                  <a:lnTo>
                    <a:pt x="2741" y="932"/>
                  </a:lnTo>
                  <a:lnTo>
                    <a:pt x="2777" y="973"/>
                  </a:lnTo>
                  <a:lnTo>
                    <a:pt x="2797" y="1020"/>
                  </a:lnTo>
                  <a:lnTo>
                    <a:pt x="2842" y="1074"/>
                  </a:lnTo>
                  <a:lnTo>
                    <a:pt x="2892" y="1126"/>
                  </a:lnTo>
                  <a:lnTo>
                    <a:pt x="2869" y="1187"/>
                  </a:lnTo>
                  <a:lnTo>
                    <a:pt x="2866" y="1224"/>
                  </a:lnTo>
                  <a:lnTo>
                    <a:pt x="2895" y="1253"/>
                  </a:lnTo>
                  <a:lnTo>
                    <a:pt x="2932" y="1277"/>
                  </a:lnTo>
                  <a:lnTo>
                    <a:pt x="2939" y="1305"/>
                  </a:lnTo>
                  <a:lnTo>
                    <a:pt x="2930" y="1351"/>
                  </a:lnTo>
                  <a:lnTo>
                    <a:pt x="2913" y="1407"/>
                  </a:lnTo>
                  <a:lnTo>
                    <a:pt x="2932" y="1451"/>
                  </a:lnTo>
                  <a:lnTo>
                    <a:pt x="2958" y="1498"/>
                  </a:lnTo>
                  <a:lnTo>
                    <a:pt x="2959" y="1552"/>
                  </a:lnTo>
                  <a:lnTo>
                    <a:pt x="2949" y="1602"/>
                  </a:lnTo>
                  <a:lnTo>
                    <a:pt x="2917" y="1645"/>
                  </a:lnTo>
                  <a:lnTo>
                    <a:pt x="2871" y="1683"/>
                  </a:lnTo>
                  <a:lnTo>
                    <a:pt x="2853" y="1711"/>
                  </a:lnTo>
                  <a:lnTo>
                    <a:pt x="2856" y="1767"/>
                  </a:lnTo>
                  <a:lnTo>
                    <a:pt x="2856" y="1819"/>
                  </a:lnTo>
                  <a:lnTo>
                    <a:pt x="2819" y="1845"/>
                  </a:lnTo>
                  <a:lnTo>
                    <a:pt x="2791" y="1879"/>
                  </a:lnTo>
                  <a:lnTo>
                    <a:pt x="2777" y="1916"/>
                  </a:lnTo>
                  <a:lnTo>
                    <a:pt x="2805" y="1953"/>
                  </a:lnTo>
                  <a:lnTo>
                    <a:pt x="2840" y="1947"/>
                  </a:lnTo>
                  <a:lnTo>
                    <a:pt x="2876" y="1926"/>
                  </a:lnTo>
                  <a:lnTo>
                    <a:pt x="2913" y="1935"/>
                  </a:lnTo>
                  <a:lnTo>
                    <a:pt x="2954" y="1971"/>
                  </a:lnTo>
                  <a:lnTo>
                    <a:pt x="2898" y="2046"/>
                  </a:lnTo>
                  <a:lnTo>
                    <a:pt x="2831" y="2056"/>
                  </a:lnTo>
                  <a:lnTo>
                    <a:pt x="2832" y="2116"/>
                  </a:lnTo>
                  <a:lnTo>
                    <a:pt x="2793" y="2156"/>
                  </a:lnTo>
                  <a:lnTo>
                    <a:pt x="2794" y="2194"/>
                  </a:lnTo>
                  <a:lnTo>
                    <a:pt x="2822" y="2263"/>
                  </a:lnTo>
                  <a:lnTo>
                    <a:pt x="2763" y="2363"/>
                  </a:lnTo>
                  <a:lnTo>
                    <a:pt x="2654" y="2414"/>
                  </a:lnTo>
                  <a:lnTo>
                    <a:pt x="2588" y="2383"/>
                  </a:lnTo>
                  <a:lnTo>
                    <a:pt x="2541" y="2311"/>
                  </a:lnTo>
                  <a:lnTo>
                    <a:pt x="2484" y="2284"/>
                  </a:lnTo>
                  <a:lnTo>
                    <a:pt x="2414" y="2322"/>
                  </a:lnTo>
                  <a:lnTo>
                    <a:pt x="2431" y="2400"/>
                  </a:lnTo>
                  <a:lnTo>
                    <a:pt x="2380" y="2468"/>
                  </a:lnTo>
                  <a:lnTo>
                    <a:pt x="2292" y="2445"/>
                  </a:lnTo>
                  <a:lnTo>
                    <a:pt x="2218" y="2487"/>
                  </a:lnTo>
                  <a:lnTo>
                    <a:pt x="2143" y="2566"/>
                  </a:lnTo>
                  <a:lnTo>
                    <a:pt x="2023" y="2579"/>
                  </a:lnTo>
                  <a:lnTo>
                    <a:pt x="1821" y="2530"/>
                  </a:lnTo>
                  <a:lnTo>
                    <a:pt x="1697" y="2571"/>
                  </a:lnTo>
                  <a:lnTo>
                    <a:pt x="1617" y="2568"/>
                  </a:lnTo>
                  <a:lnTo>
                    <a:pt x="1569" y="2680"/>
                  </a:lnTo>
                  <a:lnTo>
                    <a:pt x="1474" y="2692"/>
                  </a:lnTo>
                  <a:lnTo>
                    <a:pt x="1409" y="2677"/>
                  </a:lnTo>
                  <a:lnTo>
                    <a:pt x="1352" y="2647"/>
                  </a:lnTo>
                  <a:lnTo>
                    <a:pt x="1301" y="2665"/>
                  </a:lnTo>
                  <a:lnTo>
                    <a:pt x="1225" y="2807"/>
                  </a:lnTo>
                  <a:lnTo>
                    <a:pt x="1180" y="2810"/>
                  </a:lnTo>
                  <a:lnTo>
                    <a:pt x="1107" y="2771"/>
                  </a:lnTo>
                  <a:lnTo>
                    <a:pt x="1044" y="2802"/>
                  </a:lnTo>
                  <a:lnTo>
                    <a:pt x="975" y="2750"/>
                  </a:lnTo>
                  <a:lnTo>
                    <a:pt x="917" y="2729"/>
                  </a:lnTo>
                  <a:lnTo>
                    <a:pt x="831" y="2665"/>
                  </a:lnTo>
                  <a:lnTo>
                    <a:pt x="812" y="2607"/>
                  </a:lnTo>
                  <a:lnTo>
                    <a:pt x="757" y="2591"/>
                  </a:lnTo>
                  <a:lnTo>
                    <a:pt x="658" y="2621"/>
                  </a:lnTo>
                  <a:lnTo>
                    <a:pt x="551" y="2619"/>
                  </a:lnTo>
                  <a:lnTo>
                    <a:pt x="481" y="2655"/>
                  </a:lnTo>
                  <a:lnTo>
                    <a:pt x="429" y="2657"/>
                  </a:lnTo>
                  <a:lnTo>
                    <a:pt x="324" y="2764"/>
                  </a:lnTo>
                  <a:lnTo>
                    <a:pt x="263" y="2766"/>
                  </a:lnTo>
                  <a:lnTo>
                    <a:pt x="232" y="2780"/>
                  </a:lnTo>
                  <a:lnTo>
                    <a:pt x="190" y="2750"/>
                  </a:lnTo>
                  <a:lnTo>
                    <a:pt x="192" y="2668"/>
                  </a:lnTo>
                  <a:lnTo>
                    <a:pt x="124" y="2587"/>
                  </a:lnTo>
                  <a:lnTo>
                    <a:pt x="53" y="2573"/>
                  </a:lnTo>
                  <a:lnTo>
                    <a:pt x="0" y="2531"/>
                  </a:lnTo>
                  <a:lnTo>
                    <a:pt x="64" y="2431"/>
                  </a:lnTo>
                  <a:lnTo>
                    <a:pt x="56" y="2377"/>
                  </a:lnTo>
                  <a:lnTo>
                    <a:pt x="95" y="2303"/>
                  </a:lnTo>
                  <a:lnTo>
                    <a:pt x="86" y="2211"/>
                  </a:lnTo>
                  <a:lnTo>
                    <a:pt x="133" y="2166"/>
                  </a:lnTo>
                  <a:lnTo>
                    <a:pt x="137" y="2107"/>
                  </a:lnTo>
                  <a:lnTo>
                    <a:pt x="68" y="2108"/>
                  </a:lnTo>
                  <a:lnTo>
                    <a:pt x="75" y="2023"/>
                  </a:lnTo>
                  <a:lnTo>
                    <a:pt x="103" y="1931"/>
                  </a:lnTo>
                  <a:lnTo>
                    <a:pt x="171" y="1787"/>
                  </a:lnTo>
                  <a:lnTo>
                    <a:pt x="243" y="1738"/>
                  </a:lnTo>
                  <a:lnTo>
                    <a:pt x="304" y="1731"/>
                  </a:lnTo>
                  <a:lnTo>
                    <a:pt x="302" y="1647"/>
                  </a:lnTo>
                  <a:lnTo>
                    <a:pt x="324" y="1590"/>
                  </a:lnTo>
                  <a:lnTo>
                    <a:pt x="354" y="1588"/>
                  </a:lnTo>
                  <a:lnTo>
                    <a:pt x="360" y="1536"/>
                  </a:lnTo>
                  <a:lnTo>
                    <a:pt x="393" y="1501"/>
                  </a:lnTo>
                  <a:lnTo>
                    <a:pt x="460" y="1485"/>
                  </a:lnTo>
                  <a:lnTo>
                    <a:pt x="489" y="1409"/>
                  </a:lnTo>
                  <a:lnTo>
                    <a:pt x="516" y="1367"/>
                  </a:lnTo>
                  <a:lnTo>
                    <a:pt x="559" y="1316"/>
                  </a:lnTo>
                  <a:lnTo>
                    <a:pt x="573" y="1244"/>
                  </a:lnTo>
                  <a:lnTo>
                    <a:pt x="623" y="1178"/>
                  </a:lnTo>
                  <a:lnTo>
                    <a:pt x="625" y="1080"/>
                  </a:lnTo>
                  <a:lnTo>
                    <a:pt x="663" y="997"/>
                  </a:lnTo>
                  <a:lnTo>
                    <a:pt x="722" y="905"/>
                  </a:lnTo>
                  <a:lnTo>
                    <a:pt x="752" y="825"/>
                  </a:lnTo>
                  <a:lnTo>
                    <a:pt x="776" y="7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0" name="Freeform 110"/>
            <p:cNvSpPr>
              <a:spLocks/>
            </p:cNvSpPr>
            <p:nvPr/>
          </p:nvSpPr>
          <p:spPr bwMode="auto">
            <a:xfrm>
              <a:off x="1335851" y="2060960"/>
              <a:ext cx="590050" cy="983644"/>
            </a:xfrm>
            <a:custGeom>
              <a:avLst/>
              <a:gdLst>
                <a:gd name="T0" fmla="*/ 844 w 2398"/>
                <a:gd name="T1" fmla="*/ 721 h 4953"/>
                <a:gd name="T2" fmla="*/ 936 w 2398"/>
                <a:gd name="T3" fmla="*/ 531 h 4953"/>
                <a:gd name="T4" fmla="*/ 1038 w 2398"/>
                <a:gd name="T5" fmla="*/ 465 h 4953"/>
                <a:gd name="T6" fmla="*/ 1130 w 2398"/>
                <a:gd name="T7" fmla="*/ 234 h 4953"/>
                <a:gd name="T8" fmla="*/ 1196 w 2398"/>
                <a:gd name="T9" fmla="*/ 0 h 4953"/>
                <a:gd name="T10" fmla="*/ 1336 w 2398"/>
                <a:gd name="T11" fmla="*/ 8 h 4953"/>
                <a:gd name="T12" fmla="*/ 1618 w 2398"/>
                <a:gd name="T13" fmla="*/ 4 h 4953"/>
                <a:gd name="T14" fmla="*/ 1613 w 2398"/>
                <a:gd name="T15" fmla="*/ 266 h 4953"/>
                <a:gd name="T16" fmla="*/ 1716 w 2398"/>
                <a:gd name="T17" fmla="*/ 474 h 4953"/>
                <a:gd name="T18" fmla="*/ 1884 w 2398"/>
                <a:gd name="T19" fmla="*/ 357 h 4953"/>
                <a:gd name="T20" fmla="*/ 2099 w 2398"/>
                <a:gd name="T21" fmla="*/ 202 h 4953"/>
                <a:gd name="T22" fmla="*/ 2309 w 2398"/>
                <a:gd name="T23" fmla="*/ 4 h 4953"/>
                <a:gd name="T24" fmla="*/ 2344 w 2398"/>
                <a:gd name="T25" fmla="*/ 234 h 4953"/>
                <a:gd name="T26" fmla="*/ 2195 w 2398"/>
                <a:gd name="T27" fmla="*/ 573 h 4953"/>
                <a:gd name="T28" fmla="*/ 2082 w 2398"/>
                <a:gd name="T29" fmla="*/ 814 h 4953"/>
                <a:gd name="T30" fmla="*/ 1946 w 2398"/>
                <a:gd name="T31" fmla="*/ 919 h 4953"/>
                <a:gd name="T32" fmla="*/ 1793 w 2398"/>
                <a:gd name="T33" fmla="*/ 1116 h 4953"/>
                <a:gd name="T34" fmla="*/ 1759 w 2398"/>
                <a:gd name="T35" fmla="*/ 1436 h 4953"/>
                <a:gd name="T36" fmla="*/ 1678 w 2398"/>
                <a:gd name="T37" fmla="*/ 1706 h 4953"/>
                <a:gd name="T38" fmla="*/ 1746 w 2398"/>
                <a:gd name="T39" fmla="*/ 1916 h 4953"/>
                <a:gd name="T40" fmla="*/ 1622 w 2398"/>
                <a:gd name="T41" fmla="*/ 2159 h 4953"/>
                <a:gd name="T42" fmla="*/ 1485 w 2398"/>
                <a:gd name="T43" fmla="*/ 2389 h 4953"/>
                <a:gd name="T44" fmla="*/ 1580 w 2398"/>
                <a:gd name="T45" fmla="*/ 2397 h 4953"/>
                <a:gd name="T46" fmla="*/ 1663 w 2398"/>
                <a:gd name="T47" fmla="*/ 2422 h 4953"/>
                <a:gd name="T48" fmla="*/ 1804 w 2398"/>
                <a:gd name="T49" fmla="*/ 2514 h 4953"/>
                <a:gd name="T50" fmla="*/ 1674 w 2398"/>
                <a:gd name="T51" fmla="*/ 2579 h 4953"/>
                <a:gd name="T52" fmla="*/ 1637 w 2398"/>
                <a:gd name="T53" fmla="*/ 2875 h 4953"/>
                <a:gd name="T54" fmla="*/ 1768 w 2398"/>
                <a:gd name="T55" fmla="*/ 3054 h 4953"/>
                <a:gd name="T56" fmla="*/ 1904 w 2398"/>
                <a:gd name="T57" fmla="*/ 3226 h 4953"/>
                <a:gd name="T58" fmla="*/ 1751 w 2398"/>
                <a:gd name="T59" fmla="*/ 3272 h 4953"/>
                <a:gd name="T60" fmla="*/ 1612 w 2398"/>
                <a:gd name="T61" fmla="*/ 3407 h 4953"/>
                <a:gd name="T62" fmla="*/ 1692 w 2398"/>
                <a:gd name="T63" fmla="*/ 3505 h 4953"/>
                <a:gd name="T64" fmla="*/ 1825 w 2398"/>
                <a:gd name="T65" fmla="*/ 3580 h 4953"/>
                <a:gd name="T66" fmla="*/ 1917 w 2398"/>
                <a:gd name="T67" fmla="*/ 3836 h 4953"/>
                <a:gd name="T68" fmla="*/ 2006 w 2398"/>
                <a:gd name="T69" fmla="*/ 4065 h 4953"/>
                <a:gd name="T70" fmla="*/ 1912 w 2398"/>
                <a:gd name="T71" fmla="*/ 4346 h 4953"/>
                <a:gd name="T72" fmla="*/ 1914 w 2398"/>
                <a:gd name="T73" fmla="*/ 4542 h 4953"/>
                <a:gd name="T74" fmla="*/ 2069 w 2398"/>
                <a:gd name="T75" fmla="*/ 4829 h 4953"/>
                <a:gd name="T76" fmla="*/ 2020 w 2398"/>
                <a:gd name="T77" fmla="*/ 4953 h 4953"/>
                <a:gd name="T78" fmla="*/ 1745 w 2398"/>
                <a:gd name="T79" fmla="*/ 4840 h 4953"/>
                <a:gd name="T80" fmla="*/ 1647 w 2398"/>
                <a:gd name="T81" fmla="*/ 4658 h 4953"/>
                <a:gd name="T82" fmla="*/ 1479 w 2398"/>
                <a:gd name="T83" fmla="*/ 4474 h 4953"/>
                <a:gd name="T84" fmla="*/ 1318 w 2398"/>
                <a:gd name="T85" fmla="*/ 4374 h 4953"/>
                <a:gd name="T86" fmla="*/ 1094 w 2398"/>
                <a:gd name="T87" fmla="*/ 4206 h 4953"/>
                <a:gd name="T88" fmla="*/ 743 w 2398"/>
                <a:gd name="T89" fmla="*/ 4336 h 4953"/>
                <a:gd name="T90" fmla="*/ 555 w 2398"/>
                <a:gd name="T91" fmla="*/ 4066 h 4953"/>
                <a:gd name="T92" fmla="*/ 410 w 2398"/>
                <a:gd name="T93" fmla="*/ 3786 h 4953"/>
                <a:gd name="T94" fmla="*/ 258 w 2398"/>
                <a:gd name="T95" fmla="*/ 3593 h 4953"/>
                <a:gd name="T96" fmla="*/ 47 w 2398"/>
                <a:gd name="T97" fmla="*/ 3455 h 4953"/>
                <a:gd name="T98" fmla="*/ 68 w 2398"/>
                <a:gd name="T99" fmla="*/ 3252 h 4953"/>
                <a:gd name="T100" fmla="*/ 17 w 2398"/>
                <a:gd name="T101" fmla="*/ 2880 h 4953"/>
                <a:gd name="T102" fmla="*/ 112 w 2398"/>
                <a:gd name="T103" fmla="*/ 2612 h 4953"/>
                <a:gd name="T104" fmla="*/ 272 w 2398"/>
                <a:gd name="T105" fmla="*/ 2347 h 4953"/>
                <a:gd name="T106" fmla="*/ 330 w 2398"/>
                <a:gd name="T107" fmla="*/ 2230 h 4953"/>
                <a:gd name="T108" fmla="*/ 391 w 2398"/>
                <a:gd name="T109" fmla="*/ 2034 h 4953"/>
                <a:gd name="T110" fmla="*/ 482 w 2398"/>
                <a:gd name="T111" fmla="*/ 1920 h 4953"/>
                <a:gd name="T112" fmla="*/ 594 w 2398"/>
                <a:gd name="T113" fmla="*/ 1804 h 4953"/>
                <a:gd name="T114" fmla="*/ 755 w 2398"/>
                <a:gd name="T115" fmla="*/ 1686 h 4953"/>
                <a:gd name="T116" fmla="*/ 894 w 2398"/>
                <a:gd name="T117" fmla="*/ 1487 h 4953"/>
                <a:gd name="T118" fmla="*/ 1022 w 2398"/>
                <a:gd name="T119" fmla="*/ 1374 h 4953"/>
                <a:gd name="T120" fmla="*/ 1007 w 2398"/>
                <a:gd name="T121" fmla="*/ 1223 h 4953"/>
                <a:gd name="T122" fmla="*/ 1098 w 2398"/>
                <a:gd name="T123" fmla="*/ 951 h 4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98" h="4953">
                  <a:moveTo>
                    <a:pt x="807" y="951"/>
                  </a:moveTo>
                  <a:lnTo>
                    <a:pt x="826" y="895"/>
                  </a:lnTo>
                  <a:lnTo>
                    <a:pt x="821" y="805"/>
                  </a:lnTo>
                  <a:lnTo>
                    <a:pt x="844" y="721"/>
                  </a:lnTo>
                  <a:lnTo>
                    <a:pt x="823" y="636"/>
                  </a:lnTo>
                  <a:lnTo>
                    <a:pt x="844" y="599"/>
                  </a:lnTo>
                  <a:lnTo>
                    <a:pt x="897" y="536"/>
                  </a:lnTo>
                  <a:lnTo>
                    <a:pt x="936" y="531"/>
                  </a:lnTo>
                  <a:lnTo>
                    <a:pt x="960" y="561"/>
                  </a:lnTo>
                  <a:lnTo>
                    <a:pt x="1006" y="562"/>
                  </a:lnTo>
                  <a:lnTo>
                    <a:pt x="1039" y="534"/>
                  </a:lnTo>
                  <a:lnTo>
                    <a:pt x="1038" y="465"/>
                  </a:lnTo>
                  <a:lnTo>
                    <a:pt x="1017" y="408"/>
                  </a:lnTo>
                  <a:lnTo>
                    <a:pt x="1053" y="360"/>
                  </a:lnTo>
                  <a:lnTo>
                    <a:pt x="1139" y="280"/>
                  </a:lnTo>
                  <a:lnTo>
                    <a:pt x="1130" y="234"/>
                  </a:lnTo>
                  <a:lnTo>
                    <a:pt x="1179" y="177"/>
                  </a:lnTo>
                  <a:lnTo>
                    <a:pt x="1147" y="71"/>
                  </a:lnTo>
                  <a:lnTo>
                    <a:pt x="1164" y="31"/>
                  </a:lnTo>
                  <a:lnTo>
                    <a:pt x="1196" y="0"/>
                  </a:lnTo>
                  <a:lnTo>
                    <a:pt x="1231" y="3"/>
                  </a:lnTo>
                  <a:lnTo>
                    <a:pt x="1250" y="52"/>
                  </a:lnTo>
                  <a:lnTo>
                    <a:pt x="1291" y="53"/>
                  </a:lnTo>
                  <a:lnTo>
                    <a:pt x="1336" y="8"/>
                  </a:lnTo>
                  <a:lnTo>
                    <a:pt x="1431" y="2"/>
                  </a:lnTo>
                  <a:lnTo>
                    <a:pt x="1516" y="34"/>
                  </a:lnTo>
                  <a:lnTo>
                    <a:pt x="1538" y="3"/>
                  </a:lnTo>
                  <a:lnTo>
                    <a:pt x="1618" y="4"/>
                  </a:lnTo>
                  <a:lnTo>
                    <a:pt x="1612" y="52"/>
                  </a:lnTo>
                  <a:lnTo>
                    <a:pt x="1569" y="108"/>
                  </a:lnTo>
                  <a:lnTo>
                    <a:pt x="1567" y="176"/>
                  </a:lnTo>
                  <a:lnTo>
                    <a:pt x="1613" y="266"/>
                  </a:lnTo>
                  <a:lnTo>
                    <a:pt x="1541" y="358"/>
                  </a:lnTo>
                  <a:lnTo>
                    <a:pt x="1597" y="462"/>
                  </a:lnTo>
                  <a:lnTo>
                    <a:pt x="1674" y="499"/>
                  </a:lnTo>
                  <a:lnTo>
                    <a:pt x="1716" y="474"/>
                  </a:lnTo>
                  <a:lnTo>
                    <a:pt x="1767" y="499"/>
                  </a:lnTo>
                  <a:lnTo>
                    <a:pt x="1800" y="486"/>
                  </a:lnTo>
                  <a:lnTo>
                    <a:pt x="1838" y="411"/>
                  </a:lnTo>
                  <a:lnTo>
                    <a:pt x="1884" y="357"/>
                  </a:lnTo>
                  <a:lnTo>
                    <a:pt x="1927" y="328"/>
                  </a:lnTo>
                  <a:lnTo>
                    <a:pt x="1996" y="322"/>
                  </a:lnTo>
                  <a:lnTo>
                    <a:pt x="2064" y="271"/>
                  </a:lnTo>
                  <a:lnTo>
                    <a:pt x="2099" y="202"/>
                  </a:lnTo>
                  <a:lnTo>
                    <a:pt x="2179" y="148"/>
                  </a:lnTo>
                  <a:lnTo>
                    <a:pt x="2229" y="67"/>
                  </a:lnTo>
                  <a:lnTo>
                    <a:pt x="2257" y="27"/>
                  </a:lnTo>
                  <a:lnTo>
                    <a:pt x="2309" y="4"/>
                  </a:lnTo>
                  <a:lnTo>
                    <a:pt x="2364" y="19"/>
                  </a:lnTo>
                  <a:lnTo>
                    <a:pt x="2398" y="81"/>
                  </a:lnTo>
                  <a:lnTo>
                    <a:pt x="2374" y="154"/>
                  </a:lnTo>
                  <a:lnTo>
                    <a:pt x="2344" y="234"/>
                  </a:lnTo>
                  <a:lnTo>
                    <a:pt x="2285" y="326"/>
                  </a:lnTo>
                  <a:lnTo>
                    <a:pt x="2247" y="409"/>
                  </a:lnTo>
                  <a:lnTo>
                    <a:pt x="2245" y="507"/>
                  </a:lnTo>
                  <a:lnTo>
                    <a:pt x="2195" y="573"/>
                  </a:lnTo>
                  <a:lnTo>
                    <a:pt x="2181" y="645"/>
                  </a:lnTo>
                  <a:lnTo>
                    <a:pt x="2138" y="696"/>
                  </a:lnTo>
                  <a:lnTo>
                    <a:pt x="2111" y="738"/>
                  </a:lnTo>
                  <a:lnTo>
                    <a:pt x="2082" y="814"/>
                  </a:lnTo>
                  <a:lnTo>
                    <a:pt x="2015" y="830"/>
                  </a:lnTo>
                  <a:lnTo>
                    <a:pt x="1982" y="865"/>
                  </a:lnTo>
                  <a:lnTo>
                    <a:pt x="1976" y="917"/>
                  </a:lnTo>
                  <a:lnTo>
                    <a:pt x="1946" y="919"/>
                  </a:lnTo>
                  <a:lnTo>
                    <a:pt x="1924" y="976"/>
                  </a:lnTo>
                  <a:lnTo>
                    <a:pt x="1926" y="1060"/>
                  </a:lnTo>
                  <a:lnTo>
                    <a:pt x="1865" y="1067"/>
                  </a:lnTo>
                  <a:lnTo>
                    <a:pt x="1793" y="1116"/>
                  </a:lnTo>
                  <a:lnTo>
                    <a:pt x="1725" y="1260"/>
                  </a:lnTo>
                  <a:lnTo>
                    <a:pt x="1697" y="1352"/>
                  </a:lnTo>
                  <a:lnTo>
                    <a:pt x="1690" y="1437"/>
                  </a:lnTo>
                  <a:lnTo>
                    <a:pt x="1759" y="1436"/>
                  </a:lnTo>
                  <a:lnTo>
                    <a:pt x="1755" y="1495"/>
                  </a:lnTo>
                  <a:lnTo>
                    <a:pt x="1708" y="1540"/>
                  </a:lnTo>
                  <a:lnTo>
                    <a:pt x="1717" y="1632"/>
                  </a:lnTo>
                  <a:lnTo>
                    <a:pt x="1678" y="1706"/>
                  </a:lnTo>
                  <a:lnTo>
                    <a:pt x="1686" y="1760"/>
                  </a:lnTo>
                  <a:lnTo>
                    <a:pt x="1622" y="1860"/>
                  </a:lnTo>
                  <a:lnTo>
                    <a:pt x="1675" y="1902"/>
                  </a:lnTo>
                  <a:lnTo>
                    <a:pt x="1746" y="1916"/>
                  </a:lnTo>
                  <a:lnTo>
                    <a:pt x="1814" y="1997"/>
                  </a:lnTo>
                  <a:lnTo>
                    <a:pt x="1812" y="2079"/>
                  </a:lnTo>
                  <a:lnTo>
                    <a:pt x="1719" y="2101"/>
                  </a:lnTo>
                  <a:lnTo>
                    <a:pt x="1622" y="2159"/>
                  </a:lnTo>
                  <a:lnTo>
                    <a:pt x="1611" y="2256"/>
                  </a:lnTo>
                  <a:lnTo>
                    <a:pt x="1569" y="2302"/>
                  </a:lnTo>
                  <a:lnTo>
                    <a:pt x="1532" y="2370"/>
                  </a:lnTo>
                  <a:lnTo>
                    <a:pt x="1485" y="2389"/>
                  </a:lnTo>
                  <a:lnTo>
                    <a:pt x="1460" y="2433"/>
                  </a:lnTo>
                  <a:lnTo>
                    <a:pt x="1480" y="2453"/>
                  </a:lnTo>
                  <a:lnTo>
                    <a:pt x="1541" y="2452"/>
                  </a:lnTo>
                  <a:lnTo>
                    <a:pt x="1580" y="2397"/>
                  </a:lnTo>
                  <a:lnTo>
                    <a:pt x="1606" y="2357"/>
                  </a:lnTo>
                  <a:lnTo>
                    <a:pt x="1632" y="2336"/>
                  </a:lnTo>
                  <a:lnTo>
                    <a:pt x="1664" y="2381"/>
                  </a:lnTo>
                  <a:lnTo>
                    <a:pt x="1663" y="2422"/>
                  </a:lnTo>
                  <a:lnTo>
                    <a:pt x="1680" y="2439"/>
                  </a:lnTo>
                  <a:lnTo>
                    <a:pt x="1714" y="2431"/>
                  </a:lnTo>
                  <a:lnTo>
                    <a:pt x="1771" y="2465"/>
                  </a:lnTo>
                  <a:lnTo>
                    <a:pt x="1804" y="2514"/>
                  </a:lnTo>
                  <a:lnTo>
                    <a:pt x="1778" y="2567"/>
                  </a:lnTo>
                  <a:lnTo>
                    <a:pt x="1735" y="2571"/>
                  </a:lnTo>
                  <a:lnTo>
                    <a:pt x="1691" y="2547"/>
                  </a:lnTo>
                  <a:lnTo>
                    <a:pt x="1674" y="2579"/>
                  </a:lnTo>
                  <a:lnTo>
                    <a:pt x="1693" y="2632"/>
                  </a:lnTo>
                  <a:lnTo>
                    <a:pt x="1675" y="2699"/>
                  </a:lnTo>
                  <a:lnTo>
                    <a:pt x="1693" y="2801"/>
                  </a:lnTo>
                  <a:lnTo>
                    <a:pt x="1637" y="2875"/>
                  </a:lnTo>
                  <a:lnTo>
                    <a:pt x="1646" y="2906"/>
                  </a:lnTo>
                  <a:lnTo>
                    <a:pt x="1687" y="2924"/>
                  </a:lnTo>
                  <a:lnTo>
                    <a:pt x="1688" y="2974"/>
                  </a:lnTo>
                  <a:lnTo>
                    <a:pt x="1768" y="3054"/>
                  </a:lnTo>
                  <a:lnTo>
                    <a:pt x="1851" y="3091"/>
                  </a:lnTo>
                  <a:lnTo>
                    <a:pt x="1902" y="3061"/>
                  </a:lnTo>
                  <a:lnTo>
                    <a:pt x="1923" y="3140"/>
                  </a:lnTo>
                  <a:lnTo>
                    <a:pt x="1904" y="3226"/>
                  </a:lnTo>
                  <a:lnTo>
                    <a:pt x="1853" y="3282"/>
                  </a:lnTo>
                  <a:lnTo>
                    <a:pt x="1809" y="3287"/>
                  </a:lnTo>
                  <a:lnTo>
                    <a:pt x="1779" y="3267"/>
                  </a:lnTo>
                  <a:lnTo>
                    <a:pt x="1751" y="3272"/>
                  </a:lnTo>
                  <a:lnTo>
                    <a:pt x="1731" y="3335"/>
                  </a:lnTo>
                  <a:lnTo>
                    <a:pt x="1683" y="3365"/>
                  </a:lnTo>
                  <a:lnTo>
                    <a:pt x="1684" y="3398"/>
                  </a:lnTo>
                  <a:lnTo>
                    <a:pt x="1612" y="3407"/>
                  </a:lnTo>
                  <a:lnTo>
                    <a:pt x="1577" y="3430"/>
                  </a:lnTo>
                  <a:lnTo>
                    <a:pt x="1609" y="3459"/>
                  </a:lnTo>
                  <a:lnTo>
                    <a:pt x="1663" y="3462"/>
                  </a:lnTo>
                  <a:lnTo>
                    <a:pt x="1692" y="3505"/>
                  </a:lnTo>
                  <a:lnTo>
                    <a:pt x="1737" y="3474"/>
                  </a:lnTo>
                  <a:lnTo>
                    <a:pt x="1766" y="3508"/>
                  </a:lnTo>
                  <a:lnTo>
                    <a:pt x="1798" y="3573"/>
                  </a:lnTo>
                  <a:lnTo>
                    <a:pt x="1825" y="3580"/>
                  </a:lnTo>
                  <a:lnTo>
                    <a:pt x="1825" y="3650"/>
                  </a:lnTo>
                  <a:lnTo>
                    <a:pt x="1870" y="3720"/>
                  </a:lnTo>
                  <a:lnTo>
                    <a:pt x="1933" y="3773"/>
                  </a:lnTo>
                  <a:lnTo>
                    <a:pt x="1917" y="3836"/>
                  </a:lnTo>
                  <a:lnTo>
                    <a:pt x="1887" y="3863"/>
                  </a:lnTo>
                  <a:lnTo>
                    <a:pt x="1931" y="3959"/>
                  </a:lnTo>
                  <a:lnTo>
                    <a:pt x="2006" y="4028"/>
                  </a:lnTo>
                  <a:lnTo>
                    <a:pt x="2006" y="4065"/>
                  </a:lnTo>
                  <a:lnTo>
                    <a:pt x="1890" y="4138"/>
                  </a:lnTo>
                  <a:lnTo>
                    <a:pt x="1914" y="4218"/>
                  </a:lnTo>
                  <a:lnTo>
                    <a:pt x="1896" y="4268"/>
                  </a:lnTo>
                  <a:lnTo>
                    <a:pt x="1912" y="4346"/>
                  </a:lnTo>
                  <a:lnTo>
                    <a:pt x="1846" y="4405"/>
                  </a:lnTo>
                  <a:lnTo>
                    <a:pt x="1817" y="4464"/>
                  </a:lnTo>
                  <a:lnTo>
                    <a:pt x="1839" y="4511"/>
                  </a:lnTo>
                  <a:lnTo>
                    <a:pt x="1914" y="4542"/>
                  </a:lnTo>
                  <a:lnTo>
                    <a:pt x="1948" y="4626"/>
                  </a:lnTo>
                  <a:lnTo>
                    <a:pt x="2012" y="4694"/>
                  </a:lnTo>
                  <a:lnTo>
                    <a:pt x="2035" y="4801"/>
                  </a:lnTo>
                  <a:lnTo>
                    <a:pt x="2069" y="4829"/>
                  </a:lnTo>
                  <a:lnTo>
                    <a:pt x="2053" y="4859"/>
                  </a:lnTo>
                  <a:lnTo>
                    <a:pt x="2005" y="4872"/>
                  </a:lnTo>
                  <a:lnTo>
                    <a:pt x="2007" y="4902"/>
                  </a:lnTo>
                  <a:lnTo>
                    <a:pt x="2020" y="4953"/>
                  </a:lnTo>
                  <a:lnTo>
                    <a:pt x="1899" y="4862"/>
                  </a:lnTo>
                  <a:lnTo>
                    <a:pt x="1841" y="4798"/>
                  </a:lnTo>
                  <a:lnTo>
                    <a:pt x="1786" y="4794"/>
                  </a:lnTo>
                  <a:lnTo>
                    <a:pt x="1745" y="4840"/>
                  </a:lnTo>
                  <a:lnTo>
                    <a:pt x="1708" y="4807"/>
                  </a:lnTo>
                  <a:lnTo>
                    <a:pt x="1703" y="4737"/>
                  </a:lnTo>
                  <a:lnTo>
                    <a:pt x="1647" y="4703"/>
                  </a:lnTo>
                  <a:lnTo>
                    <a:pt x="1647" y="4658"/>
                  </a:lnTo>
                  <a:lnTo>
                    <a:pt x="1592" y="4599"/>
                  </a:lnTo>
                  <a:lnTo>
                    <a:pt x="1591" y="4545"/>
                  </a:lnTo>
                  <a:lnTo>
                    <a:pt x="1539" y="4471"/>
                  </a:lnTo>
                  <a:lnTo>
                    <a:pt x="1479" y="4474"/>
                  </a:lnTo>
                  <a:lnTo>
                    <a:pt x="1450" y="4450"/>
                  </a:lnTo>
                  <a:lnTo>
                    <a:pt x="1438" y="4396"/>
                  </a:lnTo>
                  <a:lnTo>
                    <a:pt x="1396" y="4372"/>
                  </a:lnTo>
                  <a:lnTo>
                    <a:pt x="1318" y="4374"/>
                  </a:lnTo>
                  <a:lnTo>
                    <a:pt x="1287" y="4307"/>
                  </a:lnTo>
                  <a:lnTo>
                    <a:pt x="1216" y="4293"/>
                  </a:lnTo>
                  <a:lnTo>
                    <a:pt x="1172" y="4226"/>
                  </a:lnTo>
                  <a:lnTo>
                    <a:pt x="1094" y="4206"/>
                  </a:lnTo>
                  <a:lnTo>
                    <a:pt x="987" y="4213"/>
                  </a:lnTo>
                  <a:lnTo>
                    <a:pt x="930" y="4267"/>
                  </a:lnTo>
                  <a:lnTo>
                    <a:pt x="813" y="4284"/>
                  </a:lnTo>
                  <a:lnTo>
                    <a:pt x="743" y="4336"/>
                  </a:lnTo>
                  <a:lnTo>
                    <a:pt x="650" y="4322"/>
                  </a:lnTo>
                  <a:lnTo>
                    <a:pt x="627" y="4258"/>
                  </a:lnTo>
                  <a:lnTo>
                    <a:pt x="649" y="4211"/>
                  </a:lnTo>
                  <a:lnTo>
                    <a:pt x="555" y="4066"/>
                  </a:lnTo>
                  <a:lnTo>
                    <a:pt x="517" y="3951"/>
                  </a:lnTo>
                  <a:lnTo>
                    <a:pt x="434" y="3830"/>
                  </a:lnTo>
                  <a:lnTo>
                    <a:pt x="383" y="3819"/>
                  </a:lnTo>
                  <a:lnTo>
                    <a:pt x="410" y="3786"/>
                  </a:lnTo>
                  <a:lnTo>
                    <a:pt x="394" y="3708"/>
                  </a:lnTo>
                  <a:lnTo>
                    <a:pt x="393" y="3660"/>
                  </a:lnTo>
                  <a:lnTo>
                    <a:pt x="341" y="3609"/>
                  </a:lnTo>
                  <a:lnTo>
                    <a:pt x="258" y="3593"/>
                  </a:lnTo>
                  <a:lnTo>
                    <a:pt x="191" y="3534"/>
                  </a:lnTo>
                  <a:lnTo>
                    <a:pt x="135" y="3525"/>
                  </a:lnTo>
                  <a:lnTo>
                    <a:pt x="89" y="3467"/>
                  </a:lnTo>
                  <a:lnTo>
                    <a:pt x="47" y="3455"/>
                  </a:lnTo>
                  <a:lnTo>
                    <a:pt x="43" y="3363"/>
                  </a:lnTo>
                  <a:lnTo>
                    <a:pt x="14" y="3328"/>
                  </a:lnTo>
                  <a:lnTo>
                    <a:pt x="31" y="3288"/>
                  </a:lnTo>
                  <a:lnTo>
                    <a:pt x="68" y="3252"/>
                  </a:lnTo>
                  <a:lnTo>
                    <a:pt x="63" y="3216"/>
                  </a:lnTo>
                  <a:lnTo>
                    <a:pt x="12" y="3180"/>
                  </a:lnTo>
                  <a:lnTo>
                    <a:pt x="0" y="3076"/>
                  </a:lnTo>
                  <a:lnTo>
                    <a:pt x="17" y="2880"/>
                  </a:lnTo>
                  <a:lnTo>
                    <a:pt x="45" y="2777"/>
                  </a:lnTo>
                  <a:lnTo>
                    <a:pt x="71" y="2728"/>
                  </a:lnTo>
                  <a:lnTo>
                    <a:pt x="82" y="2670"/>
                  </a:lnTo>
                  <a:lnTo>
                    <a:pt x="112" y="2612"/>
                  </a:lnTo>
                  <a:lnTo>
                    <a:pt x="178" y="2556"/>
                  </a:lnTo>
                  <a:lnTo>
                    <a:pt x="236" y="2459"/>
                  </a:lnTo>
                  <a:lnTo>
                    <a:pt x="253" y="2391"/>
                  </a:lnTo>
                  <a:lnTo>
                    <a:pt x="272" y="2347"/>
                  </a:lnTo>
                  <a:lnTo>
                    <a:pt x="295" y="2331"/>
                  </a:lnTo>
                  <a:lnTo>
                    <a:pt x="305" y="2290"/>
                  </a:lnTo>
                  <a:lnTo>
                    <a:pt x="330" y="2276"/>
                  </a:lnTo>
                  <a:lnTo>
                    <a:pt x="330" y="2230"/>
                  </a:lnTo>
                  <a:lnTo>
                    <a:pt x="375" y="2217"/>
                  </a:lnTo>
                  <a:lnTo>
                    <a:pt x="362" y="2177"/>
                  </a:lnTo>
                  <a:lnTo>
                    <a:pt x="388" y="2145"/>
                  </a:lnTo>
                  <a:lnTo>
                    <a:pt x="391" y="2034"/>
                  </a:lnTo>
                  <a:lnTo>
                    <a:pt x="412" y="2012"/>
                  </a:lnTo>
                  <a:lnTo>
                    <a:pt x="459" y="2014"/>
                  </a:lnTo>
                  <a:lnTo>
                    <a:pt x="487" y="2005"/>
                  </a:lnTo>
                  <a:lnTo>
                    <a:pt x="482" y="1920"/>
                  </a:lnTo>
                  <a:lnTo>
                    <a:pt x="530" y="1921"/>
                  </a:lnTo>
                  <a:lnTo>
                    <a:pt x="572" y="1888"/>
                  </a:lnTo>
                  <a:lnTo>
                    <a:pt x="576" y="1825"/>
                  </a:lnTo>
                  <a:lnTo>
                    <a:pt x="594" y="1804"/>
                  </a:lnTo>
                  <a:lnTo>
                    <a:pt x="669" y="1803"/>
                  </a:lnTo>
                  <a:lnTo>
                    <a:pt x="707" y="1758"/>
                  </a:lnTo>
                  <a:lnTo>
                    <a:pt x="707" y="1710"/>
                  </a:lnTo>
                  <a:lnTo>
                    <a:pt x="755" y="1686"/>
                  </a:lnTo>
                  <a:lnTo>
                    <a:pt x="801" y="1642"/>
                  </a:lnTo>
                  <a:lnTo>
                    <a:pt x="870" y="1643"/>
                  </a:lnTo>
                  <a:lnTo>
                    <a:pt x="910" y="1578"/>
                  </a:lnTo>
                  <a:lnTo>
                    <a:pt x="894" y="1487"/>
                  </a:lnTo>
                  <a:lnTo>
                    <a:pt x="924" y="1446"/>
                  </a:lnTo>
                  <a:lnTo>
                    <a:pt x="928" y="1406"/>
                  </a:lnTo>
                  <a:lnTo>
                    <a:pt x="974" y="1369"/>
                  </a:lnTo>
                  <a:lnTo>
                    <a:pt x="1022" y="1374"/>
                  </a:lnTo>
                  <a:lnTo>
                    <a:pt x="1073" y="1341"/>
                  </a:lnTo>
                  <a:lnTo>
                    <a:pt x="1048" y="1302"/>
                  </a:lnTo>
                  <a:lnTo>
                    <a:pt x="1008" y="1298"/>
                  </a:lnTo>
                  <a:lnTo>
                    <a:pt x="1007" y="1223"/>
                  </a:lnTo>
                  <a:lnTo>
                    <a:pt x="1073" y="1146"/>
                  </a:lnTo>
                  <a:lnTo>
                    <a:pt x="1098" y="1058"/>
                  </a:lnTo>
                  <a:lnTo>
                    <a:pt x="1130" y="975"/>
                  </a:lnTo>
                  <a:lnTo>
                    <a:pt x="1098" y="951"/>
                  </a:lnTo>
                  <a:lnTo>
                    <a:pt x="967" y="931"/>
                  </a:lnTo>
                  <a:lnTo>
                    <a:pt x="807" y="95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1" name="Freeform 111"/>
            <p:cNvSpPr>
              <a:spLocks/>
            </p:cNvSpPr>
            <p:nvPr/>
          </p:nvSpPr>
          <p:spPr bwMode="auto">
            <a:xfrm>
              <a:off x="478713" y="2761503"/>
              <a:ext cx="574405" cy="479650"/>
            </a:xfrm>
            <a:custGeom>
              <a:avLst/>
              <a:gdLst>
                <a:gd name="T0" fmla="*/ 591 w 2332"/>
                <a:gd name="T1" fmla="*/ 86 h 2413"/>
                <a:gd name="T2" fmla="*/ 726 w 2332"/>
                <a:gd name="T3" fmla="*/ 261 h 2413"/>
                <a:gd name="T4" fmla="*/ 792 w 2332"/>
                <a:gd name="T5" fmla="*/ 414 h 2413"/>
                <a:gd name="T6" fmla="*/ 861 w 2332"/>
                <a:gd name="T7" fmla="*/ 668 h 2413"/>
                <a:gd name="T8" fmla="*/ 885 w 2332"/>
                <a:gd name="T9" fmla="*/ 885 h 2413"/>
                <a:gd name="T10" fmla="*/ 794 w 2332"/>
                <a:gd name="T11" fmla="*/ 959 h 2413"/>
                <a:gd name="T12" fmla="*/ 814 w 2332"/>
                <a:gd name="T13" fmla="*/ 1079 h 2413"/>
                <a:gd name="T14" fmla="*/ 867 w 2332"/>
                <a:gd name="T15" fmla="*/ 1150 h 2413"/>
                <a:gd name="T16" fmla="*/ 846 w 2332"/>
                <a:gd name="T17" fmla="*/ 1304 h 2413"/>
                <a:gd name="T18" fmla="*/ 718 w 2332"/>
                <a:gd name="T19" fmla="*/ 1495 h 2413"/>
                <a:gd name="T20" fmla="*/ 561 w 2332"/>
                <a:gd name="T21" fmla="*/ 1551 h 2413"/>
                <a:gd name="T22" fmla="*/ 450 w 2332"/>
                <a:gd name="T23" fmla="*/ 1671 h 2413"/>
                <a:gd name="T24" fmla="*/ 288 w 2332"/>
                <a:gd name="T25" fmla="*/ 1726 h 2413"/>
                <a:gd name="T26" fmla="*/ 183 w 2332"/>
                <a:gd name="T27" fmla="*/ 1675 h 2413"/>
                <a:gd name="T28" fmla="*/ 61 w 2332"/>
                <a:gd name="T29" fmla="*/ 1622 h 2413"/>
                <a:gd name="T30" fmla="*/ 0 w 2332"/>
                <a:gd name="T31" fmla="*/ 1640 h 2413"/>
                <a:gd name="T32" fmla="*/ 90 w 2332"/>
                <a:gd name="T33" fmla="*/ 1729 h 2413"/>
                <a:gd name="T34" fmla="*/ 134 w 2332"/>
                <a:gd name="T35" fmla="*/ 1773 h 2413"/>
                <a:gd name="T36" fmla="*/ 219 w 2332"/>
                <a:gd name="T37" fmla="*/ 1822 h 2413"/>
                <a:gd name="T38" fmla="*/ 313 w 2332"/>
                <a:gd name="T39" fmla="*/ 1915 h 2413"/>
                <a:gd name="T40" fmla="*/ 370 w 2332"/>
                <a:gd name="T41" fmla="*/ 2010 h 2413"/>
                <a:gd name="T42" fmla="*/ 399 w 2332"/>
                <a:gd name="T43" fmla="*/ 2083 h 2413"/>
                <a:gd name="T44" fmla="*/ 462 w 2332"/>
                <a:gd name="T45" fmla="*/ 2040 h 2413"/>
                <a:gd name="T46" fmla="*/ 524 w 2332"/>
                <a:gd name="T47" fmla="*/ 2096 h 2413"/>
                <a:gd name="T48" fmla="*/ 593 w 2332"/>
                <a:gd name="T49" fmla="*/ 2150 h 2413"/>
                <a:gd name="T50" fmla="*/ 667 w 2332"/>
                <a:gd name="T51" fmla="*/ 2200 h 2413"/>
                <a:gd name="T52" fmla="*/ 824 w 2332"/>
                <a:gd name="T53" fmla="*/ 2247 h 2413"/>
                <a:gd name="T54" fmla="*/ 938 w 2332"/>
                <a:gd name="T55" fmla="*/ 2259 h 2413"/>
                <a:gd name="T56" fmla="*/ 1050 w 2332"/>
                <a:gd name="T57" fmla="*/ 2302 h 2413"/>
                <a:gd name="T58" fmla="*/ 1181 w 2332"/>
                <a:gd name="T59" fmla="*/ 2345 h 2413"/>
                <a:gd name="T60" fmla="*/ 1372 w 2332"/>
                <a:gd name="T61" fmla="*/ 2287 h 2413"/>
                <a:gd name="T62" fmla="*/ 1452 w 2332"/>
                <a:gd name="T63" fmla="*/ 2258 h 2413"/>
                <a:gd name="T64" fmla="*/ 1486 w 2332"/>
                <a:gd name="T65" fmla="*/ 2164 h 2413"/>
                <a:gd name="T66" fmla="*/ 1624 w 2332"/>
                <a:gd name="T67" fmla="*/ 2091 h 2413"/>
                <a:gd name="T68" fmla="*/ 1657 w 2332"/>
                <a:gd name="T69" fmla="*/ 1959 h 2413"/>
                <a:gd name="T70" fmla="*/ 1751 w 2332"/>
                <a:gd name="T71" fmla="*/ 1923 h 2413"/>
                <a:gd name="T72" fmla="*/ 2010 w 2332"/>
                <a:gd name="T73" fmla="*/ 1868 h 2413"/>
                <a:gd name="T74" fmla="*/ 2267 w 2332"/>
                <a:gd name="T75" fmla="*/ 1833 h 2413"/>
                <a:gd name="T76" fmla="*/ 2287 w 2332"/>
                <a:gd name="T77" fmla="*/ 1780 h 2413"/>
                <a:gd name="T78" fmla="*/ 2279 w 2332"/>
                <a:gd name="T79" fmla="*/ 1685 h 2413"/>
                <a:gd name="T80" fmla="*/ 2292 w 2332"/>
                <a:gd name="T81" fmla="*/ 1579 h 2413"/>
                <a:gd name="T82" fmla="*/ 2330 w 2332"/>
                <a:gd name="T83" fmla="*/ 1502 h 2413"/>
                <a:gd name="T84" fmla="*/ 2300 w 2332"/>
                <a:gd name="T85" fmla="*/ 1402 h 2413"/>
                <a:gd name="T86" fmla="*/ 2289 w 2332"/>
                <a:gd name="T87" fmla="*/ 1297 h 2413"/>
                <a:gd name="T88" fmla="*/ 2309 w 2332"/>
                <a:gd name="T89" fmla="*/ 1238 h 2413"/>
                <a:gd name="T90" fmla="*/ 2275 w 2332"/>
                <a:gd name="T91" fmla="*/ 1152 h 2413"/>
                <a:gd name="T92" fmla="*/ 2238 w 2332"/>
                <a:gd name="T93" fmla="*/ 1085 h 2413"/>
                <a:gd name="T94" fmla="*/ 2165 w 2332"/>
                <a:gd name="T95" fmla="*/ 1046 h 2413"/>
                <a:gd name="T96" fmla="*/ 2119 w 2332"/>
                <a:gd name="T97" fmla="*/ 1035 h 2413"/>
                <a:gd name="T98" fmla="*/ 2077 w 2332"/>
                <a:gd name="T99" fmla="*/ 968 h 2413"/>
                <a:gd name="T100" fmla="*/ 2016 w 2332"/>
                <a:gd name="T101" fmla="*/ 840 h 2413"/>
                <a:gd name="T102" fmla="*/ 1917 w 2332"/>
                <a:gd name="T103" fmla="*/ 809 h 2413"/>
                <a:gd name="T104" fmla="*/ 1820 w 2332"/>
                <a:gd name="T105" fmla="*/ 696 h 2413"/>
                <a:gd name="T106" fmla="*/ 1514 w 2332"/>
                <a:gd name="T107" fmla="*/ 605 h 2413"/>
                <a:gd name="T108" fmla="*/ 1454 w 2332"/>
                <a:gd name="T109" fmla="*/ 554 h 2413"/>
                <a:gd name="T110" fmla="*/ 1258 w 2332"/>
                <a:gd name="T111" fmla="*/ 521 h 2413"/>
                <a:gd name="T112" fmla="*/ 1039 w 2332"/>
                <a:gd name="T113" fmla="*/ 259 h 2413"/>
                <a:gd name="T114" fmla="*/ 1010 w 2332"/>
                <a:gd name="T115" fmla="*/ 106 h 2413"/>
                <a:gd name="T116" fmla="*/ 994 w 2332"/>
                <a:gd name="T117" fmla="*/ 24 h 2413"/>
                <a:gd name="T118" fmla="*/ 843 w 2332"/>
                <a:gd name="T119" fmla="*/ 43 h 2413"/>
                <a:gd name="T120" fmla="*/ 737 w 2332"/>
                <a:gd name="T121" fmla="*/ 1 h 2413"/>
                <a:gd name="T122" fmla="*/ 682 w 2332"/>
                <a:gd name="T123" fmla="*/ 27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2" h="2413">
                  <a:moveTo>
                    <a:pt x="634" y="35"/>
                  </a:moveTo>
                  <a:lnTo>
                    <a:pt x="591" y="86"/>
                  </a:lnTo>
                  <a:lnTo>
                    <a:pt x="712" y="203"/>
                  </a:lnTo>
                  <a:lnTo>
                    <a:pt x="726" y="261"/>
                  </a:lnTo>
                  <a:lnTo>
                    <a:pt x="755" y="297"/>
                  </a:lnTo>
                  <a:lnTo>
                    <a:pt x="792" y="414"/>
                  </a:lnTo>
                  <a:lnTo>
                    <a:pt x="810" y="542"/>
                  </a:lnTo>
                  <a:lnTo>
                    <a:pt x="861" y="668"/>
                  </a:lnTo>
                  <a:lnTo>
                    <a:pt x="885" y="788"/>
                  </a:lnTo>
                  <a:lnTo>
                    <a:pt x="885" y="885"/>
                  </a:lnTo>
                  <a:lnTo>
                    <a:pt x="838" y="956"/>
                  </a:lnTo>
                  <a:lnTo>
                    <a:pt x="794" y="959"/>
                  </a:lnTo>
                  <a:lnTo>
                    <a:pt x="782" y="988"/>
                  </a:lnTo>
                  <a:lnTo>
                    <a:pt x="814" y="1079"/>
                  </a:lnTo>
                  <a:lnTo>
                    <a:pt x="867" y="1114"/>
                  </a:lnTo>
                  <a:lnTo>
                    <a:pt x="867" y="1150"/>
                  </a:lnTo>
                  <a:lnTo>
                    <a:pt x="848" y="1181"/>
                  </a:lnTo>
                  <a:lnTo>
                    <a:pt x="846" y="1304"/>
                  </a:lnTo>
                  <a:lnTo>
                    <a:pt x="770" y="1434"/>
                  </a:lnTo>
                  <a:lnTo>
                    <a:pt x="718" y="1495"/>
                  </a:lnTo>
                  <a:lnTo>
                    <a:pt x="654" y="1536"/>
                  </a:lnTo>
                  <a:lnTo>
                    <a:pt x="561" y="1551"/>
                  </a:lnTo>
                  <a:lnTo>
                    <a:pt x="556" y="1597"/>
                  </a:lnTo>
                  <a:lnTo>
                    <a:pt x="450" y="1671"/>
                  </a:lnTo>
                  <a:lnTo>
                    <a:pt x="345" y="1719"/>
                  </a:lnTo>
                  <a:lnTo>
                    <a:pt x="288" y="1726"/>
                  </a:lnTo>
                  <a:lnTo>
                    <a:pt x="218" y="1704"/>
                  </a:lnTo>
                  <a:lnTo>
                    <a:pt x="183" y="1675"/>
                  </a:lnTo>
                  <a:lnTo>
                    <a:pt x="119" y="1675"/>
                  </a:lnTo>
                  <a:lnTo>
                    <a:pt x="61" y="1622"/>
                  </a:lnTo>
                  <a:lnTo>
                    <a:pt x="23" y="1622"/>
                  </a:lnTo>
                  <a:lnTo>
                    <a:pt x="0" y="1640"/>
                  </a:lnTo>
                  <a:lnTo>
                    <a:pt x="41" y="1685"/>
                  </a:lnTo>
                  <a:lnTo>
                    <a:pt x="90" y="1729"/>
                  </a:lnTo>
                  <a:lnTo>
                    <a:pt x="118" y="1732"/>
                  </a:lnTo>
                  <a:lnTo>
                    <a:pt x="134" y="1773"/>
                  </a:lnTo>
                  <a:lnTo>
                    <a:pt x="169" y="1810"/>
                  </a:lnTo>
                  <a:lnTo>
                    <a:pt x="219" y="1822"/>
                  </a:lnTo>
                  <a:lnTo>
                    <a:pt x="250" y="1840"/>
                  </a:lnTo>
                  <a:lnTo>
                    <a:pt x="313" y="1915"/>
                  </a:lnTo>
                  <a:lnTo>
                    <a:pt x="324" y="1968"/>
                  </a:lnTo>
                  <a:lnTo>
                    <a:pt x="370" y="2010"/>
                  </a:lnTo>
                  <a:lnTo>
                    <a:pt x="371" y="2084"/>
                  </a:lnTo>
                  <a:lnTo>
                    <a:pt x="399" y="2083"/>
                  </a:lnTo>
                  <a:lnTo>
                    <a:pt x="431" y="2036"/>
                  </a:lnTo>
                  <a:lnTo>
                    <a:pt x="462" y="2040"/>
                  </a:lnTo>
                  <a:lnTo>
                    <a:pt x="484" y="2076"/>
                  </a:lnTo>
                  <a:lnTo>
                    <a:pt x="524" y="2096"/>
                  </a:lnTo>
                  <a:lnTo>
                    <a:pt x="549" y="2133"/>
                  </a:lnTo>
                  <a:lnTo>
                    <a:pt x="593" y="2150"/>
                  </a:lnTo>
                  <a:lnTo>
                    <a:pt x="618" y="2200"/>
                  </a:lnTo>
                  <a:lnTo>
                    <a:pt x="667" y="2200"/>
                  </a:lnTo>
                  <a:lnTo>
                    <a:pt x="737" y="2250"/>
                  </a:lnTo>
                  <a:lnTo>
                    <a:pt x="824" y="2247"/>
                  </a:lnTo>
                  <a:lnTo>
                    <a:pt x="880" y="2274"/>
                  </a:lnTo>
                  <a:lnTo>
                    <a:pt x="938" y="2259"/>
                  </a:lnTo>
                  <a:lnTo>
                    <a:pt x="986" y="2303"/>
                  </a:lnTo>
                  <a:lnTo>
                    <a:pt x="1050" y="2302"/>
                  </a:lnTo>
                  <a:lnTo>
                    <a:pt x="1187" y="2413"/>
                  </a:lnTo>
                  <a:lnTo>
                    <a:pt x="1181" y="2345"/>
                  </a:lnTo>
                  <a:lnTo>
                    <a:pt x="1245" y="2289"/>
                  </a:lnTo>
                  <a:lnTo>
                    <a:pt x="1372" y="2287"/>
                  </a:lnTo>
                  <a:lnTo>
                    <a:pt x="1369" y="2255"/>
                  </a:lnTo>
                  <a:lnTo>
                    <a:pt x="1452" y="2258"/>
                  </a:lnTo>
                  <a:lnTo>
                    <a:pt x="1489" y="2281"/>
                  </a:lnTo>
                  <a:lnTo>
                    <a:pt x="1486" y="2164"/>
                  </a:lnTo>
                  <a:lnTo>
                    <a:pt x="1564" y="2090"/>
                  </a:lnTo>
                  <a:lnTo>
                    <a:pt x="1624" y="2091"/>
                  </a:lnTo>
                  <a:lnTo>
                    <a:pt x="1623" y="2023"/>
                  </a:lnTo>
                  <a:lnTo>
                    <a:pt x="1657" y="1959"/>
                  </a:lnTo>
                  <a:lnTo>
                    <a:pt x="1730" y="1956"/>
                  </a:lnTo>
                  <a:lnTo>
                    <a:pt x="1751" y="1923"/>
                  </a:lnTo>
                  <a:lnTo>
                    <a:pt x="1938" y="1923"/>
                  </a:lnTo>
                  <a:lnTo>
                    <a:pt x="2010" y="1868"/>
                  </a:lnTo>
                  <a:lnTo>
                    <a:pt x="2216" y="1872"/>
                  </a:lnTo>
                  <a:lnTo>
                    <a:pt x="2267" y="1833"/>
                  </a:lnTo>
                  <a:lnTo>
                    <a:pt x="2266" y="1782"/>
                  </a:lnTo>
                  <a:lnTo>
                    <a:pt x="2287" y="1780"/>
                  </a:lnTo>
                  <a:lnTo>
                    <a:pt x="2297" y="1730"/>
                  </a:lnTo>
                  <a:lnTo>
                    <a:pt x="2279" y="1685"/>
                  </a:lnTo>
                  <a:lnTo>
                    <a:pt x="2236" y="1640"/>
                  </a:lnTo>
                  <a:lnTo>
                    <a:pt x="2292" y="1579"/>
                  </a:lnTo>
                  <a:lnTo>
                    <a:pt x="2294" y="1528"/>
                  </a:lnTo>
                  <a:lnTo>
                    <a:pt x="2330" y="1502"/>
                  </a:lnTo>
                  <a:lnTo>
                    <a:pt x="2332" y="1440"/>
                  </a:lnTo>
                  <a:lnTo>
                    <a:pt x="2300" y="1402"/>
                  </a:lnTo>
                  <a:lnTo>
                    <a:pt x="2312" y="1316"/>
                  </a:lnTo>
                  <a:lnTo>
                    <a:pt x="2289" y="1297"/>
                  </a:lnTo>
                  <a:lnTo>
                    <a:pt x="2287" y="1255"/>
                  </a:lnTo>
                  <a:lnTo>
                    <a:pt x="2309" y="1238"/>
                  </a:lnTo>
                  <a:lnTo>
                    <a:pt x="2309" y="1181"/>
                  </a:lnTo>
                  <a:lnTo>
                    <a:pt x="2275" y="1152"/>
                  </a:lnTo>
                  <a:lnTo>
                    <a:pt x="2271" y="1108"/>
                  </a:lnTo>
                  <a:lnTo>
                    <a:pt x="2238" y="1085"/>
                  </a:lnTo>
                  <a:lnTo>
                    <a:pt x="2201" y="1026"/>
                  </a:lnTo>
                  <a:lnTo>
                    <a:pt x="2165" y="1046"/>
                  </a:lnTo>
                  <a:lnTo>
                    <a:pt x="2144" y="1064"/>
                  </a:lnTo>
                  <a:lnTo>
                    <a:pt x="2119" y="1035"/>
                  </a:lnTo>
                  <a:lnTo>
                    <a:pt x="2081" y="1028"/>
                  </a:lnTo>
                  <a:lnTo>
                    <a:pt x="2077" y="968"/>
                  </a:lnTo>
                  <a:lnTo>
                    <a:pt x="2020" y="911"/>
                  </a:lnTo>
                  <a:lnTo>
                    <a:pt x="2016" y="840"/>
                  </a:lnTo>
                  <a:lnTo>
                    <a:pt x="1988" y="807"/>
                  </a:lnTo>
                  <a:lnTo>
                    <a:pt x="1917" y="809"/>
                  </a:lnTo>
                  <a:lnTo>
                    <a:pt x="1845" y="768"/>
                  </a:lnTo>
                  <a:lnTo>
                    <a:pt x="1820" y="696"/>
                  </a:lnTo>
                  <a:lnTo>
                    <a:pt x="1614" y="682"/>
                  </a:lnTo>
                  <a:lnTo>
                    <a:pt x="1514" y="605"/>
                  </a:lnTo>
                  <a:lnTo>
                    <a:pt x="1504" y="569"/>
                  </a:lnTo>
                  <a:lnTo>
                    <a:pt x="1454" y="554"/>
                  </a:lnTo>
                  <a:lnTo>
                    <a:pt x="1408" y="526"/>
                  </a:lnTo>
                  <a:lnTo>
                    <a:pt x="1258" y="521"/>
                  </a:lnTo>
                  <a:lnTo>
                    <a:pt x="1137" y="481"/>
                  </a:lnTo>
                  <a:lnTo>
                    <a:pt x="1039" y="259"/>
                  </a:lnTo>
                  <a:lnTo>
                    <a:pt x="1031" y="149"/>
                  </a:lnTo>
                  <a:lnTo>
                    <a:pt x="1010" y="106"/>
                  </a:lnTo>
                  <a:lnTo>
                    <a:pt x="1018" y="57"/>
                  </a:lnTo>
                  <a:lnTo>
                    <a:pt x="994" y="24"/>
                  </a:lnTo>
                  <a:lnTo>
                    <a:pt x="900" y="20"/>
                  </a:lnTo>
                  <a:lnTo>
                    <a:pt x="843" y="43"/>
                  </a:lnTo>
                  <a:lnTo>
                    <a:pt x="805" y="0"/>
                  </a:lnTo>
                  <a:lnTo>
                    <a:pt x="737" y="1"/>
                  </a:lnTo>
                  <a:lnTo>
                    <a:pt x="720" y="33"/>
                  </a:lnTo>
                  <a:lnTo>
                    <a:pt x="682" y="27"/>
                  </a:lnTo>
                  <a:lnTo>
                    <a:pt x="634" y="3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2" name="Freeform 112"/>
            <p:cNvSpPr>
              <a:spLocks/>
            </p:cNvSpPr>
            <p:nvPr/>
          </p:nvSpPr>
          <p:spPr bwMode="auto">
            <a:xfrm>
              <a:off x="2047710" y="2318818"/>
              <a:ext cx="624693" cy="349820"/>
            </a:xfrm>
            <a:custGeom>
              <a:avLst/>
              <a:gdLst>
                <a:gd name="T0" fmla="*/ 346 w 2536"/>
                <a:gd name="T1" fmla="*/ 597 h 1759"/>
                <a:gd name="T2" fmla="*/ 752 w 2536"/>
                <a:gd name="T3" fmla="*/ 608 h 1759"/>
                <a:gd name="T4" fmla="*/ 1021 w 2536"/>
                <a:gd name="T5" fmla="*/ 474 h 1759"/>
                <a:gd name="T6" fmla="*/ 1143 w 2536"/>
                <a:gd name="T7" fmla="*/ 351 h 1759"/>
                <a:gd name="T8" fmla="*/ 1317 w 2536"/>
                <a:gd name="T9" fmla="*/ 412 h 1759"/>
                <a:gd name="T10" fmla="*/ 1551 w 2536"/>
                <a:gd name="T11" fmla="*/ 292 h 1759"/>
                <a:gd name="T12" fmla="*/ 1561 w 2536"/>
                <a:gd name="T13" fmla="*/ 145 h 1759"/>
                <a:gd name="T14" fmla="*/ 1683 w 2536"/>
                <a:gd name="T15" fmla="*/ 0 h 1759"/>
                <a:gd name="T16" fmla="*/ 1728 w 2536"/>
                <a:gd name="T17" fmla="*/ 99 h 1759"/>
                <a:gd name="T18" fmla="*/ 1812 w 2536"/>
                <a:gd name="T19" fmla="*/ 166 h 1759"/>
                <a:gd name="T20" fmla="*/ 1890 w 2536"/>
                <a:gd name="T21" fmla="*/ 232 h 1759"/>
                <a:gd name="T22" fmla="*/ 1853 w 2536"/>
                <a:gd name="T23" fmla="*/ 372 h 1759"/>
                <a:gd name="T24" fmla="*/ 1878 w 2536"/>
                <a:gd name="T25" fmla="*/ 533 h 1759"/>
                <a:gd name="T26" fmla="*/ 1755 w 2536"/>
                <a:gd name="T27" fmla="*/ 616 h 1759"/>
                <a:gd name="T28" fmla="*/ 1840 w 2536"/>
                <a:gd name="T29" fmla="*/ 659 h 1759"/>
                <a:gd name="T30" fmla="*/ 1983 w 2536"/>
                <a:gd name="T31" fmla="*/ 568 h 1759"/>
                <a:gd name="T32" fmla="*/ 2138 w 2536"/>
                <a:gd name="T33" fmla="*/ 583 h 1759"/>
                <a:gd name="T34" fmla="*/ 2221 w 2536"/>
                <a:gd name="T35" fmla="*/ 569 h 1759"/>
                <a:gd name="T36" fmla="*/ 2262 w 2536"/>
                <a:gd name="T37" fmla="*/ 631 h 1759"/>
                <a:gd name="T38" fmla="*/ 2326 w 2536"/>
                <a:gd name="T39" fmla="*/ 657 h 1759"/>
                <a:gd name="T40" fmla="*/ 2364 w 2536"/>
                <a:gd name="T41" fmla="*/ 713 h 1759"/>
                <a:gd name="T42" fmla="*/ 2458 w 2536"/>
                <a:gd name="T43" fmla="*/ 704 h 1759"/>
                <a:gd name="T44" fmla="*/ 2528 w 2536"/>
                <a:gd name="T45" fmla="*/ 750 h 1759"/>
                <a:gd name="T46" fmla="*/ 2516 w 2536"/>
                <a:gd name="T47" fmla="*/ 849 h 1759"/>
                <a:gd name="T48" fmla="*/ 2517 w 2536"/>
                <a:gd name="T49" fmla="*/ 999 h 1759"/>
                <a:gd name="T50" fmla="*/ 2525 w 2536"/>
                <a:gd name="T51" fmla="*/ 1129 h 1759"/>
                <a:gd name="T52" fmla="*/ 2519 w 2536"/>
                <a:gd name="T53" fmla="*/ 1243 h 1759"/>
                <a:gd name="T54" fmla="*/ 2441 w 2536"/>
                <a:gd name="T55" fmla="*/ 1375 h 1759"/>
                <a:gd name="T56" fmla="*/ 2430 w 2536"/>
                <a:gd name="T57" fmla="*/ 1473 h 1759"/>
                <a:gd name="T58" fmla="*/ 2323 w 2536"/>
                <a:gd name="T59" fmla="*/ 1550 h 1759"/>
                <a:gd name="T60" fmla="*/ 2214 w 2536"/>
                <a:gd name="T61" fmla="*/ 1607 h 1759"/>
                <a:gd name="T62" fmla="*/ 2074 w 2536"/>
                <a:gd name="T63" fmla="*/ 1694 h 1759"/>
                <a:gd name="T64" fmla="*/ 1892 w 2536"/>
                <a:gd name="T65" fmla="*/ 1644 h 1759"/>
                <a:gd name="T66" fmla="*/ 1796 w 2536"/>
                <a:gd name="T67" fmla="*/ 1759 h 1759"/>
                <a:gd name="T68" fmla="*/ 1750 w 2536"/>
                <a:gd name="T69" fmla="*/ 1656 h 1759"/>
                <a:gd name="T70" fmla="*/ 1641 w 2536"/>
                <a:gd name="T71" fmla="*/ 1610 h 1759"/>
                <a:gd name="T72" fmla="*/ 1366 w 2536"/>
                <a:gd name="T73" fmla="*/ 1502 h 1759"/>
                <a:gd name="T74" fmla="*/ 1253 w 2536"/>
                <a:gd name="T75" fmla="*/ 1701 h 1759"/>
                <a:gd name="T76" fmla="*/ 1071 w 2536"/>
                <a:gd name="T77" fmla="*/ 1683 h 1759"/>
                <a:gd name="T78" fmla="*/ 918 w 2536"/>
                <a:gd name="T79" fmla="*/ 1686 h 1759"/>
                <a:gd name="T80" fmla="*/ 611 w 2536"/>
                <a:gd name="T81" fmla="*/ 1604 h 1759"/>
                <a:gd name="T82" fmla="*/ 432 w 2536"/>
                <a:gd name="T83" fmla="*/ 1489 h 1759"/>
                <a:gd name="T84" fmla="*/ 325 w 2536"/>
                <a:gd name="T85" fmla="*/ 1476 h 1759"/>
                <a:gd name="T86" fmla="*/ 187 w 2536"/>
                <a:gd name="T87" fmla="*/ 1556 h 1759"/>
                <a:gd name="T88" fmla="*/ 1 w 2536"/>
                <a:gd name="T89" fmla="*/ 1403 h 1759"/>
                <a:gd name="T90" fmla="*/ 47 w 2536"/>
                <a:gd name="T91" fmla="*/ 1109 h 1759"/>
                <a:gd name="T92" fmla="*/ 118 w 2536"/>
                <a:gd name="T93" fmla="*/ 827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36" h="1759">
                  <a:moveTo>
                    <a:pt x="203" y="721"/>
                  </a:moveTo>
                  <a:lnTo>
                    <a:pt x="298" y="709"/>
                  </a:lnTo>
                  <a:lnTo>
                    <a:pt x="346" y="597"/>
                  </a:lnTo>
                  <a:lnTo>
                    <a:pt x="426" y="600"/>
                  </a:lnTo>
                  <a:lnTo>
                    <a:pt x="550" y="559"/>
                  </a:lnTo>
                  <a:lnTo>
                    <a:pt x="752" y="608"/>
                  </a:lnTo>
                  <a:lnTo>
                    <a:pt x="872" y="595"/>
                  </a:lnTo>
                  <a:lnTo>
                    <a:pt x="947" y="516"/>
                  </a:lnTo>
                  <a:lnTo>
                    <a:pt x="1021" y="474"/>
                  </a:lnTo>
                  <a:lnTo>
                    <a:pt x="1109" y="497"/>
                  </a:lnTo>
                  <a:lnTo>
                    <a:pt x="1160" y="429"/>
                  </a:lnTo>
                  <a:lnTo>
                    <a:pt x="1143" y="351"/>
                  </a:lnTo>
                  <a:lnTo>
                    <a:pt x="1213" y="313"/>
                  </a:lnTo>
                  <a:lnTo>
                    <a:pt x="1270" y="340"/>
                  </a:lnTo>
                  <a:lnTo>
                    <a:pt x="1317" y="412"/>
                  </a:lnTo>
                  <a:lnTo>
                    <a:pt x="1383" y="443"/>
                  </a:lnTo>
                  <a:lnTo>
                    <a:pt x="1492" y="392"/>
                  </a:lnTo>
                  <a:lnTo>
                    <a:pt x="1551" y="292"/>
                  </a:lnTo>
                  <a:lnTo>
                    <a:pt x="1523" y="223"/>
                  </a:lnTo>
                  <a:lnTo>
                    <a:pt x="1522" y="185"/>
                  </a:lnTo>
                  <a:lnTo>
                    <a:pt x="1561" y="145"/>
                  </a:lnTo>
                  <a:lnTo>
                    <a:pt x="1560" y="85"/>
                  </a:lnTo>
                  <a:lnTo>
                    <a:pt x="1627" y="75"/>
                  </a:lnTo>
                  <a:lnTo>
                    <a:pt x="1683" y="0"/>
                  </a:lnTo>
                  <a:lnTo>
                    <a:pt x="1698" y="40"/>
                  </a:lnTo>
                  <a:lnTo>
                    <a:pt x="1695" y="94"/>
                  </a:lnTo>
                  <a:lnTo>
                    <a:pt x="1728" y="99"/>
                  </a:lnTo>
                  <a:lnTo>
                    <a:pt x="1753" y="108"/>
                  </a:lnTo>
                  <a:lnTo>
                    <a:pt x="1793" y="139"/>
                  </a:lnTo>
                  <a:lnTo>
                    <a:pt x="1812" y="166"/>
                  </a:lnTo>
                  <a:lnTo>
                    <a:pt x="1817" y="200"/>
                  </a:lnTo>
                  <a:lnTo>
                    <a:pt x="1869" y="206"/>
                  </a:lnTo>
                  <a:lnTo>
                    <a:pt x="1890" y="232"/>
                  </a:lnTo>
                  <a:lnTo>
                    <a:pt x="1878" y="268"/>
                  </a:lnTo>
                  <a:lnTo>
                    <a:pt x="1857" y="314"/>
                  </a:lnTo>
                  <a:lnTo>
                    <a:pt x="1853" y="372"/>
                  </a:lnTo>
                  <a:lnTo>
                    <a:pt x="1855" y="442"/>
                  </a:lnTo>
                  <a:lnTo>
                    <a:pt x="1874" y="485"/>
                  </a:lnTo>
                  <a:lnTo>
                    <a:pt x="1878" y="533"/>
                  </a:lnTo>
                  <a:lnTo>
                    <a:pt x="1852" y="560"/>
                  </a:lnTo>
                  <a:lnTo>
                    <a:pt x="1794" y="590"/>
                  </a:lnTo>
                  <a:lnTo>
                    <a:pt x="1755" y="616"/>
                  </a:lnTo>
                  <a:lnTo>
                    <a:pt x="1762" y="649"/>
                  </a:lnTo>
                  <a:lnTo>
                    <a:pt x="1790" y="664"/>
                  </a:lnTo>
                  <a:lnTo>
                    <a:pt x="1840" y="659"/>
                  </a:lnTo>
                  <a:lnTo>
                    <a:pt x="1888" y="623"/>
                  </a:lnTo>
                  <a:lnTo>
                    <a:pt x="1937" y="585"/>
                  </a:lnTo>
                  <a:lnTo>
                    <a:pt x="1983" y="568"/>
                  </a:lnTo>
                  <a:lnTo>
                    <a:pt x="2063" y="568"/>
                  </a:lnTo>
                  <a:lnTo>
                    <a:pt x="2121" y="595"/>
                  </a:lnTo>
                  <a:lnTo>
                    <a:pt x="2138" y="583"/>
                  </a:lnTo>
                  <a:lnTo>
                    <a:pt x="2157" y="557"/>
                  </a:lnTo>
                  <a:lnTo>
                    <a:pt x="2190" y="557"/>
                  </a:lnTo>
                  <a:lnTo>
                    <a:pt x="2221" y="569"/>
                  </a:lnTo>
                  <a:lnTo>
                    <a:pt x="2227" y="593"/>
                  </a:lnTo>
                  <a:lnTo>
                    <a:pt x="2228" y="628"/>
                  </a:lnTo>
                  <a:lnTo>
                    <a:pt x="2262" y="631"/>
                  </a:lnTo>
                  <a:lnTo>
                    <a:pt x="2291" y="616"/>
                  </a:lnTo>
                  <a:lnTo>
                    <a:pt x="2314" y="625"/>
                  </a:lnTo>
                  <a:lnTo>
                    <a:pt x="2326" y="657"/>
                  </a:lnTo>
                  <a:lnTo>
                    <a:pt x="2298" y="706"/>
                  </a:lnTo>
                  <a:lnTo>
                    <a:pt x="2331" y="733"/>
                  </a:lnTo>
                  <a:lnTo>
                    <a:pt x="2364" y="713"/>
                  </a:lnTo>
                  <a:lnTo>
                    <a:pt x="2398" y="715"/>
                  </a:lnTo>
                  <a:lnTo>
                    <a:pt x="2428" y="722"/>
                  </a:lnTo>
                  <a:lnTo>
                    <a:pt x="2458" y="704"/>
                  </a:lnTo>
                  <a:lnTo>
                    <a:pt x="2489" y="703"/>
                  </a:lnTo>
                  <a:lnTo>
                    <a:pt x="2504" y="724"/>
                  </a:lnTo>
                  <a:lnTo>
                    <a:pt x="2528" y="750"/>
                  </a:lnTo>
                  <a:lnTo>
                    <a:pt x="2536" y="783"/>
                  </a:lnTo>
                  <a:lnTo>
                    <a:pt x="2519" y="818"/>
                  </a:lnTo>
                  <a:lnTo>
                    <a:pt x="2516" y="849"/>
                  </a:lnTo>
                  <a:lnTo>
                    <a:pt x="2517" y="925"/>
                  </a:lnTo>
                  <a:lnTo>
                    <a:pt x="2494" y="952"/>
                  </a:lnTo>
                  <a:lnTo>
                    <a:pt x="2517" y="999"/>
                  </a:lnTo>
                  <a:lnTo>
                    <a:pt x="2511" y="1047"/>
                  </a:lnTo>
                  <a:lnTo>
                    <a:pt x="2525" y="1081"/>
                  </a:lnTo>
                  <a:lnTo>
                    <a:pt x="2525" y="1129"/>
                  </a:lnTo>
                  <a:lnTo>
                    <a:pt x="2503" y="1173"/>
                  </a:lnTo>
                  <a:lnTo>
                    <a:pt x="2513" y="1201"/>
                  </a:lnTo>
                  <a:lnTo>
                    <a:pt x="2519" y="1243"/>
                  </a:lnTo>
                  <a:lnTo>
                    <a:pt x="2491" y="1279"/>
                  </a:lnTo>
                  <a:lnTo>
                    <a:pt x="2488" y="1330"/>
                  </a:lnTo>
                  <a:lnTo>
                    <a:pt x="2441" y="1375"/>
                  </a:lnTo>
                  <a:lnTo>
                    <a:pt x="2456" y="1415"/>
                  </a:lnTo>
                  <a:lnTo>
                    <a:pt x="2449" y="1444"/>
                  </a:lnTo>
                  <a:lnTo>
                    <a:pt x="2430" y="1473"/>
                  </a:lnTo>
                  <a:lnTo>
                    <a:pt x="2394" y="1481"/>
                  </a:lnTo>
                  <a:lnTo>
                    <a:pt x="2364" y="1508"/>
                  </a:lnTo>
                  <a:lnTo>
                    <a:pt x="2323" y="1550"/>
                  </a:lnTo>
                  <a:lnTo>
                    <a:pt x="2277" y="1563"/>
                  </a:lnTo>
                  <a:lnTo>
                    <a:pt x="2272" y="1608"/>
                  </a:lnTo>
                  <a:lnTo>
                    <a:pt x="2214" y="1607"/>
                  </a:lnTo>
                  <a:lnTo>
                    <a:pt x="2189" y="1657"/>
                  </a:lnTo>
                  <a:lnTo>
                    <a:pt x="2137" y="1692"/>
                  </a:lnTo>
                  <a:lnTo>
                    <a:pt x="2074" y="1694"/>
                  </a:lnTo>
                  <a:lnTo>
                    <a:pt x="2005" y="1631"/>
                  </a:lnTo>
                  <a:lnTo>
                    <a:pt x="1968" y="1615"/>
                  </a:lnTo>
                  <a:lnTo>
                    <a:pt x="1892" y="1644"/>
                  </a:lnTo>
                  <a:lnTo>
                    <a:pt x="1837" y="1696"/>
                  </a:lnTo>
                  <a:lnTo>
                    <a:pt x="1824" y="1729"/>
                  </a:lnTo>
                  <a:lnTo>
                    <a:pt x="1796" y="1759"/>
                  </a:lnTo>
                  <a:lnTo>
                    <a:pt x="1761" y="1734"/>
                  </a:lnTo>
                  <a:lnTo>
                    <a:pt x="1767" y="1671"/>
                  </a:lnTo>
                  <a:lnTo>
                    <a:pt x="1750" y="1656"/>
                  </a:lnTo>
                  <a:lnTo>
                    <a:pt x="1721" y="1667"/>
                  </a:lnTo>
                  <a:lnTo>
                    <a:pt x="1700" y="1657"/>
                  </a:lnTo>
                  <a:lnTo>
                    <a:pt x="1641" y="1610"/>
                  </a:lnTo>
                  <a:lnTo>
                    <a:pt x="1554" y="1612"/>
                  </a:lnTo>
                  <a:lnTo>
                    <a:pt x="1482" y="1549"/>
                  </a:lnTo>
                  <a:lnTo>
                    <a:pt x="1366" y="1502"/>
                  </a:lnTo>
                  <a:lnTo>
                    <a:pt x="1328" y="1517"/>
                  </a:lnTo>
                  <a:lnTo>
                    <a:pt x="1307" y="1699"/>
                  </a:lnTo>
                  <a:lnTo>
                    <a:pt x="1253" y="1701"/>
                  </a:lnTo>
                  <a:lnTo>
                    <a:pt x="1210" y="1645"/>
                  </a:lnTo>
                  <a:lnTo>
                    <a:pt x="1150" y="1643"/>
                  </a:lnTo>
                  <a:lnTo>
                    <a:pt x="1071" y="1683"/>
                  </a:lnTo>
                  <a:lnTo>
                    <a:pt x="1011" y="1686"/>
                  </a:lnTo>
                  <a:lnTo>
                    <a:pt x="973" y="1717"/>
                  </a:lnTo>
                  <a:lnTo>
                    <a:pt x="918" y="1686"/>
                  </a:lnTo>
                  <a:lnTo>
                    <a:pt x="880" y="1704"/>
                  </a:lnTo>
                  <a:lnTo>
                    <a:pt x="707" y="1693"/>
                  </a:lnTo>
                  <a:lnTo>
                    <a:pt x="611" y="1604"/>
                  </a:lnTo>
                  <a:lnTo>
                    <a:pt x="502" y="1533"/>
                  </a:lnTo>
                  <a:lnTo>
                    <a:pt x="464" y="1544"/>
                  </a:lnTo>
                  <a:lnTo>
                    <a:pt x="432" y="1489"/>
                  </a:lnTo>
                  <a:lnTo>
                    <a:pt x="400" y="1489"/>
                  </a:lnTo>
                  <a:lnTo>
                    <a:pt x="361" y="1506"/>
                  </a:lnTo>
                  <a:lnTo>
                    <a:pt x="325" y="1476"/>
                  </a:lnTo>
                  <a:lnTo>
                    <a:pt x="258" y="1476"/>
                  </a:lnTo>
                  <a:lnTo>
                    <a:pt x="216" y="1509"/>
                  </a:lnTo>
                  <a:lnTo>
                    <a:pt x="187" y="1556"/>
                  </a:lnTo>
                  <a:lnTo>
                    <a:pt x="151" y="1525"/>
                  </a:lnTo>
                  <a:lnTo>
                    <a:pt x="78" y="1500"/>
                  </a:lnTo>
                  <a:lnTo>
                    <a:pt x="1" y="1403"/>
                  </a:lnTo>
                  <a:lnTo>
                    <a:pt x="0" y="1310"/>
                  </a:lnTo>
                  <a:lnTo>
                    <a:pt x="35" y="1214"/>
                  </a:lnTo>
                  <a:lnTo>
                    <a:pt x="47" y="1109"/>
                  </a:lnTo>
                  <a:lnTo>
                    <a:pt x="112" y="1041"/>
                  </a:lnTo>
                  <a:lnTo>
                    <a:pt x="140" y="940"/>
                  </a:lnTo>
                  <a:lnTo>
                    <a:pt x="118" y="827"/>
                  </a:lnTo>
                  <a:lnTo>
                    <a:pt x="203" y="72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3" name="Freeform 113"/>
            <p:cNvSpPr>
              <a:spLocks/>
            </p:cNvSpPr>
            <p:nvPr/>
          </p:nvSpPr>
          <p:spPr bwMode="auto">
            <a:xfrm>
              <a:off x="1695691" y="2442337"/>
              <a:ext cx="409012" cy="650053"/>
            </a:xfrm>
            <a:custGeom>
              <a:avLst/>
              <a:gdLst>
                <a:gd name="T0" fmla="*/ 545 w 1663"/>
                <a:gd name="T1" fmla="*/ 2952 h 3276"/>
                <a:gd name="T2" fmla="*/ 575 w 1663"/>
                <a:gd name="T3" fmla="*/ 2881 h 3276"/>
                <a:gd name="T4" fmla="*/ 454 w 1663"/>
                <a:gd name="T5" fmla="*/ 2622 h 3276"/>
                <a:gd name="T6" fmla="*/ 386 w 1663"/>
                <a:gd name="T7" fmla="*/ 2485 h 3276"/>
                <a:gd name="T8" fmla="*/ 454 w 1663"/>
                <a:gd name="T9" fmla="*/ 2298 h 3276"/>
                <a:gd name="T10" fmla="*/ 546 w 1663"/>
                <a:gd name="T11" fmla="*/ 2108 h 3276"/>
                <a:gd name="T12" fmla="*/ 457 w 1663"/>
                <a:gd name="T13" fmla="*/ 1916 h 3276"/>
                <a:gd name="T14" fmla="*/ 365 w 1663"/>
                <a:gd name="T15" fmla="*/ 1730 h 3276"/>
                <a:gd name="T16" fmla="*/ 306 w 1663"/>
                <a:gd name="T17" fmla="*/ 1588 h 3276"/>
                <a:gd name="T18" fmla="*/ 203 w 1663"/>
                <a:gd name="T19" fmla="*/ 1542 h 3276"/>
                <a:gd name="T20" fmla="*/ 152 w 1663"/>
                <a:gd name="T21" fmla="*/ 1487 h 3276"/>
                <a:gd name="T22" fmla="*/ 271 w 1663"/>
                <a:gd name="T23" fmla="*/ 1415 h 3276"/>
                <a:gd name="T24" fmla="*/ 349 w 1663"/>
                <a:gd name="T25" fmla="*/ 1367 h 3276"/>
                <a:gd name="T26" fmla="*/ 463 w 1663"/>
                <a:gd name="T27" fmla="*/ 1220 h 3276"/>
                <a:gd name="T28" fmla="*/ 308 w 1663"/>
                <a:gd name="T29" fmla="*/ 1134 h 3276"/>
                <a:gd name="T30" fmla="*/ 186 w 1663"/>
                <a:gd name="T31" fmla="*/ 986 h 3276"/>
                <a:gd name="T32" fmla="*/ 215 w 1663"/>
                <a:gd name="T33" fmla="*/ 779 h 3276"/>
                <a:gd name="T34" fmla="*/ 231 w 1663"/>
                <a:gd name="T35" fmla="*/ 627 h 3276"/>
                <a:gd name="T36" fmla="*/ 344 w 1663"/>
                <a:gd name="T37" fmla="*/ 594 h 3276"/>
                <a:gd name="T38" fmla="*/ 220 w 1663"/>
                <a:gd name="T39" fmla="*/ 519 h 3276"/>
                <a:gd name="T40" fmla="*/ 172 w 1663"/>
                <a:gd name="T41" fmla="*/ 416 h 3276"/>
                <a:gd name="T42" fmla="*/ 81 w 1663"/>
                <a:gd name="T43" fmla="*/ 532 h 3276"/>
                <a:gd name="T44" fmla="*/ 25 w 1663"/>
                <a:gd name="T45" fmla="*/ 469 h 3276"/>
                <a:gd name="T46" fmla="*/ 151 w 1663"/>
                <a:gd name="T47" fmla="*/ 336 h 3276"/>
                <a:gd name="T48" fmla="*/ 352 w 1663"/>
                <a:gd name="T49" fmla="*/ 159 h 3276"/>
                <a:gd name="T50" fmla="*/ 486 w 1663"/>
                <a:gd name="T51" fmla="*/ 173 h 3276"/>
                <a:gd name="T52" fmla="*/ 713 w 1663"/>
                <a:gd name="T53" fmla="*/ 28 h 3276"/>
                <a:gd name="T54" fmla="*/ 974 w 1663"/>
                <a:gd name="T55" fmla="*/ 16 h 3276"/>
                <a:gd name="T56" fmla="*/ 1137 w 1663"/>
                <a:gd name="T57" fmla="*/ 159 h 3276"/>
                <a:gd name="T58" fmla="*/ 1342 w 1663"/>
                <a:gd name="T59" fmla="*/ 219 h 3276"/>
                <a:gd name="T60" fmla="*/ 1514 w 1663"/>
                <a:gd name="T61" fmla="*/ 56 h 3276"/>
                <a:gd name="T62" fmla="*/ 1551 w 1663"/>
                <a:gd name="T63" fmla="*/ 207 h 3276"/>
                <a:gd name="T64" fmla="*/ 1480 w 1663"/>
                <a:gd name="T65" fmla="*/ 489 h 3276"/>
                <a:gd name="T66" fmla="*/ 1434 w 1663"/>
                <a:gd name="T67" fmla="*/ 783 h 3276"/>
                <a:gd name="T68" fmla="*/ 1620 w 1663"/>
                <a:gd name="T69" fmla="*/ 936 h 3276"/>
                <a:gd name="T70" fmla="*/ 1661 w 1663"/>
                <a:gd name="T71" fmla="*/ 1175 h 3276"/>
                <a:gd name="T72" fmla="*/ 1616 w 1663"/>
                <a:gd name="T73" fmla="*/ 1423 h 3276"/>
                <a:gd name="T74" fmla="*/ 1597 w 1663"/>
                <a:gd name="T75" fmla="*/ 1767 h 3276"/>
                <a:gd name="T76" fmla="*/ 1284 w 1663"/>
                <a:gd name="T77" fmla="*/ 1880 h 3276"/>
                <a:gd name="T78" fmla="*/ 1155 w 1663"/>
                <a:gd name="T79" fmla="*/ 2195 h 3276"/>
                <a:gd name="T80" fmla="*/ 1210 w 1663"/>
                <a:gd name="T81" fmla="*/ 2384 h 3276"/>
                <a:gd name="T82" fmla="*/ 1156 w 1663"/>
                <a:gd name="T83" fmla="*/ 2684 h 3276"/>
                <a:gd name="T84" fmla="*/ 1162 w 1663"/>
                <a:gd name="T85" fmla="*/ 3007 h 3276"/>
                <a:gd name="T86" fmla="*/ 865 w 1663"/>
                <a:gd name="T87" fmla="*/ 3227 h 3276"/>
                <a:gd name="T88" fmla="*/ 759 w 1663"/>
                <a:gd name="T89" fmla="*/ 3124 h 3276"/>
                <a:gd name="T90" fmla="*/ 644 w 1663"/>
                <a:gd name="T91" fmla="*/ 3141 h 3276"/>
                <a:gd name="T92" fmla="*/ 560 w 1663"/>
                <a:gd name="T93" fmla="*/ 3033 h 3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3" h="3276">
                  <a:moveTo>
                    <a:pt x="560" y="3033"/>
                  </a:moveTo>
                  <a:lnTo>
                    <a:pt x="547" y="2982"/>
                  </a:lnTo>
                  <a:lnTo>
                    <a:pt x="545" y="2952"/>
                  </a:lnTo>
                  <a:lnTo>
                    <a:pt x="593" y="2939"/>
                  </a:lnTo>
                  <a:lnTo>
                    <a:pt x="609" y="2909"/>
                  </a:lnTo>
                  <a:lnTo>
                    <a:pt x="575" y="2881"/>
                  </a:lnTo>
                  <a:lnTo>
                    <a:pt x="552" y="2774"/>
                  </a:lnTo>
                  <a:lnTo>
                    <a:pt x="488" y="2706"/>
                  </a:lnTo>
                  <a:lnTo>
                    <a:pt x="454" y="2622"/>
                  </a:lnTo>
                  <a:lnTo>
                    <a:pt x="379" y="2591"/>
                  </a:lnTo>
                  <a:lnTo>
                    <a:pt x="357" y="2544"/>
                  </a:lnTo>
                  <a:lnTo>
                    <a:pt x="386" y="2485"/>
                  </a:lnTo>
                  <a:lnTo>
                    <a:pt x="452" y="2426"/>
                  </a:lnTo>
                  <a:lnTo>
                    <a:pt x="436" y="2348"/>
                  </a:lnTo>
                  <a:lnTo>
                    <a:pt x="454" y="2298"/>
                  </a:lnTo>
                  <a:lnTo>
                    <a:pt x="430" y="2218"/>
                  </a:lnTo>
                  <a:lnTo>
                    <a:pt x="546" y="2145"/>
                  </a:lnTo>
                  <a:lnTo>
                    <a:pt x="546" y="2108"/>
                  </a:lnTo>
                  <a:lnTo>
                    <a:pt x="471" y="2039"/>
                  </a:lnTo>
                  <a:lnTo>
                    <a:pt x="427" y="1943"/>
                  </a:lnTo>
                  <a:lnTo>
                    <a:pt x="457" y="1916"/>
                  </a:lnTo>
                  <a:lnTo>
                    <a:pt x="473" y="1853"/>
                  </a:lnTo>
                  <a:lnTo>
                    <a:pt x="410" y="1800"/>
                  </a:lnTo>
                  <a:lnTo>
                    <a:pt x="365" y="1730"/>
                  </a:lnTo>
                  <a:lnTo>
                    <a:pt x="365" y="1660"/>
                  </a:lnTo>
                  <a:lnTo>
                    <a:pt x="338" y="1653"/>
                  </a:lnTo>
                  <a:lnTo>
                    <a:pt x="306" y="1588"/>
                  </a:lnTo>
                  <a:lnTo>
                    <a:pt x="277" y="1554"/>
                  </a:lnTo>
                  <a:lnTo>
                    <a:pt x="232" y="1585"/>
                  </a:lnTo>
                  <a:lnTo>
                    <a:pt x="203" y="1542"/>
                  </a:lnTo>
                  <a:lnTo>
                    <a:pt x="149" y="1539"/>
                  </a:lnTo>
                  <a:lnTo>
                    <a:pt x="117" y="1510"/>
                  </a:lnTo>
                  <a:lnTo>
                    <a:pt x="152" y="1487"/>
                  </a:lnTo>
                  <a:lnTo>
                    <a:pt x="224" y="1478"/>
                  </a:lnTo>
                  <a:lnTo>
                    <a:pt x="223" y="1445"/>
                  </a:lnTo>
                  <a:lnTo>
                    <a:pt x="271" y="1415"/>
                  </a:lnTo>
                  <a:lnTo>
                    <a:pt x="291" y="1352"/>
                  </a:lnTo>
                  <a:lnTo>
                    <a:pt x="319" y="1347"/>
                  </a:lnTo>
                  <a:lnTo>
                    <a:pt x="349" y="1367"/>
                  </a:lnTo>
                  <a:lnTo>
                    <a:pt x="393" y="1362"/>
                  </a:lnTo>
                  <a:lnTo>
                    <a:pt x="444" y="1306"/>
                  </a:lnTo>
                  <a:lnTo>
                    <a:pt x="463" y="1220"/>
                  </a:lnTo>
                  <a:lnTo>
                    <a:pt x="442" y="1141"/>
                  </a:lnTo>
                  <a:lnTo>
                    <a:pt x="391" y="1171"/>
                  </a:lnTo>
                  <a:lnTo>
                    <a:pt x="308" y="1134"/>
                  </a:lnTo>
                  <a:lnTo>
                    <a:pt x="228" y="1054"/>
                  </a:lnTo>
                  <a:lnTo>
                    <a:pt x="227" y="1004"/>
                  </a:lnTo>
                  <a:lnTo>
                    <a:pt x="186" y="986"/>
                  </a:lnTo>
                  <a:lnTo>
                    <a:pt x="177" y="955"/>
                  </a:lnTo>
                  <a:lnTo>
                    <a:pt x="233" y="881"/>
                  </a:lnTo>
                  <a:lnTo>
                    <a:pt x="215" y="779"/>
                  </a:lnTo>
                  <a:lnTo>
                    <a:pt x="233" y="712"/>
                  </a:lnTo>
                  <a:lnTo>
                    <a:pt x="214" y="659"/>
                  </a:lnTo>
                  <a:lnTo>
                    <a:pt x="231" y="627"/>
                  </a:lnTo>
                  <a:lnTo>
                    <a:pt x="275" y="651"/>
                  </a:lnTo>
                  <a:lnTo>
                    <a:pt x="318" y="647"/>
                  </a:lnTo>
                  <a:lnTo>
                    <a:pt x="344" y="594"/>
                  </a:lnTo>
                  <a:lnTo>
                    <a:pt x="311" y="545"/>
                  </a:lnTo>
                  <a:lnTo>
                    <a:pt x="254" y="511"/>
                  </a:lnTo>
                  <a:lnTo>
                    <a:pt x="220" y="519"/>
                  </a:lnTo>
                  <a:lnTo>
                    <a:pt x="203" y="502"/>
                  </a:lnTo>
                  <a:lnTo>
                    <a:pt x="204" y="461"/>
                  </a:lnTo>
                  <a:lnTo>
                    <a:pt x="172" y="416"/>
                  </a:lnTo>
                  <a:lnTo>
                    <a:pt x="146" y="437"/>
                  </a:lnTo>
                  <a:lnTo>
                    <a:pt x="120" y="477"/>
                  </a:lnTo>
                  <a:lnTo>
                    <a:pt x="81" y="532"/>
                  </a:lnTo>
                  <a:lnTo>
                    <a:pt x="20" y="533"/>
                  </a:lnTo>
                  <a:lnTo>
                    <a:pt x="0" y="513"/>
                  </a:lnTo>
                  <a:lnTo>
                    <a:pt x="25" y="469"/>
                  </a:lnTo>
                  <a:lnTo>
                    <a:pt x="72" y="450"/>
                  </a:lnTo>
                  <a:lnTo>
                    <a:pt x="109" y="382"/>
                  </a:lnTo>
                  <a:lnTo>
                    <a:pt x="151" y="336"/>
                  </a:lnTo>
                  <a:lnTo>
                    <a:pt x="162" y="239"/>
                  </a:lnTo>
                  <a:lnTo>
                    <a:pt x="259" y="181"/>
                  </a:lnTo>
                  <a:lnTo>
                    <a:pt x="352" y="159"/>
                  </a:lnTo>
                  <a:lnTo>
                    <a:pt x="394" y="189"/>
                  </a:lnTo>
                  <a:lnTo>
                    <a:pt x="425" y="175"/>
                  </a:lnTo>
                  <a:lnTo>
                    <a:pt x="486" y="173"/>
                  </a:lnTo>
                  <a:lnTo>
                    <a:pt x="591" y="66"/>
                  </a:lnTo>
                  <a:lnTo>
                    <a:pt x="643" y="64"/>
                  </a:lnTo>
                  <a:lnTo>
                    <a:pt x="713" y="28"/>
                  </a:lnTo>
                  <a:lnTo>
                    <a:pt x="820" y="30"/>
                  </a:lnTo>
                  <a:lnTo>
                    <a:pt x="919" y="0"/>
                  </a:lnTo>
                  <a:lnTo>
                    <a:pt x="974" y="16"/>
                  </a:lnTo>
                  <a:lnTo>
                    <a:pt x="993" y="74"/>
                  </a:lnTo>
                  <a:lnTo>
                    <a:pt x="1079" y="138"/>
                  </a:lnTo>
                  <a:lnTo>
                    <a:pt x="1137" y="159"/>
                  </a:lnTo>
                  <a:lnTo>
                    <a:pt x="1206" y="211"/>
                  </a:lnTo>
                  <a:lnTo>
                    <a:pt x="1269" y="180"/>
                  </a:lnTo>
                  <a:lnTo>
                    <a:pt x="1342" y="219"/>
                  </a:lnTo>
                  <a:lnTo>
                    <a:pt x="1387" y="216"/>
                  </a:lnTo>
                  <a:lnTo>
                    <a:pt x="1463" y="74"/>
                  </a:lnTo>
                  <a:lnTo>
                    <a:pt x="1514" y="56"/>
                  </a:lnTo>
                  <a:lnTo>
                    <a:pt x="1571" y="86"/>
                  </a:lnTo>
                  <a:lnTo>
                    <a:pt x="1636" y="101"/>
                  </a:lnTo>
                  <a:lnTo>
                    <a:pt x="1551" y="207"/>
                  </a:lnTo>
                  <a:lnTo>
                    <a:pt x="1573" y="320"/>
                  </a:lnTo>
                  <a:lnTo>
                    <a:pt x="1545" y="421"/>
                  </a:lnTo>
                  <a:lnTo>
                    <a:pt x="1480" y="489"/>
                  </a:lnTo>
                  <a:lnTo>
                    <a:pt x="1468" y="594"/>
                  </a:lnTo>
                  <a:lnTo>
                    <a:pt x="1433" y="690"/>
                  </a:lnTo>
                  <a:lnTo>
                    <a:pt x="1434" y="783"/>
                  </a:lnTo>
                  <a:lnTo>
                    <a:pt x="1511" y="880"/>
                  </a:lnTo>
                  <a:lnTo>
                    <a:pt x="1584" y="905"/>
                  </a:lnTo>
                  <a:lnTo>
                    <a:pt x="1620" y="936"/>
                  </a:lnTo>
                  <a:lnTo>
                    <a:pt x="1568" y="992"/>
                  </a:lnTo>
                  <a:lnTo>
                    <a:pt x="1581" y="1078"/>
                  </a:lnTo>
                  <a:lnTo>
                    <a:pt x="1661" y="1175"/>
                  </a:lnTo>
                  <a:lnTo>
                    <a:pt x="1661" y="1275"/>
                  </a:lnTo>
                  <a:lnTo>
                    <a:pt x="1616" y="1350"/>
                  </a:lnTo>
                  <a:lnTo>
                    <a:pt x="1616" y="1423"/>
                  </a:lnTo>
                  <a:lnTo>
                    <a:pt x="1659" y="1445"/>
                  </a:lnTo>
                  <a:lnTo>
                    <a:pt x="1663" y="1604"/>
                  </a:lnTo>
                  <a:lnTo>
                    <a:pt x="1597" y="1767"/>
                  </a:lnTo>
                  <a:lnTo>
                    <a:pt x="1475" y="1831"/>
                  </a:lnTo>
                  <a:lnTo>
                    <a:pt x="1417" y="1887"/>
                  </a:lnTo>
                  <a:lnTo>
                    <a:pt x="1284" y="1880"/>
                  </a:lnTo>
                  <a:lnTo>
                    <a:pt x="1182" y="1964"/>
                  </a:lnTo>
                  <a:lnTo>
                    <a:pt x="1189" y="2093"/>
                  </a:lnTo>
                  <a:lnTo>
                    <a:pt x="1155" y="2195"/>
                  </a:lnTo>
                  <a:lnTo>
                    <a:pt x="1180" y="2235"/>
                  </a:lnTo>
                  <a:lnTo>
                    <a:pt x="1181" y="2313"/>
                  </a:lnTo>
                  <a:lnTo>
                    <a:pt x="1210" y="2384"/>
                  </a:lnTo>
                  <a:lnTo>
                    <a:pt x="1184" y="2508"/>
                  </a:lnTo>
                  <a:lnTo>
                    <a:pt x="1187" y="2617"/>
                  </a:lnTo>
                  <a:lnTo>
                    <a:pt x="1156" y="2684"/>
                  </a:lnTo>
                  <a:lnTo>
                    <a:pt x="1117" y="2829"/>
                  </a:lnTo>
                  <a:lnTo>
                    <a:pt x="1177" y="2913"/>
                  </a:lnTo>
                  <a:lnTo>
                    <a:pt x="1162" y="3007"/>
                  </a:lnTo>
                  <a:lnTo>
                    <a:pt x="926" y="3276"/>
                  </a:lnTo>
                  <a:lnTo>
                    <a:pt x="848" y="3275"/>
                  </a:lnTo>
                  <a:lnTo>
                    <a:pt x="865" y="3227"/>
                  </a:lnTo>
                  <a:lnTo>
                    <a:pt x="862" y="3174"/>
                  </a:lnTo>
                  <a:lnTo>
                    <a:pt x="815" y="3125"/>
                  </a:lnTo>
                  <a:lnTo>
                    <a:pt x="759" y="3124"/>
                  </a:lnTo>
                  <a:lnTo>
                    <a:pt x="704" y="3196"/>
                  </a:lnTo>
                  <a:lnTo>
                    <a:pt x="667" y="3177"/>
                  </a:lnTo>
                  <a:lnTo>
                    <a:pt x="644" y="3141"/>
                  </a:lnTo>
                  <a:lnTo>
                    <a:pt x="594" y="3120"/>
                  </a:lnTo>
                  <a:lnTo>
                    <a:pt x="590" y="3053"/>
                  </a:lnTo>
                  <a:lnTo>
                    <a:pt x="560" y="303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4" name="Freeform 114"/>
            <p:cNvSpPr>
              <a:spLocks/>
            </p:cNvSpPr>
            <p:nvPr/>
          </p:nvSpPr>
          <p:spPr bwMode="auto">
            <a:xfrm>
              <a:off x="1894610" y="2611837"/>
              <a:ext cx="595638" cy="618497"/>
            </a:xfrm>
            <a:custGeom>
              <a:avLst/>
              <a:gdLst>
                <a:gd name="T0" fmla="*/ 354 w 2421"/>
                <a:gd name="T1" fmla="*/ 2151 h 3114"/>
                <a:gd name="T2" fmla="*/ 348 w 2421"/>
                <a:gd name="T3" fmla="*/ 1828 h 3114"/>
                <a:gd name="T4" fmla="*/ 402 w 2421"/>
                <a:gd name="T5" fmla="*/ 1528 h 3114"/>
                <a:gd name="T6" fmla="*/ 347 w 2421"/>
                <a:gd name="T7" fmla="*/ 1339 h 3114"/>
                <a:gd name="T8" fmla="*/ 476 w 2421"/>
                <a:gd name="T9" fmla="*/ 1024 h 3114"/>
                <a:gd name="T10" fmla="*/ 789 w 2421"/>
                <a:gd name="T11" fmla="*/ 911 h 3114"/>
                <a:gd name="T12" fmla="*/ 808 w 2421"/>
                <a:gd name="T13" fmla="*/ 567 h 3114"/>
                <a:gd name="T14" fmla="*/ 853 w 2421"/>
                <a:gd name="T15" fmla="*/ 319 h 3114"/>
                <a:gd name="T16" fmla="*/ 812 w 2421"/>
                <a:gd name="T17" fmla="*/ 80 h 3114"/>
                <a:gd name="T18" fmla="*/ 950 w 2421"/>
                <a:gd name="T19" fmla="*/ 0 h 3114"/>
                <a:gd name="T20" fmla="*/ 1057 w 2421"/>
                <a:gd name="T21" fmla="*/ 13 h 3114"/>
                <a:gd name="T22" fmla="*/ 1236 w 2421"/>
                <a:gd name="T23" fmla="*/ 128 h 3114"/>
                <a:gd name="T24" fmla="*/ 1543 w 2421"/>
                <a:gd name="T25" fmla="*/ 210 h 3114"/>
                <a:gd name="T26" fmla="*/ 1696 w 2421"/>
                <a:gd name="T27" fmla="*/ 207 h 3114"/>
                <a:gd name="T28" fmla="*/ 1878 w 2421"/>
                <a:gd name="T29" fmla="*/ 225 h 3114"/>
                <a:gd name="T30" fmla="*/ 1991 w 2421"/>
                <a:gd name="T31" fmla="*/ 26 h 3114"/>
                <a:gd name="T32" fmla="*/ 2266 w 2421"/>
                <a:gd name="T33" fmla="*/ 134 h 3114"/>
                <a:gd name="T34" fmla="*/ 2375 w 2421"/>
                <a:gd name="T35" fmla="*/ 180 h 3114"/>
                <a:gd name="T36" fmla="*/ 2421 w 2421"/>
                <a:gd name="T37" fmla="*/ 283 h 3114"/>
                <a:gd name="T38" fmla="*/ 2344 w 2421"/>
                <a:gd name="T39" fmla="*/ 407 h 3114"/>
                <a:gd name="T40" fmla="*/ 2399 w 2421"/>
                <a:gd name="T41" fmla="*/ 633 h 3114"/>
                <a:gd name="T42" fmla="*/ 2238 w 2421"/>
                <a:gd name="T43" fmla="*/ 711 h 3114"/>
                <a:gd name="T44" fmla="*/ 2168 w 2421"/>
                <a:gd name="T45" fmla="*/ 791 h 3114"/>
                <a:gd name="T46" fmla="*/ 2090 w 2421"/>
                <a:gd name="T47" fmla="*/ 916 h 3114"/>
                <a:gd name="T48" fmla="*/ 2182 w 2421"/>
                <a:gd name="T49" fmla="*/ 1157 h 3114"/>
                <a:gd name="T50" fmla="*/ 2221 w 2421"/>
                <a:gd name="T51" fmla="*/ 1402 h 3114"/>
                <a:gd name="T52" fmla="*/ 2088 w 2421"/>
                <a:gd name="T53" fmla="*/ 1509 h 3114"/>
                <a:gd name="T54" fmla="*/ 2002 w 2421"/>
                <a:gd name="T55" fmla="*/ 1632 h 3114"/>
                <a:gd name="T56" fmla="*/ 1987 w 2421"/>
                <a:gd name="T57" fmla="*/ 1788 h 3114"/>
                <a:gd name="T58" fmla="*/ 2094 w 2421"/>
                <a:gd name="T59" fmla="*/ 1870 h 3114"/>
                <a:gd name="T60" fmla="*/ 2093 w 2421"/>
                <a:gd name="T61" fmla="*/ 1976 h 3114"/>
                <a:gd name="T62" fmla="*/ 2139 w 2421"/>
                <a:gd name="T63" fmla="*/ 2084 h 3114"/>
                <a:gd name="T64" fmla="*/ 1966 w 2421"/>
                <a:gd name="T65" fmla="*/ 2137 h 3114"/>
                <a:gd name="T66" fmla="*/ 1888 w 2421"/>
                <a:gd name="T67" fmla="*/ 2308 h 3114"/>
                <a:gd name="T68" fmla="*/ 1965 w 2421"/>
                <a:gd name="T69" fmla="*/ 2435 h 3114"/>
                <a:gd name="T70" fmla="*/ 1848 w 2421"/>
                <a:gd name="T71" fmla="*/ 2538 h 3114"/>
                <a:gd name="T72" fmla="*/ 1854 w 2421"/>
                <a:gd name="T73" fmla="*/ 2681 h 3114"/>
                <a:gd name="T74" fmla="*/ 1696 w 2421"/>
                <a:gd name="T75" fmla="*/ 2823 h 3114"/>
                <a:gd name="T76" fmla="*/ 1024 w 2421"/>
                <a:gd name="T77" fmla="*/ 2960 h 3114"/>
                <a:gd name="T78" fmla="*/ 680 w 2421"/>
                <a:gd name="T79" fmla="*/ 3114 h 3114"/>
                <a:gd name="T80" fmla="*/ 412 w 2421"/>
                <a:gd name="T81" fmla="*/ 3013 h 3114"/>
                <a:gd name="T82" fmla="*/ 239 w 2421"/>
                <a:gd name="T83" fmla="*/ 2817 h 3114"/>
                <a:gd name="T84" fmla="*/ 163 w 2421"/>
                <a:gd name="T85" fmla="*/ 2729 h 3114"/>
                <a:gd name="T86" fmla="*/ 112 w 2421"/>
                <a:gd name="T87" fmla="*/ 2610 h 3114"/>
                <a:gd name="T88" fmla="*/ 40 w 2421"/>
                <a:gd name="T89" fmla="*/ 2541 h 3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21" h="3114">
                  <a:moveTo>
                    <a:pt x="40" y="2419"/>
                  </a:moveTo>
                  <a:lnTo>
                    <a:pt x="118" y="2420"/>
                  </a:lnTo>
                  <a:lnTo>
                    <a:pt x="354" y="2151"/>
                  </a:lnTo>
                  <a:lnTo>
                    <a:pt x="369" y="2057"/>
                  </a:lnTo>
                  <a:lnTo>
                    <a:pt x="309" y="1973"/>
                  </a:lnTo>
                  <a:lnTo>
                    <a:pt x="348" y="1828"/>
                  </a:lnTo>
                  <a:lnTo>
                    <a:pt x="379" y="1761"/>
                  </a:lnTo>
                  <a:lnTo>
                    <a:pt x="376" y="1652"/>
                  </a:lnTo>
                  <a:lnTo>
                    <a:pt x="402" y="1528"/>
                  </a:lnTo>
                  <a:lnTo>
                    <a:pt x="373" y="1457"/>
                  </a:lnTo>
                  <a:lnTo>
                    <a:pt x="372" y="1379"/>
                  </a:lnTo>
                  <a:lnTo>
                    <a:pt x="347" y="1339"/>
                  </a:lnTo>
                  <a:lnTo>
                    <a:pt x="381" y="1237"/>
                  </a:lnTo>
                  <a:lnTo>
                    <a:pt x="374" y="1108"/>
                  </a:lnTo>
                  <a:lnTo>
                    <a:pt x="476" y="1024"/>
                  </a:lnTo>
                  <a:lnTo>
                    <a:pt x="609" y="1031"/>
                  </a:lnTo>
                  <a:lnTo>
                    <a:pt x="667" y="975"/>
                  </a:lnTo>
                  <a:lnTo>
                    <a:pt x="789" y="911"/>
                  </a:lnTo>
                  <a:lnTo>
                    <a:pt x="855" y="748"/>
                  </a:lnTo>
                  <a:lnTo>
                    <a:pt x="851" y="589"/>
                  </a:lnTo>
                  <a:lnTo>
                    <a:pt x="808" y="567"/>
                  </a:lnTo>
                  <a:lnTo>
                    <a:pt x="808" y="494"/>
                  </a:lnTo>
                  <a:lnTo>
                    <a:pt x="853" y="419"/>
                  </a:lnTo>
                  <a:lnTo>
                    <a:pt x="853" y="319"/>
                  </a:lnTo>
                  <a:lnTo>
                    <a:pt x="773" y="222"/>
                  </a:lnTo>
                  <a:lnTo>
                    <a:pt x="760" y="136"/>
                  </a:lnTo>
                  <a:lnTo>
                    <a:pt x="812" y="80"/>
                  </a:lnTo>
                  <a:lnTo>
                    <a:pt x="841" y="33"/>
                  </a:lnTo>
                  <a:lnTo>
                    <a:pt x="883" y="0"/>
                  </a:lnTo>
                  <a:lnTo>
                    <a:pt x="950" y="0"/>
                  </a:lnTo>
                  <a:lnTo>
                    <a:pt x="986" y="30"/>
                  </a:lnTo>
                  <a:lnTo>
                    <a:pt x="1025" y="13"/>
                  </a:lnTo>
                  <a:lnTo>
                    <a:pt x="1057" y="13"/>
                  </a:lnTo>
                  <a:lnTo>
                    <a:pt x="1089" y="68"/>
                  </a:lnTo>
                  <a:lnTo>
                    <a:pt x="1127" y="57"/>
                  </a:lnTo>
                  <a:lnTo>
                    <a:pt x="1236" y="128"/>
                  </a:lnTo>
                  <a:lnTo>
                    <a:pt x="1332" y="217"/>
                  </a:lnTo>
                  <a:lnTo>
                    <a:pt x="1505" y="228"/>
                  </a:lnTo>
                  <a:lnTo>
                    <a:pt x="1543" y="210"/>
                  </a:lnTo>
                  <a:lnTo>
                    <a:pt x="1598" y="241"/>
                  </a:lnTo>
                  <a:lnTo>
                    <a:pt x="1636" y="210"/>
                  </a:lnTo>
                  <a:lnTo>
                    <a:pt x="1696" y="207"/>
                  </a:lnTo>
                  <a:lnTo>
                    <a:pt x="1775" y="167"/>
                  </a:lnTo>
                  <a:lnTo>
                    <a:pt x="1835" y="169"/>
                  </a:lnTo>
                  <a:lnTo>
                    <a:pt x="1878" y="225"/>
                  </a:lnTo>
                  <a:lnTo>
                    <a:pt x="1932" y="223"/>
                  </a:lnTo>
                  <a:lnTo>
                    <a:pt x="1953" y="41"/>
                  </a:lnTo>
                  <a:lnTo>
                    <a:pt x="1991" y="26"/>
                  </a:lnTo>
                  <a:lnTo>
                    <a:pt x="2107" y="73"/>
                  </a:lnTo>
                  <a:lnTo>
                    <a:pt x="2179" y="136"/>
                  </a:lnTo>
                  <a:lnTo>
                    <a:pt x="2266" y="134"/>
                  </a:lnTo>
                  <a:lnTo>
                    <a:pt x="2325" y="181"/>
                  </a:lnTo>
                  <a:lnTo>
                    <a:pt x="2346" y="191"/>
                  </a:lnTo>
                  <a:lnTo>
                    <a:pt x="2375" y="180"/>
                  </a:lnTo>
                  <a:lnTo>
                    <a:pt x="2392" y="195"/>
                  </a:lnTo>
                  <a:lnTo>
                    <a:pt x="2386" y="258"/>
                  </a:lnTo>
                  <a:lnTo>
                    <a:pt x="2421" y="283"/>
                  </a:lnTo>
                  <a:lnTo>
                    <a:pt x="2380" y="322"/>
                  </a:lnTo>
                  <a:lnTo>
                    <a:pt x="2351" y="369"/>
                  </a:lnTo>
                  <a:lnTo>
                    <a:pt x="2344" y="407"/>
                  </a:lnTo>
                  <a:lnTo>
                    <a:pt x="2354" y="452"/>
                  </a:lnTo>
                  <a:lnTo>
                    <a:pt x="2402" y="490"/>
                  </a:lnTo>
                  <a:lnTo>
                    <a:pt x="2399" y="633"/>
                  </a:lnTo>
                  <a:lnTo>
                    <a:pt x="2350" y="661"/>
                  </a:lnTo>
                  <a:lnTo>
                    <a:pt x="2281" y="690"/>
                  </a:lnTo>
                  <a:lnTo>
                    <a:pt x="2238" y="711"/>
                  </a:lnTo>
                  <a:lnTo>
                    <a:pt x="2225" y="741"/>
                  </a:lnTo>
                  <a:lnTo>
                    <a:pt x="2222" y="774"/>
                  </a:lnTo>
                  <a:lnTo>
                    <a:pt x="2168" y="791"/>
                  </a:lnTo>
                  <a:lnTo>
                    <a:pt x="2135" y="812"/>
                  </a:lnTo>
                  <a:lnTo>
                    <a:pt x="2102" y="857"/>
                  </a:lnTo>
                  <a:lnTo>
                    <a:pt x="2090" y="916"/>
                  </a:lnTo>
                  <a:lnTo>
                    <a:pt x="2102" y="983"/>
                  </a:lnTo>
                  <a:lnTo>
                    <a:pt x="2118" y="1125"/>
                  </a:lnTo>
                  <a:lnTo>
                    <a:pt x="2182" y="1157"/>
                  </a:lnTo>
                  <a:lnTo>
                    <a:pt x="2184" y="1254"/>
                  </a:lnTo>
                  <a:lnTo>
                    <a:pt x="2227" y="1338"/>
                  </a:lnTo>
                  <a:lnTo>
                    <a:pt x="2221" y="1402"/>
                  </a:lnTo>
                  <a:lnTo>
                    <a:pt x="2165" y="1432"/>
                  </a:lnTo>
                  <a:lnTo>
                    <a:pt x="2129" y="1488"/>
                  </a:lnTo>
                  <a:lnTo>
                    <a:pt x="2088" y="1509"/>
                  </a:lnTo>
                  <a:lnTo>
                    <a:pt x="2067" y="1535"/>
                  </a:lnTo>
                  <a:lnTo>
                    <a:pt x="2067" y="1602"/>
                  </a:lnTo>
                  <a:lnTo>
                    <a:pt x="2002" y="1632"/>
                  </a:lnTo>
                  <a:lnTo>
                    <a:pt x="1968" y="1662"/>
                  </a:lnTo>
                  <a:lnTo>
                    <a:pt x="1964" y="1756"/>
                  </a:lnTo>
                  <a:lnTo>
                    <a:pt x="1987" y="1788"/>
                  </a:lnTo>
                  <a:lnTo>
                    <a:pt x="2047" y="1790"/>
                  </a:lnTo>
                  <a:lnTo>
                    <a:pt x="2094" y="1820"/>
                  </a:lnTo>
                  <a:lnTo>
                    <a:pt x="2094" y="1870"/>
                  </a:lnTo>
                  <a:lnTo>
                    <a:pt x="2037" y="1921"/>
                  </a:lnTo>
                  <a:lnTo>
                    <a:pt x="2041" y="1951"/>
                  </a:lnTo>
                  <a:lnTo>
                    <a:pt x="2093" y="1976"/>
                  </a:lnTo>
                  <a:lnTo>
                    <a:pt x="2124" y="2013"/>
                  </a:lnTo>
                  <a:lnTo>
                    <a:pt x="2145" y="2048"/>
                  </a:lnTo>
                  <a:lnTo>
                    <a:pt x="2139" y="2084"/>
                  </a:lnTo>
                  <a:lnTo>
                    <a:pt x="2057" y="2085"/>
                  </a:lnTo>
                  <a:lnTo>
                    <a:pt x="2002" y="2110"/>
                  </a:lnTo>
                  <a:lnTo>
                    <a:pt x="1966" y="2137"/>
                  </a:lnTo>
                  <a:lnTo>
                    <a:pt x="1929" y="2185"/>
                  </a:lnTo>
                  <a:lnTo>
                    <a:pt x="1890" y="2254"/>
                  </a:lnTo>
                  <a:lnTo>
                    <a:pt x="1888" y="2308"/>
                  </a:lnTo>
                  <a:lnTo>
                    <a:pt x="1924" y="2336"/>
                  </a:lnTo>
                  <a:lnTo>
                    <a:pt x="1924" y="2408"/>
                  </a:lnTo>
                  <a:lnTo>
                    <a:pt x="1965" y="2435"/>
                  </a:lnTo>
                  <a:lnTo>
                    <a:pt x="1966" y="2478"/>
                  </a:lnTo>
                  <a:lnTo>
                    <a:pt x="1917" y="2541"/>
                  </a:lnTo>
                  <a:lnTo>
                    <a:pt x="1848" y="2538"/>
                  </a:lnTo>
                  <a:lnTo>
                    <a:pt x="1820" y="2561"/>
                  </a:lnTo>
                  <a:lnTo>
                    <a:pt x="1855" y="2615"/>
                  </a:lnTo>
                  <a:lnTo>
                    <a:pt x="1854" y="2681"/>
                  </a:lnTo>
                  <a:lnTo>
                    <a:pt x="1785" y="2749"/>
                  </a:lnTo>
                  <a:lnTo>
                    <a:pt x="1701" y="2763"/>
                  </a:lnTo>
                  <a:lnTo>
                    <a:pt x="1696" y="2823"/>
                  </a:lnTo>
                  <a:lnTo>
                    <a:pt x="1478" y="2930"/>
                  </a:lnTo>
                  <a:lnTo>
                    <a:pt x="1084" y="2919"/>
                  </a:lnTo>
                  <a:lnTo>
                    <a:pt x="1024" y="2960"/>
                  </a:lnTo>
                  <a:lnTo>
                    <a:pt x="966" y="3035"/>
                  </a:lnTo>
                  <a:lnTo>
                    <a:pt x="891" y="3084"/>
                  </a:lnTo>
                  <a:lnTo>
                    <a:pt x="680" y="3114"/>
                  </a:lnTo>
                  <a:lnTo>
                    <a:pt x="570" y="3093"/>
                  </a:lnTo>
                  <a:lnTo>
                    <a:pt x="517" y="3015"/>
                  </a:lnTo>
                  <a:lnTo>
                    <a:pt x="412" y="3013"/>
                  </a:lnTo>
                  <a:lnTo>
                    <a:pt x="307" y="2917"/>
                  </a:lnTo>
                  <a:lnTo>
                    <a:pt x="278" y="2833"/>
                  </a:lnTo>
                  <a:lnTo>
                    <a:pt x="239" y="2817"/>
                  </a:lnTo>
                  <a:lnTo>
                    <a:pt x="246" y="2771"/>
                  </a:lnTo>
                  <a:lnTo>
                    <a:pt x="214" y="2735"/>
                  </a:lnTo>
                  <a:lnTo>
                    <a:pt x="163" y="2729"/>
                  </a:lnTo>
                  <a:lnTo>
                    <a:pt x="144" y="2694"/>
                  </a:lnTo>
                  <a:lnTo>
                    <a:pt x="141" y="2637"/>
                  </a:lnTo>
                  <a:lnTo>
                    <a:pt x="112" y="2610"/>
                  </a:lnTo>
                  <a:lnTo>
                    <a:pt x="69" y="2612"/>
                  </a:lnTo>
                  <a:lnTo>
                    <a:pt x="31" y="2587"/>
                  </a:lnTo>
                  <a:lnTo>
                    <a:pt x="40" y="2541"/>
                  </a:lnTo>
                  <a:lnTo>
                    <a:pt x="0" y="2506"/>
                  </a:lnTo>
                  <a:lnTo>
                    <a:pt x="40" y="241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5" name="Freeform 115"/>
            <p:cNvSpPr>
              <a:spLocks/>
            </p:cNvSpPr>
            <p:nvPr/>
          </p:nvSpPr>
          <p:spPr bwMode="auto">
            <a:xfrm>
              <a:off x="1602937" y="3109520"/>
              <a:ext cx="786733" cy="385884"/>
            </a:xfrm>
            <a:custGeom>
              <a:avLst/>
              <a:gdLst>
                <a:gd name="T0" fmla="*/ 1224 w 3195"/>
                <a:gd name="T1" fmla="*/ 35 h 1940"/>
                <a:gd name="T2" fmla="*/ 1253 w 3195"/>
                <a:gd name="T3" fmla="*/ 106 h 1940"/>
                <a:gd name="T4" fmla="*/ 1325 w 3195"/>
                <a:gd name="T5" fmla="*/ 131 h 1940"/>
                <a:gd name="T6" fmla="*/ 1347 w 3195"/>
                <a:gd name="T7" fmla="*/ 223 h 1940"/>
                <a:gd name="T8" fmla="*/ 1430 w 3195"/>
                <a:gd name="T9" fmla="*/ 265 h 1940"/>
                <a:gd name="T10" fmla="*/ 1462 w 3195"/>
                <a:gd name="T11" fmla="*/ 327 h 1940"/>
                <a:gd name="T12" fmla="*/ 1596 w 3195"/>
                <a:gd name="T13" fmla="*/ 507 h 1940"/>
                <a:gd name="T14" fmla="*/ 1754 w 3195"/>
                <a:gd name="T15" fmla="*/ 587 h 1940"/>
                <a:gd name="T16" fmla="*/ 2075 w 3195"/>
                <a:gd name="T17" fmla="*/ 578 h 1940"/>
                <a:gd name="T18" fmla="*/ 2208 w 3195"/>
                <a:gd name="T19" fmla="*/ 454 h 1940"/>
                <a:gd name="T20" fmla="*/ 2662 w 3195"/>
                <a:gd name="T21" fmla="*/ 424 h 1940"/>
                <a:gd name="T22" fmla="*/ 2978 w 3195"/>
                <a:gd name="T23" fmla="*/ 327 h 1940"/>
                <a:gd name="T24" fmla="*/ 3195 w 3195"/>
                <a:gd name="T25" fmla="*/ 429 h 1940"/>
                <a:gd name="T26" fmla="*/ 3161 w 3195"/>
                <a:gd name="T27" fmla="*/ 564 h 1940"/>
                <a:gd name="T28" fmla="*/ 3194 w 3195"/>
                <a:gd name="T29" fmla="*/ 716 h 1940"/>
                <a:gd name="T30" fmla="*/ 3176 w 3195"/>
                <a:gd name="T31" fmla="*/ 883 h 1940"/>
                <a:gd name="T32" fmla="*/ 3088 w 3195"/>
                <a:gd name="T33" fmla="*/ 992 h 1940"/>
                <a:gd name="T34" fmla="*/ 3028 w 3195"/>
                <a:gd name="T35" fmla="*/ 1081 h 1940"/>
                <a:gd name="T36" fmla="*/ 2939 w 3195"/>
                <a:gd name="T37" fmla="*/ 1062 h 1940"/>
                <a:gd name="T38" fmla="*/ 2801 w 3195"/>
                <a:gd name="T39" fmla="*/ 1136 h 1940"/>
                <a:gd name="T40" fmla="*/ 2766 w 3195"/>
                <a:gd name="T41" fmla="*/ 1239 h 1940"/>
                <a:gd name="T42" fmla="*/ 2795 w 3195"/>
                <a:gd name="T43" fmla="*/ 1320 h 1940"/>
                <a:gd name="T44" fmla="*/ 2630 w 3195"/>
                <a:gd name="T45" fmla="*/ 1362 h 1940"/>
                <a:gd name="T46" fmla="*/ 2432 w 3195"/>
                <a:gd name="T47" fmla="*/ 1521 h 1940"/>
                <a:gd name="T48" fmla="*/ 2299 w 3195"/>
                <a:gd name="T49" fmla="*/ 1460 h 1940"/>
                <a:gd name="T50" fmla="*/ 2238 w 3195"/>
                <a:gd name="T51" fmla="*/ 1640 h 1940"/>
                <a:gd name="T52" fmla="*/ 2239 w 3195"/>
                <a:gd name="T53" fmla="*/ 1734 h 1940"/>
                <a:gd name="T54" fmla="*/ 2173 w 3195"/>
                <a:gd name="T55" fmla="*/ 1874 h 1940"/>
                <a:gd name="T56" fmla="*/ 2156 w 3195"/>
                <a:gd name="T57" fmla="*/ 1929 h 1940"/>
                <a:gd name="T58" fmla="*/ 2018 w 3195"/>
                <a:gd name="T59" fmla="*/ 1923 h 1940"/>
                <a:gd name="T60" fmla="*/ 1915 w 3195"/>
                <a:gd name="T61" fmla="*/ 1940 h 1940"/>
                <a:gd name="T62" fmla="*/ 1785 w 3195"/>
                <a:gd name="T63" fmla="*/ 1880 h 1940"/>
                <a:gd name="T64" fmla="*/ 1760 w 3195"/>
                <a:gd name="T65" fmla="*/ 1719 h 1940"/>
                <a:gd name="T66" fmla="*/ 1681 w 3195"/>
                <a:gd name="T67" fmla="*/ 1640 h 1940"/>
                <a:gd name="T68" fmla="*/ 1601 w 3195"/>
                <a:gd name="T69" fmla="*/ 1564 h 1940"/>
                <a:gd name="T70" fmla="*/ 1380 w 3195"/>
                <a:gd name="T71" fmla="*/ 1360 h 1940"/>
                <a:gd name="T72" fmla="*/ 1331 w 3195"/>
                <a:gd name="T73" fmla="*/ 1422 h 1940"/>
                <a:gd name="T74" fmla="*/ 1305 w 3195"/>
                <a:gd name="T75" fmla="*/ 1492 h 1940"/>
                <a:gd name="T76" fmla="*/ 1183 w 3195"/>
                <a:gd name="T77" fmla="*/ 1539 h 1940"/>
                <a:gd name="T78" fmla="*/ 1174 w 3195"/>
                <a:gd name="T79" fmla="*/ 1642 h 1940"/>
                <a:gd name="T80" fmla="*/ 1116 w 3195"/>
                <a:gd name="T81" fmla="*/ 1655 h 1940"/>
                <a:gd name="T82" fmla="*/ 730 w 3195"/>
                <a:gd name="T83" fmla="*/ 1207 h 1940"/>
                <a:gd name="T84" fmla="*/ 663 w 3195"/>
                <a:gd name="T85" fmla="*/ 1106 h 1940"/>
                <a:gd name="T86" fmla="*/ 533 w 3195"/>
                <a:gd name="T87" fmla="*/ 1139 h 1940"/>
                <a:gd name="T88" fmla="*/ 472 w 3195"/>
                <a:gd name="T89" fmla="*/ 1009 h 1940"/>
                <a:gd name="T90" fmla="*/ 336 w 3195"/>
                <a:gd name="T91" fmla="*/ 873 h 1940"/>
                <a:gd name="T92" fmla="*/ 188 w 3195"/>
                <a:gd name="T93" fmla="*/ 896 h 1940"/>
                <a:gd name="T94" fmla="*/ 44 w 3195"/>
                <a:gd name="T95" fmla="*/ 987 h 1940"/>
                <a:gd name="T96" fmla="*/ 82 w 3195"/>
                <a:gd name="T97" fmla="*/ 871 h 1940"/>
                <a:gd name="T98" fmla="*/ 156 w 3195"/>
                <a:gd name="T99" fmla="*/ 730 h 1940"/>
                <a:gd name="T100" fmla="*/ 303 w 3195"/>
                <a:gd name="T101" fmla="*/ 695 h 1940"/>
                <a:gd name="T102" fmla="*/ 274 w 3195"/>
                <a:gd name="T103" fmla="*/ 627 h 1940"/>
                <a:gd name="T104" fmla="*/ 304 w 3195"/>
                <a:gd name="T105" fmla="*/ 566 h 1940"/>
                <a:gd name="T106" fmla="*/ 274 w 3195"/>
                <a:gd name="T107" fmla="*/ 500 h 1940"/>
                <a:gd name="T108" fmla="*/ 498 w 3195"/>
                <a:gd name="T109" fmla="*/ 230 h 1940"/>
                <a:gd name="T110" fmla="*/ 619 w 3195"/>
                <a:gd name="T111" fmla="*/ 180 h 1940"/>
                <a:gd name="T112" fmla="*/ 949 w 3195"/>
                <a:gd name="T113" fmla="*/ 168 h 1940"/>
                <a:gd name="T114" fmla="*/ 1184 w 3195"/>
                <a:gd name="T115" fmla="*/ 0 h 1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95" h="1940">
                  <a:moveTo>
                    <a:pt x="1184" y="0"/>
                  </a:moveTo>
                  <a:lnTo>
                    <a:pt x="1224" y="35"/>
                  </a:lnTo>
                  <a:lnTo>
                    <a:pt x="1215" y="81"/>
                  </a:lnTo>
                  <a:lnTo>
                    <a:pt x="1253" y="106"/>
                  </a:lnTo>
                  <a:lnTo>
                    <a:pt x="1296" y="104"/>
                  </a:lnTo>
                  <a:lnTo>
                    <a:pt x="1325" y="131"/>
                  </a:lnTo>
                  <a:lnTo>
                    <a:pt x="1328" y="188"/>
                  </a:lnTo>
                  <a:lnTo>
                    <a:pt x="1347" y="223"/>
                  </a:lnTo>
                  <a:lnTo>
                    <a:pt x="1398" y="229"/>
                  </a:lnTo>
                  <a:lnTo>
                    <a:pt x="1430" y="265"/>
                  </a:lnTo>
                  <a:lnTo>
                    <a:pt x="1423" y="311"/>
                  </a:lnTo>
                  <a:lnTo>
                    <a:pt x="1462" y="327"/>
                  </a:lnTo>
                  <a:lnTo>
                    <a:pt x="1491" y="411"/>
                  </a:lnTo>
                  <a:lnTo>
                    <a:pt x="1596" y="507"/>
                  </a:lnTo>
                  <a:lnTo>
                    <a:pt x="1701" y="509"/>
                  </a:lnTo>
                  <a:lnTo>
                    <a:pt x="1754" y="587"/>
                  </a:lnTo>
                  <a:lnTo>
                    <a:pt x="1864" y="608"/>
                  </a:lnTo>
                  <a:lnTo>
                    <a:pt x="2075" y="578"/>
                  </a:lnTo>
                  <a:lnTo>
                    <a:pt x="2150" y="529"/>
                  </a:lnTo>
                  <a:lnTo>
                    <a:pt x="2208" y="454"/>
                  </a:lnTo>
                  <a:lnTo>
                    <a:pt x="2268" y="413"/>
                  </a:lnTo>
                  <a:lnTo>
                    <a:pt x="2662" y="424"/>
                  </a:lnTo>
                  <a:lnTo>
                    <a:pt x="2880" y="317"/>
                  </a:lnTo>
                  <a:lnTo>
                    <a:pt x="2978" y="327"/>
                  </a:lnTo>
                  <a:lnTo>
                    <a:pt x="3064" y="359"/>
                  </a:lnTo>
                  <a:lnTo>
                    <a:pt x="3195" y="429"/>
                  </a:lnTo>
                  <a:lnTo>
                    <a:pt x="3195" y="515"/>
                  </a:lnTo>
                  <a:lnTo>
                    <a:pt x="3161" y="564"/>
                  </a:lnTo>
                  <a:lnTo>
                    <a:pt x="3194" y="638"/>
                  </a:lnTo>
                  <a:lnTo>
                    <a:pt x="3194" y="716"/>
                  </a:lnTo>
                  <a:lnTo>
                    <a:pt x="3164" y="774"/>
                  </a:lnTo>
                  <a:lnTo>
                    <a:pt x="3176" y="883"/>
                  </a:lnTo>
                  <a:lnTo>
                    <a:pt x="3116" y="927"/>
                  </a:lnTo>
                  <a:lnTo>
                    <a:pt x="3088" y="992"/>
                  </a:lnTo>
                  <a:lnTo>
                    <a:pt x="3055" y="1057"/>
                  </a:lnTo>
                  <a:lnTo>
                    <a:pt x="3028" y="1081"/>
                  </a:lnTo>
                  <a:lnTo>
                    <a:pt x="2976" y="1087"/>
                  </a:lnTo>
                  <a:lnTo>
                    <a:pt x="2939" y="1062"/>
                  </a:lnTo>
                  <a:lnTo>
                    <a:pt x="2888" y="1111"/>
                  </a:lnTo>
                  <a:lnTo>
                    <a:pt x="2801" y="1136"/>
                  </a:lnTo>
                  <a:lnTo>
                    <a:pt x="2765" y="1184"/>
                  </a:lnTo>
                  <a:lnTo>
                    <a:pt x="2766" y="1239"/>
                  </a:lnTo>
                  <a:lnTo>
                    <a:pt x="2805" y="1268"/>
                  </a:lnTo>
                  <a:lnTo>
                    <a:pt x="2795" y="1320"/>
                  </a:lnTo>
                  <a:lnTo>
                    <a:pt x="2747" y="1361"/>
                  </a:lnTo>
                  <a:lnTo>
                    <a:pt x="2630" y="1362"/>
                  </a:lnTo>
                  <a:lnTo>
                    <a:pt x="2523" y="1482"/>
                  </a:lnTo>
                  <a:lnTo>
                    <a:pt x="2432" y="1521"/>
                  </a:lnTo>
                  <a:lnTo>
                    <a:pt x="2369" y="1467"/>
                  </a:lnTo>
                  <a:lnTo>
                    <a:pt x="2299" y="1460"/>
                  </a:lnTo>
                  <a:lnTo>
                    <a:pt x="2241" y="1545"/>
                  </a:lnTo>
                  <a:lnTo>
                    <a:pt x="2238" y="1640"/>
                  </a:lnTo>
                  <a:lnTo>
                    <a:pt x="2266" y="1686"/>
                  </a:lnTo>
                  <a:lnTo>
                    <a:pt x="2239" y="1734"/>
                  </a:lnTo>
                  <a:lnTo>
                    <a:pt x="2177" y="1813"/>
                  </a:lnTo>
                  <a:lnTo>
                    <a:pt x="2173" y="1874"/>
                  </a:lnTo>
                  <a:lnTo>
                    <a:pt x="2190" y="1913"/>
                  </a:lnTo>
                  <a:lnTo>
                    <a:pt x="2156" y="1929"/>
                  </a:lnTo>
                  <a:lnTo>
                    <a:pt x="2100" y="1910"/>
                  </a:lnTo>
                  <a:lnTo>
                    <a:pt x="2018" y="1923"/>
                  </a:lnTo>
                  <a:lnTo>
                    <a:pt x="1975" y="1917"/>
                  </a:lnTo>
                  <a:lnTo>
                    <a:pt x="1915" y="1940"/>
                  </a:lnTo>
                  <a:lnTo>
                    <a:pt x="1814" y="1938"/>
                  </a:lnTo>
                  <a:lnTo>
                    <a:pt x="1785" y="1880"/>
                  </a:lnTo>
                  <a:lnTo>
                    <a:pt x="1798" y="1789"/>
                  </a:lnTo>
                  <a:lnTo>
                    <a:pt x="1760" y="1719"/>
                  </a:lnTo>
                  <a:lnTo>
                    <a:pt x="1718" y="1707"/>
                  </a:lnTo>
                  <a:lnTo>
                    <a:pt x="1681" y="1640"/>
                  </a:lnTo>
                  <a:lnTo>
                    <a:pt x="1629" y="1635"/>
                  </a:lnTo>
                  <a:lnTo>
                    <a:pt x="1601" y="1564"/>
                  </a:lnTo>
                  <a:lnTo>
                    <a:pt x="1476" y="1407"/>
                  </a:lnTo>
                  <a:lnTo>
                    <a:pt x="1380" y="1360"/>
                  </a:lnTo>
                  <a:lnTo>
                    <a:pt x="1333" y="1387"/>
                  </a:lnTo>
                  <a:lnTo>
                    <a:pt x="1331" y="1422"/>
                  </a:lnTo>
                  <a:lnTo>
                    <a:pt x="1341" y="1471"/>
                  </a:lnTo>
                  <a:lnTo>
                    <a:pt x="1305" y="1492"/>
                  </a:lnTo>
                  <a:lnTo>
                    <a:pt x="1225" y="1496"/>
                  </a:lnTo>
                  <a:lnTo>
                    <a:pt x="1183" y="1539"/>
                  </a:lnTo>
                  <a:lnTo>
                    <a:pt x="1191" y="1583"/>
                  </a:lnTo>
                  <a:lnTo>
                    <a:pt x="1174" y="1642"/>
                  </a:lnTo>
                  <a:lnTo>
                    <a:pt x="1139" y="1666"/>
                  </a:lnTo>
                  <a:lnTo>
                    <a:pt x="1116" y="1655"/>
                  </a:lnTo>
                  <a:lnTo>
                    <a:pt x="761" y="1288"/>
                  </a:lnTo>
                  <a:lnTo>
                    <a:pt x="730" y="1207"/>
                  </a:lnTo>
                  <a:lnTo>
                    <a:pt x="726" y="1131"/>
                  </a:lnTo>
                  <a:lnTo>
                    <a:pt x="663" y="1106"/>
                  </a:lnTo>
                  <a:lnTo>
                    <a:pt x="605" y="1108"/>
                  </a:lnTo>
                  <a:lnTo>
                    <a:pt x="533" y="1139"/>
                  </a:lnTo>
                  <a:lnTo>
                    <a:pt x="482" y="1084"/>
                  </a:lnTo>
                  <a:lnTo>
                    <a:pt x="472" y="1009"/>
                  </a:lnTo>
                  <a:lnTo>
                    <a:pt x="413" y="885"/>
                  </a:lnTo>
                  <a:lnTo>
                    <a:pt x="336" y="873"/>
                  </a:lnTo>
                  <a:lnTo>
                    <a:pt x="287" y="896"/>
                  </a:lnTo>
                  <a:lnTo>
                    <a:pt x="188" y="896"/>
                  </a:lnTo>
                  <a:lnTo>
                    <a:pt x="117" y="993"/>
                  </a:lnTo>
                  <a:lnTo>
                    <a:pt x="44" y="987"/>
                  </a:lnTo>
                  <a:lnTo>
                    <a:pt x="0" y="942"/>
                  </a:lnTo>
                  <a:lnTo>
                    <a:pt x="82" y="871"/>
                  </a:lnTo>
                  <a:lnTo>
                    <a:pt x="147" y="783"/>
                  </a:lnTo>
                  <a:lnTo>
                    <a:pt x="156" y="730"/>
                  </a:lnTo>
                  <a:lnTo>
                    <a:pt x="229" y="695"/>
                  </a:lnTo>
                  <a:lnTo>
                    <a:pt x="303" y="695"/>
                  </a:lnTo>
                  <a:lnTo>
                    <a:pt x="316" y="664"/>
                  </a:lnTo>
                  <a:lnTo>
                    <a:pt x="274" y="627"/>
                  </a:lnTo>
                  <a:lnTo>
                    <a:pt x="273" y="598"/>
                  </a:lnTo>
                  <a:lnTo>
                    <a:pt x="304" y="566"/>
                  </a:lnTo>
                  <a:lnTo>
                    <a:pt x="304" y="530"/>
                  </a:lnTo>
                  <a:lnTo>
                    <a:pt x="274" y="500"/>
                  </a:lnTo>
                  <a:lnTo>
                    <a:pt x="274" y="465"/>
                  </a:lnTo>
                  <a:lnTo>
                    <a:pt x="498" y="230"/>
                  </a:lnTo>
                  <a:lnTo>
                    <a:pt x="588" y="228"/>
                  </a:lnTo>
                  <a:lnTo>
                    <a:pt x="619" y="180"/>
                  </a:lnTo>
                  <a:lnTo>
                    <a:pt x="802" y="206"/>
                  </a:lnTo>
                  <a:lnTo>
                    <a:pt x="949" y="168"/>
                  </a:lnTo>
                  <a:lnTo>
                    <a:pt x="1163" y="51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6" name="Freeform 116"/>
            <p:cNvSpPr>
              <a:spLocks/>
            </p:cNvSpPr>
            <p:nvPr/>
          </p:nvSpPr>
          <p:spPr bwMode="auto">
            <a:xfrm>
              <a:off x="1433074" y="3283528"/>
              <a:ext cx="1006885" cy="705050"/>
            </a:xfrm>
            <a:custGeom>
              <a:avLst/>
              <a:gdLst>
                <a:gd name="T0" fmla="*/ 1106 w 4094"/>
                <a:gd name="T1" fmla="*/ 12 h 3550"/>
                <a:gd name="T2" fmla="*/ 1226 w 4094"/>
                <a:gd name="T3" fmla="*/ 266 h 3550"/>
                <a:gd name="T4" fmla="*/ 1419 w 4094"/>
                <a:gd name="T5" fmla="*/ 258 h 3550"/>
                <a:gd name="T6" fmla="*/ 1809 w 4094"/>
                <a:gd name="T7" fmla="*/ 782 h 3550"/>
                <a:gd name="T8" fmla="*/ 1884 w 4094"/>
                <a:gd name="T9" fmla="*/ 710 h 3550"/>
                <a:gd name="T10" fmla="*/ 1998 w 4094"/>
                <a:gd name="T11" fmla="*/ 619 h 3550"/>
                <a:gd name="T12" fmla="*/ 2026 w 4094"/>
                <a:gd name="T13" fmla="*/ 514 h 3550"/>
                <a:gd name="T14" fmla="*/ 2294 w 4094"/>
                <a:gd name="T15" fmla="*/ 691 h 3550"/>
                <a:gd name="T16" fmla="*/ 2411 w 4094"/>
                <a:gd name="T17" fmla="*/ 834 h 3550"/>
                <a:gd name="T18" fmla="*/ 2478 w 4094"/>
                <a:gd name="T19" fmla="*/ 1007 h 3550"/>
                <a:gd name="T20" fmla="*/ 2668 w 4094"/>
                <a:gd name="T21" fmla="*/ 1044 h 3550"/>
                <a:gd name="T22" fmla="*/ 2849 w 4094"/>
                <a:gd name="T23" fmla="*/ 1056 h 3550"/>
                <a:gd name="T24" fmla="*/ 2870 w 4094"/>
                <a:gd name="T25" fmla="*/ 940 h 3550"/>
                <a:gd name="T26" fmla="*/ 2931 w 4094"/>
                <a:gd name="T27" fmla="*/ 767 h 3550"/>
                <a:gd name="T28" fmla="*/ 3062 w 4094"/>
                <a:gd name="T29" fmla="*/ 594 h 3550"/>
                <a:gd name="T30" fmla="*/ 3323 w 4094"/>
                <a:gd name="T31" fmla="*/ 489 h 3550"/>
                <a:gd name="T32" fmla="*/ 3498 w 4094"/>
                <a:gd name="T33" fmla="*/ 395 h 3550"/>
                <a:gd name="T34" fmla="*/ 3494 w 4094"/>
                <a:gd name="T35" fmla="*/ 263 h 3550"/>
                <a:gd name="T36" fmla="*/ 3669 w 4094"/>
                <a:gd name="T37" fmla="*/ 214 h 3550"/>
                <a:gd name="T38" fmla="*/ 3693 w 4094"/>
                <a:gd name="T39" fmla="*/ 368 h 3550"/>
                <a:gd name="T40" fmla="*/ 3779 w 4094"/>
                <a:gd name="T41" fmla="*/ 315 h 3550"/>
                <a:gd name="T42" fmla="*/ 3923 w 4094"/>
                <a:gd name="T43" fmla="*/ 216 h 3550"/>
                <a:gd name="T44" fmla="*/ 4073 w 4094"/>
                <a:gd name="T45" fmla="*/ 439 h 3550"/>
                <a:gd name="T46" fmla="*/ 3827 w 4094"/>
                <a:gd name="T47" fmla="*/ 535 h 3550"/>
                <a:gd name="T48" fmla="*/ 3593 w 4094"/>
                <a:gd name="T49" fmla="*/ 714 h 3550"/>
                <a:gd name="T50" fmla="*/ 3526 w 4094"/>
                <a:gd name="T51" fmla="*/ 916 h 3550"/>
                <a:gd name="T52" fmla="*/ 3606 w 4094"/>
                <a:gd name="T53" fmla="*/ 1110 h 3550"/>
                <a:gd name="T54" fmla="*/ 3467 w 4094"/>
                <a:gd name="T55" fmla="*/ 1280 h 3550"/>
                <a:gd name="T56" fmla="*/ 3385 w 4094"/>
                <a:gd name="T57" fmla="*/ 1498 h 3550"/>
                <a:gd name="T58" fmla="*/ 3357 w 4094"/>
                <a:gd name="T59" fmla="*/ 1757 h 3550"/>
                <a:gd name="T60" fmla="*/ 3042 w 4094"/>
                <a:gd name="T61" fmla="*/ 2087 h 3550"/>
                <a:gd name="T62" fmla="*/ 2918 w 4094"/>
                <a:gd name="T63" fmla="*/ 2079 h 3550"/>
                <a:gd name="T64" fmla="*/ 2724 w 4094"/>
                <a:gd name="T65" fmla="*/ 2277 h 3550"/>
                <a:gd name="T66" fmla="*/ 2450 w 4094"/>
                <a:gd name="T67" fmla="*/ 2528 h 3550"/>
                <a:gd name="T68" fmla="*/ 2260 w 4094"/>
                <a:gd name="T69" fmla="*/ 2729 h 3550"/>
                <a:gd name="T70" fmla="*/ 2112 w 4094"/>
                <a:gd name="T71" fmla="*/ 2951 h 3550"/>
                <a:gd name="T72" fmla="*/ 2164 w 4094"/>
                <a:gd name="T73" fmla="*/ 3075 h 3550"/>
                <a:gd name="T74" fmla="*/ 2149 w 4094"/>
                <a:gd name="T75" fmla="*/ 3323 h 3550"/>
                <a:gd name="T76" fmla="*/ 2032 w 4094"/>
                <a:gd name="T77" fmla="*/ 3550 h 3550"/>
                <a:gd name="T78" fmla="*/ 1890 w 4094"/>
                <a:gd name="T79" fmla="*/ 3433 h 3550"/>
                <a:gd name="T80" fmla="*/ 1852 w 4094"/>
                <a:gd name="T81" fmla="*/ 3188 h 3550"/>
                <a:gd name="T82" fmla="*/ 1509 w 4094"/>
                <a:gd name="T83" fmla="*/ 3067 h 3550"/>
                <a:gd name="T84" fmla="*/ 1369 w 4094"/>
                <a:gd name="T85" fmla="*/ 2793 h 3550"/>
                <a:gd name="T86" fmla="*/ 1279 w 4094"/>
                <a:gd name="T87" fmla="*/ 2637 h 3550"/>
                <a:gd name="T88" fmla="*/ 1025 w 4094"/>
                <a:gd name="T89" fmla="*/ 2611 h 3550"/>
                <a:gd name="T90" fmla="*/ 866 w 4094"/>
                <a:gd name="T91" fmla="*/ 2569 h 3550"/>
                <a:gd name="T92" fmla="*/ 603 w 4094"/>
                <a:gd name="T93" fmla="*/ 2555 h 3550"/>
                <a:gd name="T94" fmla="*/ 225 w 4094"/>
                <a:gd name="T95" fmla="*/ 2579 h 3550"/>
                <a:gd name="T96" fmla="*/ 322 w 4094"/>
                <a:gd name="T97" fmla="*/ 2400 h 3550"/>
                <a:gd name="T98" fmla="*/ 442 w 4094"/>
                <a:gd name="T99" fmla="*/ 2238 h 3550"/>
                <a:gd name="T100" fmla="*/ 343 w 4094"/>
                <a:gd name="T101" fmla="*/ 1997 h 3550"/>
                <a:gd name="T102" fmla="*/ 69 w 4094"/>
                <a:gd name="T103" fmla="*/ 1851 h 3550"/>
                <a:gd name="T104" fmla="*/ 28 w 4094"/>
                <a:gd name="T105" fmla="*/ 1675 h 3550"/>
                <a:gd name="T106" fmla="*/ 80 w 4094"/>
                <a:gd name="T107" fmla="*/ 1451 h 3550"/>
                <a:gd name="T108" fmla="*/ 159 w 4094"/>
                <a:gd name="T109" fmla="*/ 1170 h 3550"/>
                <a:gd name="T110" fmla="*/ 346 w 4094"/>
                <a:gd name="T111" fmla="*/ 947 h 3550"/>
                <a:gd name="T112" fmla="*/ 915 w 4094"/>
                <a:gd name="T113" fmla="*/ 293 h 3550"/>
                <a:gd name="T114" fmla="*/ 980 w 4094"/>
                <a:gd name="T115" fmla="*/ 23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94" h="3550">
                  <a:moveTo>
                    <a:pt x="980" y="23"/>
                  </a:moveTo>
                  <a:lnTo>
                    <a:pt x="1029" y="0"/>
                  </a:lnTo>
                  <a:lnTo>
                    <a:pt x="1106" y="12"/>
                  </a:lnTo>
                  <a:lnTo>
                    <a:pt x="1165" y="136"/>
                  </a:lnTo>
                  <a:lnTo>
                    <a:pt x="1175" y="211"/>
                  </a:lnTo>
                  <a:lnTo>
                    <a:pt x="1226" y="266"/>
                  </a:lnTo>
                  <a:lnTo>
                    <a:pt x="1298" y="235"/>
                  </a:lnTo>
                  <a:lnTo>
                    <a:pt x="1356" y="233"/>
                  </a:lnTo>
                  <a:lnTo>
                    <a:pt x="1419" y="258"/>
                  </a:lnTo>
                  <a:lnTo>
                    <a:pt x="1423" y="328"/>
                  </a:lnTo>
                  <a:lnTo>
                    <a:pt x="1454" y="415"/>
                  </a:lnTo>
                  <a:lnTo>
                    <a:pt x="1809" y="782"/>
                  </a:lnTo>
                  <a:lnTo>
                    <a:pt x="1832" y="793"/>
                  </a:lnTo>
                  <a:lnTo>
                    <a:pt x="1867" y="769"/>
                  </a:lnTo>
                  <a:lnTo>
                    <a:pt x="1884" y="710"/>
                  </a:lnTo>
                  <a:lnTo>
                    <a:pt x="1876" y="666"/>
                  </a:lnTo>
                  <a:lnTo>
                    <a:pt x="1918" y="623"/>
                  </a:lnTo>
                  <a:lnTo>
                    <a:pt x="1998" y="619"/>
                  </a:lnTo>
                  <a:lnTo>
                    <a:pt x="2034" y="598"/>
                  </a:lnTo>
                  <a:lnTo>
                    <a:pt x="2024" y="549"/>
                  </a:lnTo>
                  <a:lnTo>
                    <a:pt x="2026" y="514"/>
                  </a:lnTo>
                  <a:lnTo>
                    <a:pt x="2073" y="487"/>
                  </a:lnTo>
                  <a:lnTo>
                    <a:pt x="2169" y="534"/>
                  </a:lnTo>
                  <a:lnTo>
                    <a:pt x="2294" y="691"/>
                  </a:lnTo>
                  <a:lnTo>
                    <a:pt x="2322" y="762"/>
                  </a:lnTo>
                  <a:lnTo>
                    <a:pt x="2374" y="767"/>
                  </a:lnTo>
                  <a:lnTo>
                    <a:pt x="2411" y="834"/>
                  </a:lnTo>
                  <a:lnTo>
                    <a:pt x="2453" y="846"/>
                  </a:lnTo>
                  <a:lnTo>
                    <a:pt x="2491" y="916"/>
                  </a:lnTo>
                  <a:lnTo>
                    <a:pt x="2478" y="1007"/>
                  </a:lnTo>
                  <a:lnTo>
                    <a:pt x="2507" y="1065"/>
                  </a:lnTo>
                  <a:lnTo>
                    <a:pt x="2608" y="1067"/>
                  </a:lnTo>
                  <a:lnTo>
                    <a:pt x="2668" y="1044"/>
                  </a:lnTo>
                  <a:lnTo>
                    <a:pt x="2711" y="1050"/>
                  </a:lnTo>
                  <a:lnTo>
                    <a:pt x="2793" y="1037"/>
                  </a:lnTo>
                  <a:lnTo>
                    <a:pt x="2849" y="1056"/>
                  </a:lnTo>
                  <a:lnTo>
                    <a:pt x="2883" y="1040"/>
                  </a:lnTo>
                  <a:lnTo>
                    <a:pt x="2866" y="1001"/>
                  </a:lnTo>
                  <a:lnTo>
                    <a:pt x="2870" y="940"/>
                  </a:lnTo>
                  <a:lnTo>
                    <a:pt x="2932" y="861"/>
                  </a:lnTo>
                  <a:lnTo>
                    <a:pt x="2959" y="813"/>
                  </a:lnTo>
                  <a:lnTo>
                    <a:pt x="2931" y="767"/>
                  </a:lnTo>
                  <a:lnTo>
                    <a:pt x="2934" y="672"/>
                  </a:lnTo>
                  <a:lnTo>
                    <a:pt x="2992" y="587"/>
                  </a:lnTo>
                  <a:lnTo>
                    <a:pt x="3062" y="594"/>
                  </a:lnTo>
                  <a:lnTo>
                    <a:pt x="3125" y="648"/>
                  </a:lnTo>
                  <a:lnTo>
                    <a:pt x="3216" y="609"/>
                  </a:lnTo>
                  <a:lnTo>
                    <a:pt x="3323" y="489"/>
                  </a:lnTo>
                  <a:lnTo>
                    <a:pt x="3440" y="488"/>
                  </a:lnTo>
                  <a:lnTo>
                    <a:pt x="3488" y="447"/>
                  </a:lnTo>
                  <a:lnTo>
                    <a:pt x="3498" y="395"/>
                  </a:lnTo>
                  <a:lnTo>
                    <a:pt x="3459" y="366"/>
                  </a:lnTo>
                  <a:lnTo>
                    <a:pt x="3458" y="311"/>
                  </a:lnTo>
                  <a:lnTo>
                    <a:pt x="3494" y="263"/>
                  </a:lnTo>
                  <a:lnTo>
                    <a:pt x="3581" y="238"/>
                  </a:lnTo>
                  <a:lnTo>
                    <a:pt x="3632" y="189"/>
                  </a:lnTo>
                  <a:lnTo>
                    <a:pt x="3669" y="214"/>
                  </a:lnTo>
                  <a:lnTo>
                    <a:pt x="3649" y="252"/>
                  </a:lnTo>
                  <a:lnTo>
                    <a:pt x="3651" y="317"/>
                  </a:lnTo>
                  <a:lnTo>
                    <a:pt x="3693" y="368"/>
                  </a:lnTo>
                  <a:lnTo>
                    <a:pt x="3733" y="384"/>
                  </a:lnTo>
                  <a:lnTo>
                    <a:pt x="3763" y="381"/>
                  </a:lnTo>
                  <a:lnTo>
                    <a:pt x="3779" y="315"/>
                  </a:lnTo>
                  <a:lnTo>
                    <a:pt x="3806" y="269"/>
                  </a:lnTo>
                  <a:lnTo>
                    <a:pt x="3849" y="239"/>
                  </a:lnTo>
                  <a:lnTo>
                    <a:pt x="3923" y="216"/>
                  </a:lnTo>
                  <a:lnTo>
                    <a:pt x="4055" y="302"/>
                  </a:lnTo>
                  <a:lnTo>
                    <a:pt x="4094" y="385"/>
                  </a:lnTo>
                  <a:lnTo>
                    <a:pt x="4073" y="439"/>
                  </a:lnTo>
                  <a:lnTo>
                    <a:pt x="4009" y="481"/>
                  </a:lnTo>
                  <a:lnTo>
                    <a:pt x="3914" y="495"/>
                  </a:lnTo>
                  <a:lnTo>
                    <a:pt x="3827" y="535"/>
                  </a:lnTo>
                  <a:lnTo>
                    <a:pt x="3764" y="603"/>
                  </a:lnTo>
                  <a:lnTo>
                    <a:pt x="3661" y="631"/>
                  </a:lnTo>
                  <a:lnTo>
                    <a:pt x="3593" y="714"/>
                  </a:lnTo>
                  <a:lnTo>
                    <a:pt x="3592" y="789"/>
                  </a:lnTo>
                  <a:lnTo>
                    <a:pt x="3520" y="856"/>
                  </a:lnTo>
                  <a:lnTo>
                    <a:pt x="3526" y="916"/>
                  </a:lnTo>
                  <a:lnTo>
                    <a:pt x="3551" y="949"/>
                  </a:lnTo>
                  <a:lnTo>
                    <a:pt x="3630" y="1029"/>
                  </a:lnTo>
                  <a:lnTo>
                    <a:pt x="3606" y="1110"/>
                  </a:lnTo>
                  <a:lnTo>
                    <a:pt x="3545" y="1158"/>
                  </a:lnTo>
                  <a:lnTo>
                    <a:pt x="3516" y="1273"/>
                  </a:lnTo>
                  <a:lnTo>
                    <a:pt x="3467" y="1280"/>
                  </a:lnTo>
                  <a:lnTo>
                    <a:pt x="3433" y="1323"/>
                  </a:lnTo>
                  <a:lnTo>
                    <a:pt x="3432" y="1431"/>
                  </a:lnTo>
                  <a:lnTo>
                    <a:pt x="3385" y="1498"/>
                  </a:lnTo>
                  <a:lnTo>
                    <a:pt x="3342" y="1587"/>
                  </a:lnTo>
                  <a:lnTo>
                    <a:pt x="3324" y="1656"/>
                  </a:lnTo>
                  <a:lnTo>
                    <a:pt x="3357" y="1757"/>
                  </a:lnTo>
                  <a:lnTo>
                    <a:pt x="3299" y="1874"/>
                  </a:lnTo>
                  <a:lnTo>
                    <a:pt x="3160" y="2017"/>
                  </a:lnTo>
                  <a:lnTo>
                    <a:pt x="3042" y="2087"/>
                  </a:lnTo>
                  <a:lnTo>
                    <a:pt x="2986" y="2087"/>
                  </a:lnTo>
                  <a:lnTo>
                    <a:pt x="2959" y="2060"/>
                  </a:lnTo>
                  <a:lnTo>
                    <a:pt x="2918" y="2079"/>
                  </a:lnTo>
                  <a:lnTo>
                    <a:pt x="2842" y="2182"/>
                  </a:lnTo>
                  <a:lnTo>
                    <a:pt x="2779" y="2199"/>
                  </a:lnTo>
                  <a:lnTo>
                    <a:pt x="2724" y="2277"/>
                  </a:lnTo>
                  <a:lnTo>
                    <a:pt x="2574" y="2401"/>
                  </a:lnTo>
                  <a:lnTo>
                    <a:pt x="2475" y="2443"/>
                  </a:lnTo>
                  <a:lnTo>
                    <a:pt x="2450" y="2528"/>
                  </a:lnTo>
                  <a:lnTo>
                    <a:pt x="2473" y="2597"/>
                  </a:lnTo>
                  <a:lnTo>
                    <a:pt x="2345" y="2707"/>
                  </a:lnTo>
                  <a:lnTo>
                    <a:pt x="2260" y="2729"/>
                  </a:lnTo>
                  <a:lnTo>
                    <a:pt x="2137" y="2825"/>
                  </a:lnTo>
                  <a:lnTo>
                    <a:pt x="2086" y="2920"/>
                  </a:lnTo>
                  <a:lnTo>
                    <a:pt x="2112" y="2951"/>
                  </a:lnTo>
                  <a:lnTo>
                    <a:pt x="2116" y="3006"/>
                  </a:lnTo>
                  <a:lnTo>
                    <a:pt x="2157" y="3035"/>
                  </a:lnTo>
                  <a:lnTo>
                    <a:pt x="2164" y="3075"/>
                  </a:lnTo>
                  <a:lnTo>
                    <a:pt x="2108" y="3129"/>
                  </a:lnTo>
                  <a:lnTo>
                    <a:pt x="2097" y="3175"/>
                  </a:lnTo>
                  <a:lnTo>
                    <a:pt x="2149" y="3323"/>
                  </a:lnTo>
                  <a:lnTo>
                    <a:pt x="2103" y="3370"/>
                  </a:lnTo>
                  <a:lnTo>
                    <a:pt x="2120" y="3470"/>
                  </a:lnTo>
                  <a:lnTo>
                    <a:pt x="2032" y="3550"/>
                  </a:lnTo>
                  <a:lnTo>
                    <a:pt x="1971" y="3528"/>
                  </a:lnTo>
                  <a:lnTo>
                    <a:pt x="1920" y="3509"/>
                  </a:lnTo>
                  <a:lnTo>
                    <a:pt x="1890" y="3433"/>
                  </a:lnTo>
                  <a:lnTo>
                    <a:pt x="1894" y="3370"/>
                  </a:lnTo>
                  <a:lnTo>
                    <a:pt x="1910" y="3263"/>
                  </a:lnTo>
                  <a:lnTo>
                    <a:pt x="1852" y="3188"/>
                  </a:lnTo>
                  <a:lnTo>
                    <a:pt x="1807" y="3052"/>
                  </a:lnTo>
                  <a:lnTo>
                    <a:pt x="1733" y="2948"/>
                  </a:lnTo>
                  <a:lnTo>
                    <a:pt x="1509" y="3067"/>
                  </a:lnTo>
                  <a:lnTo>
                    <a:pt x="1438" y="3066"/>
                  </a:lnTo>
                  <a:lnTo>
                    <a:pt x="1371" y="2933"/>
                  </a:lnTo>
                  <a:lnTo>
                    <a:pt x="1369" y="2793"/>
                  </a:lnTo>
                  <a:lnTo>
                    <a:pt x="1405" y="2725"/>
                  </a:lnTo>
                  <a:lnTo>
                    <a:pt x="1363" y="2673"/>
                  </a:lnTo>
                  <a:lnTo>
                    <a:pt x="1279" y="2637"/>
                  </a:lnTo>
                  <a:lnTo>
                    <a:pt x="1192" y="2636"/>
                  </a:lnTo>
                  <a:lnTo>
                    <a:pt x="1124" y="2663"/>
                  </a:lnTo>
                  <a:lnTo>
                    <a:pt x="1025" y="2611"/>
                  </a:lnTo>
                  <a:lnTo>
                    <a:pt x="944" y="2604"/>
                  </a:lnTo>
                  <a:lnTo>
                    <a:pt x="878" y="2613"/>
                  </a:lnTo>
                  <a:lnTo>
                    <a:pt x="866" y="2569"/>
                  </a:lnTo>
                  <a:lnTo>
                    <a:pt x="776" y="2540"/>
                  </a:lnTo>
                  <a:lnTo>
                    <a:pt x="745" y="2533"/>
                  </a:lnTo>
                  <a:lnTo>
                    <a:pt x="603" y="2555"/>
                  </a:lnTo>
                  <a:lnTo>
                    <a:pt x="449" y="2607"/>
                  </a:lnTo>
                  <a:lnTo>
                    <a:pt x="300" y="2595"/>
                  </a:lnTo>
                  <a:lnTo>
                    <a:pt x="225" y="2579"/>
                  </a:lnTo>
                  <a:lnTo>
                    <a:pt x="195" y="2542"/>
                  </a:lnTo>
                  <a:lnTo>
                    <a:pt x="267" y="2473"/>
                  </a:lnTo>
                  <a:lnTo>
                    <a:pt x="322" y="2400"/>
                  </a:lnTo>
                  <a:lnTo>
                    <a:pt x="353" y="2326"/>
                  </a:lnTo>
                  <a:lnTo>
                    <a:pt x="398" y="2324"/>
                  </a:lnTo>
                  <a:lnTo>
                    <a:pt x="442" y="2238"/>
                  </a:lnTo>
                  <a:lnTo>
                    <a:pt x="464" y="2138"/>
                  </a:lnTo>
                  <a:lnTo>
                    <a:pt x="441" y="1996"/>
                  </a:lnTo>
                  <a:lnTo>
                    <a:pt x="343" y="1997"/>
                  </a:lnTo>
                  <a:lnTo>
                    <a:pt x="247" y="1950"/>
                  </a:lnTo>
                  <a:lnTo>
                    <a:pt x="168" y="1886"/>
                  </a:lnTo>
                  <a:lnTo>
                    <a:pt x="69" y="1851"/>
                  </a:lnTo>
                  <a:lnTo>
                    <a:pt x="0" y="1797"/>
                  </a:lnTo>
                  <a:lnTo>
                    <a:pt x="38" y="1723"/>
                  </a:lnTo>
                  <a:lnTo>
                    <a:pt x="28" y="1675"/>
                  </a:lnTo>
                  <a:lnTo>
                    <a:pt x="48" y="1587"/>
                  </a:lnTo>
                  <a:lnTo>
                    <a:pt x="42" y="1492"/>
                  </a:lnTo>
                  <a:lnTo>
                    <a:pt x="80" y="1451"/>
                  </a:lnTo>
                  <a:lnTo>
                    <a:pt x="78" y="1379"/>
                  </a:lnTo>
                  <a:lnTo>
                    <a:pt x="129" y="1297"/>
                  </a:lnTo>
                  <a:lnTo>
                    <a:pt x="159" y="1170"/>
                  </a:lnTo>
                  <a:lnTo>
                    <a:pt x="245" y="1089"/>
                  </a:lnTo>
                  <a:lnTo>
                    <a:pt x="288" y="999"/>
                  </a:lnTo>
                  <a:lnTo>
                    <a:pt x="346" y="947"/>
                  </a:lnTo>
                  <a:lnTo>
                    <a:pt x="342" y="863"/>
                  </a:lnTo>
                  <a:lnTo>
                    <a:pt x="759" y="381"/>
                  </a:lnTo>
                  <a:lnTo>
                    <a:pt x="915" y="293"/>
                  </a:lnTo>
                  <a:lnTo>
                    <a:pt x="1030" y="141"/>
                  </a:lnTo>
                  <a:lnTo>
                    <a:pt x="979" y="106"/>
                  </a:lnTo>
                  <a:lnTo>
                    <a:pt x="980" y="2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7" name="Freeform 117"/>
            <p:cNvSpPr>
              <a:spLocks/>
            </p:cNvSpPr>
            <p:nvPr/>
          </p:nvSpPr>
          <p:spPr bwMode="auto">
            <a:xfrm>
              <a:off x="1671106" y="3799242"/>
              <a:ext cx="793439" cy="1048559"/>
            </a:xfrm>
            <a:custGeom>
              <a:avLst/>
              <a:gdLst>
                <a:gd name="T0" fmla="*/ 1149 w 3222"/>
                <a:gd name="T1" fmla="*/ 873 h 5279"/>
                <a:gd name="T2" fmla="*/ 1126 w 3222"/>
                <a:gd name="T3" fmla="*/ 578 h 5279"/>
                <a:gd name="T4" fmla="*/ 1186 w 3222"/>
                <a:gd name="T5" fmla="*/ 438 h 5279"/>
                <a:gd name="T6" fmla="*/ 1115 w 3222"/>
                <a:gd name="T7" fmla="*/ 323 h 5279"/>
                <a:gd name="T8" fmla="*/ 1374 w 3222"/>
                <a:gd name="T9" fmla="*/ 110 h 5279"/>
                <a:gd name="T10" fmla="*/ 1766 w 3222"/>
                <a:gd name="T11" fmla="*/ 143 h 5279"/>
                <a:gd name="T12" fmla="*/ 1711 w 3222"/>
                <a:gd name="T13" fmla="*/ 328 h 5279"/>
                <a:gd name="T14" fmla="*/ 1708 w 3222"/>
                <a:gd name="T15" fmla="*/ 517 h 5279"/>
                <a:gd name="T16" fmla="*/ 1818 w 3222"/>
                <a:gd name="T17" fmla="*/ 600 h 5279"/>
                <a:gd name="T18" fmla="*/ 1916 w 3222"/>
                <a:gd name="T19" fmla="*/ 667 h 5279"/>
                <a:gd name="T20" fmla="*/ 2060 w 3222"/>
                <a:gd name="T21" fmla="*/ 749 h 5279"/>
                <a:gd name="T22" fmla="*/ 2191 w 3222"/>
                <a:gd name="T23" fmla="*/ 738 h 5279"/>
                <a:gd name="T24" fmla="*/ 2372 w 3222"/>
                <a:gd name="T25" fmla="*/ 689 h 5279"/>
                <a:gd name="T26" fmla="*/ 2568 w 3222"/>
                <a:gd name="T27" fmla="*/ 694 h 5279"/>
                <a:gd name="T28" fmla="*/ 3042 w 3222"/>
                <a:gd name="T29" fmla="*/ 629 h 5279"/>
                <a:gd name="T30" fmla="*/ 3177 w 3222"/>
                <a:gd name="T31" fmla="*/ 778 h 5279"/>
                <a:gd name="T32" fmla="*/ 3103 w 3222"/>
                <a:gd name="T33" fmla="*/ 1167 h 5279"/>
                <a:gd name="T34" fmla="*/ 3056 w 3222"/>
                <a:gd name="T35" fmla="*/ 1323 h 5279"/>
                <a:gd name="T36" fmla="*/ 2960 w 3222"/>
                <a:gd name="T37" fmla="*/ 1543 h 5279"/>
                <a:gd name="T38" fmla="*/ 2802 w 3222"/>
                <a:gd name="T39" fmla="*/ 1910 h 5279"/>
                <a:gd name="T40" fmla="*/ 2738 w 3222"/>
                <a:gd name="T41" fmla="*/ 2279 h 5279"/>
                <a:gd name="T42" fmla="*/ 2612 w 3222"/>
                <a:gd name="T43" fmla="*/ 2491 h 5279"/>
                <a:gd name="T44" fmla="*/ 2526 w 3222"/>
                <a:gd name="T45" fmla="*/ 2811 h 5279"/>
                <a:gd name="T46" fmla="*/ 2441 w 3222"/>
                <a:gd name="T47" fmla="*/ 3352 h 5279"/>
                <a:gd name="T48" fmla="*/ 2440 w 3222"/>
                <a:gd name="T49" fmla="*/ 3565 h 5279"/>
                <a:gd name="T50" fmla="*/ 2330 w 3222"/>
                <a:gd name="T51" fmla="*/ 3887 h 5279"/>
                <a:gd name="T52" fmla="*/ 1915 w 3222"/>
                <a:gd name="T53" fmla="*/ 4089 h 5279"/>
                <a:gd name="T54" fmla="*/ 1661 w 3222"/>
                <a:gd name="T55" fmla="*/ 4463 h 5279"/>
                <a:gd name="T56" fmla="*/ 1632 w 3222"/>
                <a:gd name="T57" fmla="*/ 4914 h 5279"/>
                <a:gd name="T58" fmla="*/ 1313 w 3222"/>
                <a:gd name="T59" fmla="*/ 5279 h 5279"/>
                <a:gd name="T60" fmla="*/ 1022 w 3222"/>
                <a:gd name="T61" fmla="*/ 5122 h 5279"/>
                <a:gd name="T62" fmla="*/ 545 w 3222"/>
                <a:gd name="T63" fmla="*/ 5124 h 5279"/>
                <a:gd name="T64" fmla="*/ 286 w 3222"/>
                <a:gd name="T65" fmla="*/ 4868 h 5279"/>
                <a:gd name="T66" fmla="*/ 117 w 3222"/>
                <a:gd name="T67" fmla="*/ 4648 h 5279"/>
                <a:gd name="T68" fmla="*/ 117 w 3222"/>
                <a:gd name="T69" fmla="*/ 4272 h 5279"/>
                <a:gd name="T70" fmla="*/ 261 w 3222"/>
                <a:gd name="T71" fmla="*/ 4068 h 5279"/>
                <a:gd name="T72" fmla="*/ 303 w 3222"/>
                <a:gd name="T73" fmla="*/ 3862 h 5279"/>
                <a:gd name="T74" fmla="*/ 413 w 3222"/>
                <a:gd name="T75" fmla="*/ 3690 h 5279"/>
                <a:gd name="T76" fmla="*/ 503 w 3222"/>
                <a:gd name="T77" fmla="*/ 3642 h 5279"/>
                <a:gd name="T78" fmla="*/ 682 w 3222"/>
                <a:gd name="T79" fmla="*/ 3716 h 5279"/>
                <a:gd name="T80" fmla="*/ 826 w 3222"/>
                <a:gd name="T81" fmla="*/ 3622 h 5279"/>
                <a:gd name="T82" fmla="*/ 978 w 3222"/>
                <a:gd name="T83" fmla="*/ 3418 h 5279"/>
                <a:gd name="T84" fmla="*/ 1016 w 3222"/>
                <a:gd name="T85" fmla="*/ 3021 h 5279"/>
                <a:gd name="T86" fmla="*/ 993 w 3222"/>
                <a:gd name="T87" fmla="*/ 2811 h 5279"/>
                <a:gd name="T88" fmla="*/ 909 w 3222"/>
                <a:gd name="T89" fmla="*/ 2600 h 5279"/>
                <a:gd name="T90" fmla="*/ 905 w 3222"/>
                <a:gd name="T91" fmla="*/ 2253 h 5279"/>
                <a:gd name="T92" fmla="*/ 894 w 3222"/>
                <a:gd name="T93" fmla="*/ 1862 h 5279"/>
                <a:gd name="T94" fmla="*/ 821 w 3222"/>
                <a:gd name="T95" fmla="*/ 1513 h 5279"/>
                <a:gd name="T96" fmla="*/ 708 w 3222"/>
                <a:gd name="T97" fmla="*/ 1287 h 5279"/>
                <a:gd name="T98" fmla="*/ 856 w 3222"/>
                <a:gd name="T99" fmla="*/ 1180 h 5279"/>
                <a:gd name="T100" fmla="*/ 986 w 3222"/>
                <a:gd name="T101" fmla="*/ 1028 h 5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22" h="5279">
                  <a:moveTo>
                    <a:pt x="1000" y="931"/>
                  </a:moveTo>
                  <a:lnTo>
                    <a:pt x="1061" y="953"/>
                  </a:lnTo>
                  <a:lnTo>
                    <a:pt x="1149" y="873"/>
                  </a:lnTo>
                  <a:lnTo>
                    <a:pt x="1132" y="773"/>
                  </a:lnTo>
                  <a:lnTo>
                    <a:pt x="1178" y="726"/>
                  </a:lnTo>
                  <a:lnTo>
                    <a:pt x="1126" y="578"/>
                  </a:lnTo>
                  <a:lnTo>
                    <a:pt x="1137" y="532"/>
                  </a:lnTo>
                  <a:lnTo>
                    <a:pt x="1193" y="478"/>
                  </a:lnTo>
                  <a:lnTo>
                    <a:pt x="1186" y="438"/>
                  </a:lnTo>
                  <a:lnTo>
                    <a:pt x="1145" y="409"/>
                  </a:lnTo>
                  <a:lnTo>
                    <a:pt x="1141" y="354"/>
                  </a:lnTo>
                  <a:lnTo>
                    <a:pt x="1115" y="323"/>
                  </a:lnTo>
                  <a:lnTo>
                    <a:pt x="1166" y="228"/>
                  </a:lnTo>
                  <a:lnTo>
                    <a:pt x="1289" y="132"/>
                  </a:lnTo>
                  <a:lnTo>
                    <a:pt x="1374" y="110"/>
                  </a:lnTo>
                  <a:lnTo>
                    <a:pt x="1502" y="0"/>
                  </a:lnTo>
                  <a:lnTo>
                    <a:pt x="1670" y="110"/>
                  </a:lnTo>
                  <a:lnTo>
                    <a:pt x="1766" y="143"/>
                  </a:lnTo>
                  <a:lnTo>
                    <a:pt x="1812" y="219"/>
                  </a:lnTo>
                  <a:lnTo>
                    <a:pt x="1783" y="269"/>
                  </a:lnTo>
                  <a:lnTo>
                    <a:pt x="1711" y="328"/>
                  </a:lnTo>
                  <a:lnTo>
                    <a:pt x="1700" y="373"/>
                  </a:lnTo>
                  <a:lnTo>
                    <a:pt x="1738" y="429"/>
                  </a:lnTo>
                  <a:lnTo>
                    <a:pt x="1708" y="517"/>
                  </a:lnTo>
                  <a:lnTo>
                    <a:pt x="1726" y="568"/>
                  </a:lnTo>
                  <a:lnTo>
                    <a:pt x="1779" y="571"/>
                  </a:lnTo>
                  <a:lnTo>
                    <a:pt x="1818" y="600"/>
                  </a:lnTo>
                  <a:lnTo>
                    <a:pt x="1819" y="681"/>
                  </a:lnTo>
                  <a:lnTo>
                    <a:pt x="1857" y="694"/>
                  </a:lnTo>
                  <a:lnTo>
                    <a:pt x="1916" y="667"/>
                  </a:lnTo>
                  <a:lnTo>
                    <a:pt x="1958" y="668"/>
                  </a:lnTo>
                  <a:lnTo>
                    <a:pt x="2008" y="717"/>
                  </a:lnTo>
                  <a:lnTo>
                    <a:pt x="2060" y="749"/>
                  </a:lnTo>
                  <a:lnTo>
                    <a:pt x="2093" y="753"/>
                  </a:lnTo>
                  <a:lnTo>
                    <a:pt x="2146" y="738"/>
                  </a:lnTo>
                  <a:lnTo>
                    <a:pt x="2191" y="738"/>
                  </a:lnTo>
                  <a:lnTo>
                    <a:pt x="2229" y="777"/>
                  </a:lnTo>
                  <a:lnTo>
                    <a:pt x="2301" y="804"/>
                  </a:lnTo>
                  <a:lnTo>
                    <a:pt x="2372" y="689"/>
                  </a:lnTo>
                  <a:lnTo>
                    <a:pt x="2441" y="649"/>
                  </a:lnTo>
                  <a:lnTo>
                    <a:pt x="2493" y="650"/>
                  </a:lnTo>
                  <a:lnTo>
                    <a:pt x="2568" y="694"/>
                  </a:lnTo>
                  <a:lnTo>
                    <a:pt x="2646" y="685"/>
                  </a:lnTo>
                  <a:lnTo>
                    <a:pt x="2825" y="622"/>
                  </a:lnTo>
                  <a:lnTo>
                    <a:pt x="3042" y="629"/>
                  </a:lnTo>
                  <a:lnTo>
                    <a:pt x="3134" y="618"/>
                  </a:lnTo>
                  <a:lnTo>
                    <a:pt x="3222" y="619"/>
                  </a:lnTo>
                  <a:lnTo>
                    <a:pt x="3177" y="778"/>
                  </a:lnTo>
                  <a:lnTo>
                    <a:pt x="3195" y="1000"/>
                  </a:lnTo>
                  <a:lnTo>
                    <a:pt x="3131" y="1087"/>
                  </a:lnTo>
                  <a:lnTo>
                    <a:pt x="3103" y="1167"/>
                  </a:lnTo>
                  <a:lnTo>
                    <a:pt x="3132" y="1224"/>
                  </a:lnTo>
                  <a:lnTo>
                    <a:pt x="3119" y="1273"/>
                  </a:lnTo>
                  <a:lnTo>
                    <a:pt x="3056" y="1323"/>
                  </a:lnTo>
                  <a:lnTo>
                    <a:pt x="3014" y="1399"/>
                  </a:lnTo>
                  <a:lnTo>
                    <a:pt x="3015" y="1492"/>
                  </a:lnTo>
                  <a:lnTo>
                    <a:pt x="2960" y="1543"/>
                  </a:lnTo>
                  <a:lnTo>
                    <a:pt x="2960" y="1641"/>
                  </a:lnTo>
                  <a:lnTo>
                    <a:pt x="2909" y="1887"/>
                  </a:lnTo>
                  <a:lnTo>
                    <a:pt x="2802" y="1910"/>
                  </a:lnTo>
                  <a:lnTo>
                    <a:pt x="2672" y="2039"/>
                  </a:lnTo>
                  <a:lnTo>
                    <a:pt x="2652" y="2193"/>
                  </a:lnTo>
                  <a:lnTo>
                    <a:pt x="2738" y="2279"/>
                  </a:lnTo>
                  <a:lnTo>
                    <a:pt x="2737" y="2348"/>
                  </a:lnTo>
                  <a:lnTo>
                    <a:pt x="2673" y="2398"/>
                  </a:lnTo>
                  <a:lnTo>
                    <a:pt x="2612" y="2491"/>
                  </a:lnTo>
                  <a:lnTo>
                    <a:pt x="2656" y="2607"/>
                  </a:lnTo>
                  <a:lnTo>
                    <a:pt x="2627" y="2732"/>
                  </a:lnTo>
                  <a:lnTo>
                    <a:pt x="2526" y="2811"/>
                  </a:lnTo>
                  <a:lnTo>
                    <a:pt x="2417" y="3039"/>
                  </a:lnTo>
                  <a:lnTo>
                    <a:pt x="2404" y="3143"/>
                  </a:lnTo>
                  <a:lnTo>
                    <a:pt x="2441" y="3352"/>
                  </a:lnTo>
                  <a:lnTo>
                    <a:pt x="2525" y="3388"/>
                  </a:lnTo>
                  <a:lnTo>
                    <a:pt x="2526" y="3448"/>
                  </a:lnTo>
                  <a:lnTo>
                    <a:pt x="2440" y="3565"/>
                  </a:lnTo>
                  <a:lnTo>
                    <a:pt x="2441" y="3669"/>
                  </a:lnTo>
                  <a:lnTo>
                    <a:pt x="2373" y="3752"/>
                  </a:lnTo>
                  <a:lnTo>
                    <a:pt x="2330" y="3887"/>
                  </a:lnTo>
                  <a:lnTo>
                    <a:pt x="2181" y="4023"/>
                  </a:lnTo>
                  <a:lnTo>
                    <a:pt x="2055" y="4019"/>
                  </a:lnTo>
                  <a:lnTo>
                    <a:pt x="1915" y="4089"/>
                  </a:lnTo>
                  <a:lnTo>
                    <a:pt x="1803" y="4218"/>
                  </a:lnTo>
                  <a:lnTo>
                    <a:pt x="1638" y="4332"/>
                  </a:lnTo>
                  <a:lnTo>
                    <a:pt x="1661" y="4463"/>
                  </a:lnTo>
                  <a:lnTo>
                    <a:pt x="1609" y="4714"/>
                  </a:lnTo>
                  <a:lnTo>
                    <a:pt x="1678" y="4878"/>
                  </a:lnTo>
                  <a:lnTo>
                    <a:pt x="1632" y="4914"/>
                  </a:lnTo>
                  <a:lnTo>
                    <a:pt x="1430" y="4894"/>
                  </a:lnTo>
                  <a:lnTo>
                    <a:pt x="1389" y="4952"/>
                  </a:lnTo>
                  <a:lnTo>
                    <a:pt x="1313" y="5279"/>
                  </a:lnTo>
                  <a:lnTo>
                    <a:pt x="1224" y="5267"/>
                  </a:lnTo>
                  <a:lnTo>
                    <a:pt x="1089" y="5120"/>
                  </a:lnTo>
                  <a:lnTo>
                    <a:pt x="1022" y="5122"/>
                  </a:lnTo>
                  <a:lnTo>
                    <a:pt x="927" y="5131"/>
                  </a:lnTo>
                  <a:lnTo>
                    <a:pt x="768" y="5099"/>
                  </a:lnTo>
                  <a:lnTo>
                    <a:pt x="545" y="5124"/>
                  </a:lnTo>
                  <a:lnTo>
                    <a:pt x="471" y="5051"/>
                  </a:lnTo>
                  <a:lnTo>
                    <a:pt x="390" y="4901"/>
                  </a:lnTo>
                  <a:lnTo>
                    <a:pt x="286" y="4868"/>
                  </a:lnTo>
                  <a:lnTo>
                    <a:pt x="263" y="4767"/>
                  </a:lnTo>
                  <a:lnTo>
                    <a:pt x="226" y="4690"/>
                  </a:lnTo>
                  <a:lnTo>
                    <a:pt x="117" y="4648"/>
                  </a:lnTo>
                  <a:lnTo>
                    <a:pt x="0" y="4394"/>
                  </a:lnTo>
                  <a:lnTo>
                    <a:pt x="87" y="4392"/>
                  </a:lnTo>
                  <a:lnTo>
                    <a:pt x="117" y="4272"/>
                  </a:lnTo>
                  <a:lnTo>
                    <a:pt x="175" y="4184"/>
                  </a:lnTo>
                  <a:lnTo>
                    <a:pt x="231" y="4167"/>
                  </a:lnTo>
                  <a:lnTo>
                    <a:pt x="261" y="4068"/>
                  </a:lnTo>
                  <a:lnTo>
                    <a:pt x="325" y="4012"/>
                  </a:lnTo>
                  <a:lnTo>
                    <a:pt x="340" y="3913"/>
                  </a:lnTo>
                  <a:lnTo>
                    <a:pt x="303" y="3862"/>
                  </a:lnTo>
                  <a:lnTo>
                    <a:pt x="316" y="3759"/>
                  </a:lnTo>
                  <a:lnTo>
                    <a:pt x="361" y="3712"/>
                  </a:lnTo>
                  <a:lnTo>
                    <a:pt x="413" y="3690"/>
                  </a:lnTo>
                  <a:lnTo>
                    <a:pt x="412" y="3620"/>
                  </a:lnTo>
                  <a:lnTo>
                    <a:pt x="470" y="3586"/>
                  </a:lnTo>
                  <a:lnTo>
                    <a:pt x="503" y="3642"/>
                  </a:lnTo>
                  <a:lnTo>
                    <a:pt x="621" y="3639"/>
                  </a:lnTo>
                  <a:lnTo>
                    <a:pt x="634" y="3672"/>
                  </a:lnTo>
                  <a:lnTo>
                    <a:pt x="682" y="3716"/>
                  </a:lnTo>
                  <a:lnTo>
                    <a:pt x="744" y="3665"/>
                  </a:lnTo>
                  <a:lnTo>
                    <a:pt x="750" y="3602"/>
                  </a:lnTo>
                  <a:lnTo>
                    <a:pt x="826" y="3622"/>
                  </a:lnTo>
                  <a:lnTo>
                    <a:pt x="886" y="3551"/>
                  </a:lnTo>
                  <a:lnTo>
                    <a:pt x="892" y="3474"/>
                  </a:lnTo>
                  <a:lnTo>
                    <a:pt x="978" y="3418"/>
                  </a:lnTo>
                  <a:lnTo>
                    <a:pt x="1001" y="3242"/>
                  </a:lnTo>
                  <a:lnTo>
                    <a:pt x="973" y="3100"/>
                  </a:lnTo>
                  <a:lnTo>
                    <a:pt x="1016" y="3021"/>
                  </a:lnTo>
                  <a:lnTo>
                    <a:pt x="978" y="2952"/>
                  </a:lnTo>
                  <a:lnTo>
                    <a:pt x="1010" y="2920"/>
                  </a:lnTo>
                  <a:lnTo>
                    <a:pt x="993" y="2811"/>
                  </a:lnTo>
                  <a:lnTo>
                    <a:pt x="1018" y="2757"/>
                  </a:lnTo>
                  <a:lnTo>
                    <a:pt x="988" y="2661"/>
                  </a:lnTo>
                  <a:lnTo>
                    <a:pt x="909" y="2600"/>
                  </a:lnTo>
                  <a:lnTo>
                    <a:pt x="839" y="2594"/>
                  </a:lnTo>
                  <a:lnTo>
                    <a:pt x="839" y="2395"/>
                  </a:lnTo>
                  <a:lnTo>
                    <a:pt x="905" y="2253"/>
                  </a:lnTo>
                  <a:lnTo>
                    <a:pt x="890" y="2105"/>
                  </a:lnTo>
                  <a:lnTo>
                    <a:pt x="847" y="1985"/>
                  </a:lnTo>
                  <a:lnTo>
                    <a:pt x="894" y="1862"/>
                  </a:lnTo>
                  <a:lnTo>
                    <a:pt x="954" y="1742"/>
                  </a:lnTo>
                  <a:lnTo>
                    <a:pt x="909" y="1590"/>
                  </a:lnTo>
                  <a:lnTo>
                    <a:pt x="821" y="1513"/>
                  </a:lnTo>
                  <a:lnTo>
                    <a:pt x="772" y="1423"/>
                  </a:lnTo>
                  <a:lnTo>
                    <a:pt x="774" y="1369"/>
                  </a:lnTo>
                  <a:lnTo>
                    <a:pt x="708" y="1287"/>
                  </a:lnTo>
                  <a:lnTo>
                    <a:pt x="721" y="1227"/>
                  </a:lnTo>
                  <a:lnTo>
                    <a:pt x="796" y="1223"/>
                  </a:lnTo>
                  <a:lnTo>
                    <a:pt x="856" y="1180"/>
                  </a:lnTo>
                  <a:lnTo>
                    <a:pt x="851" y="1118"/>
                  </a:lnTo>
                  <a:lnTo>
                    <a:pt x="875" y="1077"/>
                  </a:lnTo>
                  <a:lnTo>
                    <a:pt x="986" y="1028"/>
                  </a:lnTo>
                  <a:lnTo>
                    <a:pt x="1000" y="93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8" name="Freeform 118"/>
            <p:cNvSpPr>
              <a:spLocks/>
            </p:cNvSpPr>
            <p:nvPr/>
          </p:nvSpPr>
          <p:spPr bwMode="auto">
            <a:xfrm>
              <a:off x="881020" y="3801045"/>
              <a:ext cx="1041528" cy="870944"/>
            </a:xfrm>
            <a:custGeom>
              <a:avLst/>
              <a:gdLst>
                <a:gd name="T0" fmla="*/ 3267 w 4231"/>
                <a:gd name="T1" fmla="*/ 7 h 4387"/>
                <a:gd name="T2" fmla="*/ 3521 w 4231"/>
                <a:gd name="T3" fmla="*/ 33 h 4387"/>
                <a:gd name="T4" fmla="*/ 3611 w 4231"/>
                <a:gd name="T5" fmla="*/ 189 h 4387"/>
                <a:gd name="T6" fmla="*/ 3751 w 4231"/>
                <a:gd name="T7" fmla="*/ 463 h 4387"/>
                <a:gd name="T8" fmla="*/ 4094 w 4231"/>
                <a:gd name="T9" fmla="*/ 584 h 4387"/>
                <a:gd name="T10" fmla="*/ 4132 w 4231"/>
                <a:gd name="T11" fmla="*/ 829 h 4387"/>
                <a:gd name="T12" fmla="*/ 4199 w 4231"/>
                <a:gd name="T13" fmla="*/ 1021 h 4387"/>
                <a:gd name="T14" fmla="*/ 4069 w 4231"/>
                <a:gd name="T15" fmla="*/ 1173 h 4387"/>
                <a:gd name="T16" fmla="*/ 3921 w 4231"/>
                <a:gd name="T17" fmla="*/ 1280 h 4387"/>
                <a:gd name="T18" fmla="*/ 4034 w 4231"/>
                <a:gd name="T19" fmla="*/ 1506 h 4387"/>
                <a:gd name="T20" fmla="*/ 4107 w 4231"/>
                <a:gd name="T21" fmla="*/ 1855 h 4387"/>
                <a:gd name="T22" fmla="*/ 4118 w 4231"/>
                <a:gd name="T23" fmla="*/ 2246 h 4387"/>
                <a:gd name="T24" fmla="*/ 4122 w 4231"/>
                <a:gd name="T25" fmla="*/ 2593 h 4387"/>
                <a:gd name="T26" fmla="*/ 4206 w 4231"/>
                <a:gd name="T27" fmla="*/ 2804 h 4387"/>
                <a:gd name="T28" fmla="*/ 4229 w 4231"/>
                <a:gd name="T29" fmla="*/ 3014 h 4387"/>
                <a:gd name="T30" fmla="*/ 4191 w 4231"/>
                <a:gd name="T31" fmla="*/ 3411 h 4387"/>
                <a:gd name="T32" fmla="*/ 4039 w 4231"/>
                <a:gd name="T33" fmla="*/ 3615 h 4387"/>
                <a:gd name="T34" fmla="*/ 3895 w 4231"/>
                <a:gd name="T35" fmla="*/ 3709 h 4387"/>
                <a:gd name="T36" fmla="*/ 3716 w 4231"/>
                <a:gd name="T37" fmla="*/ 3635 h 4387"/>
                <a:gd name="T38" fmla="*/ 3626 w 4231"/>
                <a:gd name="T39" fmla="*/ 3683 h 4387"/>
                <a:gd name="T40" fmla="*/ 3516 w 4231"/>
                <a:gd name="T41" fmla="*/ 3855 h 4387"/>
                <a:gd name="T42" fmla="*/ 3474 w 4231"/>
                <a:gd name="T43" fmla="*/ 4061 h 4387"/>
                <a:gd name="T44" fmla="*/ 3330 w 4231"/>
                <a:gd name="T45" fmla="*/ 4265 h 4387"/>
                <a:gd name="T46" fmla="*/ 3141 w 4231"/>
                <a:gd name="T47" fmla="*/ 4213 h 4387"/>
                <a:gd name="T48" fmla="*/ 3039 w 4231"/>
                <a:gd name="T49" fmla="*/ 3968 h 4387"/>
                <a:gd name="T50" fmla="*/ 3071 w 4231"/>
                <a:gd name="T51" fmla="*/ 3734 h 4387"/>
                <a:gd name="T52" fmla="*/ 2896 w 4231"/>
                <a:gd name="T53" fmla="*/ 3750 h 4387"/>
                <a:gd name="T54" fmla="*/ 2680 w 4231"/>
                <a:gd name="T55" fmla="*/ 3477 h 4387"/>
                <a:gd name="T56" fmla="*/ 2388 w 4231"/>
                <a:gd name="T57" fmla="*/ 3585 h 4387"/>
                <a:gd name="T58" fmla="*/ 2016 w 4231"/>
                <a:gd name="T59" fmla="*/ 3602 h 4387"/>
                <a:gd name="T60" fmla="*/ 1759 w 4231"/>
                <a:gd name="T61" fmla="*/ 3319 h 4387"/>
                <a:gd name="T62" fmla="*/ 1363 w 4231"/>
                <a:gd name="T63" fmla="*/ 3136 h 4387"/>
                <a:gd name="T64" fmla="*/ 939 w 4231"/>
                <a:gd name="T65" fmla="*/ 3014 h 4387"/>
                <a:gd name="T66" fmla="*/ 747 w 4231"/>
                <a:gd name="T67" fmla="*/ 3319 h 4387"/>
                <a:gd name="T68" fmla="*/ 481 w 4231"/>
                <a:gd name="T69" fmla="*/ 3516 h 4387"/>
                <a:gd name="T70" fmla="*/ 83 w 4231"/>
                <a:gd name="T71" fmla="*/ 3437 h 4387"/>
                <a:gd name="T72" fmla="*/ 192 w 4231"/>
                <a:gd name="T73" fmla="*/ 3065 h 4387"/>
                <a:gd name="T74" fmla="*/ 334 w 4231"/>
                <a:gd name="T75" fmla="*/ 2696 h 4387"/>
                <a:gd name="T76" fmla="*/ 120 w 4231"/>
                <a:gd name="T77" fmla="*/ 2533 h 4387"/>
                <a:gd name="T78" fmla="*/ 40 w 4231"/>
                <a:gd name="T79" fmla="*/ 2188 h 4387"/>
                <a:gd name="T80" fmla="*/ 394 w 4231"/>
                <a:gd name="T81" fmla="*/ 2040 h 4387"/>
                <a:gd name="T82" fmla="*/ 745 w 4231"/>
                <a:gd name="T83" fmla="*/ 1941 h 4387"/>
                <a:gd name="T84" fmla="*/ 989 w 4231"/>
                <a:gd name="T85" fmla="*/ 1834 h 4387"/>
                <a:gd name="T86" fmla="*/ 1320 w 4231"/>
                <a:gd name="T87" fmla="*/ 1722 h 4387"/>
                <a:gd name="T88" fmla="*/ 1877 w 4231"/>
                <a:gd name="T89" fmla="*/ 1540 h 4387"/>
                <a:gd name="T90" fmla="*/ 2217 w 4231"/>
                <a:gd name="T91" fmla="*/ 1596 h 4387"/>
                <a:gd name="T92" fmla="*/ 2403 w 4231"/>
                <a:gd name="T93" fmla="*/ 1519 h 4387"/>
                <a:gd name="T94" fmla="*/ 2671 w 4231"/>
                <a:gd name="T95" fmla="*/ 1321 h 4387"/>
                <a:gd name="T96" fmla="*/ 2806 w 4231"/>
                <a:gd name="T97" fmla="*/ 1484 h 4387"/>
                <a:gd name="T98" fmla="*/ 3013 w 4231"/>
                <a:gd name="T99" fmla="*/ 1440 h 4387"/>
                <a:gd name="T100" fmla="*/ 3256 w 4231"/>
                <a:gd name="T101" fmla="*/ 1482 h 4387"/>
                <a:gd name="T102" fmla="*/ 3283 w 4231"/>
                <a:gd name="T103" fmla="*/ 1245 h 4387"/>
                <a:gd name="T104" fmla="*/ 3422 w 4231"/>
                <a:gd name="T105" fmla="*/ 984 h 4387"/>
                <a:gd name="T106" fmla="*/ 3257 w 4231"/>
                <a:gd name="T107" fmla="*/ 799 h 4387"/>
                <a:gd name="T108" fmla="*/ 3058 w 4231"/>
                <a:gd name="T109" fmla="*/ 960 h 4387"/>
                <a:gd name="T110" fmla="*/ 3111 w 4231"/>
                <a:gd name="T111" fmla="*/ 724 h 4387"/>
                <a:gd name="T112" fmla="*/ 3176 w 4231"/>
                <a:gd name="T113" fmla="*/ 480 h 4387"/>
                <a:gd name="T114" fmla="*/ 3119 w 4231"/>
                <a:gd name="T115" fmla="*/ 312 h 4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31" h="4387">
                  <a:moveTo>
                    <a:pt x="3120" y="9"/>
                  </a:moveTo>
                  <a:lnTo>
                    <a:pt x="3186" y="0"/>
                  </a:lnTo>
                  <a:lnTo>
                    <a:pt x="3267" y="7"/>
                  </a:lnTo>
                  <a:lnTo>
                    <a:pt x="3366" y="59"/>
                  </a:lnTo>
                  <a:lnTo>
                    <a:pt x="3434" y="32"/>
                  </a:lnTo>
                  <a:lnTo>
                    <a:pt x="3521" y="33"/>
                  </a:lnTo>
                  <a:lnTo>
                    <a:pt x="3605" y="69"/>
                  </a:lnTo>
                  <a:lnTo>
                    <a:pt x="3647" y="121"/>
                  </a:lnTo>
                  <a:lnTo>
                    <a:pt x="3611" y="189"/>
                  </a:lnTo>
                  <a:lnTo>
                    <a:pt x="3613" y="329"/>
                  </a:lnTo>
                  <a:lnTo>
                    <a:pt x="3680" y="462"/>
                  </a:lnTo>
                  <a:lnTo>
                    <a:pt x="3751" y="463"/>
                  </a:lnTo>
                  <a:lnTo>
                    <a:pt x="3975" y="344"/>
                  </a:lnTo>
                  <a:lnTo>
                    <a:pt x="4049" y="448"/>
                  </a:lnTo>
                  <a:lnTo>
                    <a:pt x="4094" y="584"/>
                  </a:lnTo>
                  <a:lnTo>
                    <a:pt x="4152" y="659"/>
                  </a:lnTo>
                  <a:lnTo>
                    <a:pt x="4136" y="766"/>
                  </a:lnTo>
                  <a:lnTo>
                    <a:pt x="4132" y="829"/>
                  </a:lnTo>
                  <a:lnTo>
                    <a:pt x="4162" y="905"/>
                  </a:lnTo>
                  <a:lnTo>
                    <a:pt x="4213" y="924"/>
                  </a:lnTo>
                  <a:lnTo>
                    <a:pt x="4199" y="1021"/>
                  </a:lnTo>
                  <a:lnTo>
                    <a:pt x="4088" y="1070"/>
                  </a:lnTo>
                  <a:lnTo>
                    <a:pt x="4064" y="1111"/>
                  </a:lnTo>
                  <a:lnTo>
                    <a:pt x="4069" y="1173"/>
                  </a:lnTo>
                  <a:lnTo>
                    <a:pt x="4009" y="1216"/>
                  </a:lnTo>
                  <a:lnTo>
                    <a:pt x="3934" y="1220"/>
                  </a:lnTo>
                  <a:lnTo>
                    <a:pt x="3921" y="1280"/>
                  </a:lnTo>
                  <a:lnTo>
                    <a:pt x="3987" y="1362"/>
                  </a:lnTo>
                  <a:lnTo>
                    <a:pt x="3985" y="1416"/>
                  </a:lnTo>
                  <a:lnTo>
                    <a:pt x="4034" y="1506"/>
                  </a:lnTo>
                  <a:lnTo>
                    <a:pt x="4122" y="1583"/>
                  </a:lnTo>
                  <a:lnTo>
                    <a:pt x="4167" y="1735"/>
                  </a:lnTo>
                  <a:lnTo>
                    <a:pt x="4107" y="1855"/>
                  </a:lnTo>
                  <a:lnTo>
                    <a:pt x="4060" y="1978"/>
                  </a:lnTo>
                  <a:lnTo>
                    <a:pt x="4103" y="2098"/>
                  </a:lnTo>
                  <a:lnTo>
                    <a:pt x="4118" y="2246"/>
                  </a:lnTo>
                  <a:lnTo>
                    <a:pt x="4052" y="2388"/>
                  </a:lnTo>
                  <a:lnTo>
                    <a:pt x="4052" y="2587"/>
                  </a:lnTo>
                  <a:lnTo>
                    <a:pt x="4122" y="2593"/>
                  </a:lnTo>
                  <a:lnTo>
                    <a:pt x="4201" y="2654"/>
                  </a:lnTo>
                  <a:lnTo>
                    <a:pt x="4231" y="2750"/>
                  </a:lnTo>
                  <a:lnTo>
                    <a:pt x="4206" y="2804"/>
                  </a:lnTo>
                  <a:lnTo>
                    <a:pt x="4223" y="2913"/>
                  </a:lnTo>
                  <a:lnTo>
                    <a:pt x="4191" y="2945"/>
                  </a:lnTo>
                  <a:lnTo>
                    <a:pt x="4229" y="3014"/>
                  </a:lnTo>
                  <a:lnTo>
                    <a:pt x="4186" y="3093"/>
                  </a:lnTo>
                  <a:lnTo>
                    <a:pt x="4214" y="3235"/>
                  </a:lnTo>
                  <a:lnTo>
                    <a:pt x="4191" y="3411"/>
                  </a:lnTo>
                  <a:lnTo>
                    <a:pt x="4105" y="3467"/>
                  </a:lnTo>
                  <a:lnTo>
                    <a:pt x="4099" y="3544"/>
                  </a:lnTo>
                  <a:lnTo>
                    <a:pt x="4039" y="3615"/>
                  </a:lnTo>
                  <a:lnTo>
                    <a:pt x="3963" y="3595"/>
                  </a:lnTo>
                  <a:lnTo>
                    <a:pt x="3957" y="3658"/>
                  </a:lnTo>
                  <a:lnTo>
                    <a:pt x="3895" y="3709"/>
                  </a:lnTo>
                  <a:lnTo>
                    <a:pt x="3847" y="3665"/>
                  </a:lnTo>
                  <a:lnTo>
                    <a:pt x="3834" y="3632"/>
                  </a:lnTo>
                  <a:lnTo>
                    <a:pt x="3716" y="3635"/>
                  </a:lnTo>
                  <a:lnTo>
                    <a:pt x="3683" y="3579"/>
                  </a:lnTo>
                  <a:lnTo>
                    <a:pt x="3625" y="3613"/>
                  </a:lnTo>
                  <a:lnTo>
                    <a:pt x="3626" y="3683"/>
                  </a:lnTo>
                  <a:lnTo>
                    <a:pt x="3574" y="3705"/>
                  </a:lnTo>
                  <a:lnTo>
                    <a:pt x="3529" y="3752"/>
                  </a:lnTo>
                  <a:lnTo>
                    <a:pt x="3516" y="3855"/>
                  </a:lnTo>
                  <a:lnTo>
                    <a:pt x="3553" y="3906"/>
                  </a:lnTo>
                  <a:lnTo>
                    <a:pt x="3538" y="4005"/>
                  </a:lnTo>
                  <a:lnTo>
                    <a:pt x="3474" y="4061"/>
                  </a:lnTo>
                  <a:lnTo>
                    <a:pt x="3444" y="4160"/>
                  </a:lnTo>
                  <a:lnTo>
                    <a:pt x="3388" y="4177"/>
                  </a:lnTo>
                  <a:lnTo>
                    <a:pt x="3330" y="4265"/>
                  </a:lnTo>
                  <a:lnTo>
                    <a:pt x="3300" y="4385"/>
                  </a:lnTo>
                  <a:lnTo>
                    <a:pt x="3213" y="4387"/>
                  </a:lnTo>
                  <a:lnTo>
                    <a:pt x="3141" y="4213"/>
                  </a:lnTo>
                  <a:lnTo>
                    <a:pt x="3127" y="4115"/>
                  </a:lnTo>
                  <a:lnTo>
                    <a:pt x="3054" y="4046"/>
                  </a:lnTo>
                  <a:lnTo>
                    <a:pt x="3039" y="3968"/>
                  </a:lnTo>
                  <a:lnTo>
                    <a:pt x="3051" y="3885"/>
                  </a:lnTo>
                  <a:lnTo>
                    <a:pt x="3100" y="3834"/>
                  </a:lnTo>
                  <a:lnTo>
                    <a:pt x="3071" y="3734"/>
                  </a:lnTo>
                  <a:lnTo>
                    <a:pt x="2996" y="3688"/>
                  </a:lnTo>
                  <a:lnTo>
                    <a:pt x="2954" y="3726"/>
                  </a:lnTo>
                  <a:lnTo>
                    <a:pt x="2896" y="3750"/>
                  </a:lnTo>
                  <a:lnTo>
                    <a:pt x="2754" y="3636"/>
                  </a:lnTo>
                  <a:lnTo>
                    <a:pt x="2748" y="3557"/>
                  </a:lnTo>
                  <a:lnTo>
                    <a:pt x="2680" y="3477"/>
                  </a:lnTo>
                  <a:lnTo>
                    <a:pt x="2594" y="3432"/>
                  </a:lnTo>
                  <a:lnTo>
                    <a:pt x="2498" y="3475"/>
                  </a:lnTo>
                  <a:lnTo>
                    <a:pt x="2388" y="3585"/>
                  </a:lnTo>
                  <a:lnTo>
                    <a:pt x="2335" y="3570"/>
                  </a:lnTo>
                  <a:lnTo>
                    <a:pt x="2136" y="3634"/>
                  </a:lnTo>
                  <a:lnTo>
                    <a:pt x="2016" y="3602"/>
                  </a:lnTo>
                  <a:lnTo>
                    <a:pt x="1918" y="3467"/>
                  </a:lnTo>
                  <a:lnTo>
                    <a:pt x="1894" y="3368"/>
                  </a:lnTo>
                  <a:lnTo>
                    <a:pt x="1759" y="3319"/>
                  </a:lnTo>
                  <a:lnTo>
                    <a:pt x="1635" y="3336"/>
                  </a:lnTo>
                  <a:lnTo>
                    <a:pt x="1522" y="3282"/>
                  </a:lnTo>
                  <a:lnTo>
                    <a:pt x="1363" y="3136"/>
                  </a:lnTo>
                  <a:lnTo>
                    <a:pt x="1245" y="2997"/>
                  </a:lnTo>
                  <a:lnTo>
                    <a:pt x="1040" y="2947"/>
                  </a:lnTo>
                  <a:lnTo>
                    <a:pt x="939" y="3014"/>
                  </a:lnTo>
                  <a:lnTo>
                    <a:pt x="914" y="3147"/>
                  </a:lnTo>
                  <a:lnTo>
                    <a:pt x="822" y="3235"/>
                  </a:lnTo>
                  <a:lnTo>
                    <a:pt x="747" y="3319"/>
                  </a:lnTo>
                  <a:lnTo>
                    <a:pt x="657" y="3332"/>
                  </a:lnTo>
                  <a:lnTo>
                    <a:pt x="618" y="3424"/>
                  </a:lnTo>
                  <a:lnTo>
                    <a:pt x="481" y="3516"/>
                  </a:lnTo>
                  <a:lnTo>
                    <a:pt x="336" y="3589"/>
                  </a:lnTo>
                  <a:lnTo>
                    <a:pt x="152" y="3529"/>
                  </a:lnTo>
                  <a:lnTo>
                    <a:pt x="83" y="3437"/>
                  </a:lnTo>
                  <a:lnTo>
                    <a:pt x="83" y="3248"/>
                  </a:lnTo>
                  <a:lnTo>
                    <a:pt x="167" y="3192"/>
                  </a:lnTo>
                  <a:lnTo>
                    <a:pt x="192" y="3065"/>
                  </a:lnTo>
                  <a:lnTo>
                    <a:pt x="370" y="2939"/>
                  </a:lnTo>
                  <a:lnTo>
                    <a:pt x="481" y="2748"/>
                  </a:lnTo>
                  <a:lnTo>
                    <a:pt x="334" y="2696"/>
                  </a:lnTo>
                  <a:lnTo>
                    <a:pt x="218" y="2754"/>
                  </a:lnTo>
                  <a:lnTo>
                    <a:pt x="100" y="2722"/>
                  </a:lnTo>
                  <a:lnTo>
                    <a:pt x="120" y="2533"/>
                  </a:lnTo>
                  <a:lnTo>
                    <a:pt x="43" y="2424"/>
                  </a:lnTo>
                  <a:lnTo>
                    <a:pt x="0" y="2342"/>
                  </a:lnTo>
                  <a:lnTo>
                    <a:pt x="40" y="2188"/>
                  </a:lnTo>
                  <a:lnTo>
                    <a:pt x="113" y="2072"/>
                  </a:lnTo>
                  <a:lnTo>
                    <a:pt x="250" y="2040"/>
                  </a:lnTo>
                  <a:lnTo>
                    <a:pt x="394" y="2040"/>
                  </a:lnTo>
                  <a:lnTo>
                    <a:pt x="503" y="2113"/>
                  </a:lnTo>
                  <a:lnTo>
                    <a:pt x="620" y="2141"/>
                  </a:lnTo>
                  <a:lnTo>
                    <a:pt x="745" y="1941"/>
                  </a:lnTo>
                  <a:lnTo>
                    <a:pt x="815" y="1941"/>
                  </a:lnTo>
                  <a:lnTo>
                    <a:pt x="905" y="1909"/>
                  </a:lnTo>
                  <a:lnTo>
                    <a:pt x="989" y="1834"/>
                  </a:lnTo>
                  <a:lnTo>
                    <a:pt x="1085" y="1817"/>
                  </a:lnTo>
                  <a:lnTo>
                    <a:pt x="1115" y="1744"/>
                  </a:lnTo>
                  <a:lnTo>
                    <a:pt x="1320" y="1722"/>
                  </a:lnTo>
                  <a:lnTo>
                    <a:pt x="1620" y="1557"/>
                  </a:lnTo>
                  <a:lnTo>
                    <a:pt x="1716" y="1570"/>
                  </a:lnTo>
                  <a:lnTo>
                    <a:pt x="1877" y="1540"/>
                  </a:lnTo>
                  <a:lnTo>
                    <a:pt x="2091" y="1607"/>
                  </a:lnTo>
                  <a:lnTo>
                    <a:pt x="2153" y="1609"/>
                  </a:lnTo>
                  <a:lnTo>
                    <a:pt x="2217" y="1596"/>
                  </a:lnTo>
                  <a:lnTo>
                    <a:pt x="2239" y="1572"/>
                  </a:lnTo>
                  <a:lnTo>
                    <a:pt x="2339" y="1574"/>
                  </a:lnTo>
                  <a:lnTo>
                    <a:pt x="2403" y="1519"/>
                  </a:lnTo>
                  <a:lnTo>
                    <a:pt x="2468" y="1394"/>
                  </a:lnTo>
                  <a:lnTo>
                    <a:pt x="2568" y="1379"/>
                  </a:lnTo>
                  <a:lnTo>
                    <a:pt x="2671" y="1321"/>
                  </a:lnTo>
                  <a:lnTo>
                    <a:pt x="2701" y="1353"/>
                  </a:lnTo>
                  <a:lnTo>
                    <a:pt x="2705" y="1416"/>
                  </a:lnTo>
                  <a:lnTo>
                    <a:pt x="2806" y="1484"/>
                  </a:lnTo>
                  <a:lnTo>
                    <a:pt x="2869" y="1483"/>
                  </a:lnTo>
                  <a:lnTo>
                    <a:pt x="2939" y="1441"/>
                  </a:lnTo>
                  <a:lnTo>
                    <a:pt x="3013" y="1440"/>
                  </a:lnTo>
                  <a:lnTo>
                    <a:pt x="3079" y="1484"/>
                  </a:lnTo>
                  <a:lnTo>
                    <a:pt x="3189" y="1510"/>
                  </a:lnTo>
                  <a:lnTo>
                    <a:pt x="3256" y="1482"/>
                  </a:lnTo>
                  <a:lnTo>
                    <a:pt x="3312" y="1372"/>
                  </a:lnTo>
                  <a:lnTo>
                    <a:pt x="3306" y="1315"/>
                  </a:lnTo>
                  <a:lnTo>
                    <a:pt x="3283" y="1245"/>
                  </a:lnTo>
                  <a:lnTo>
                    <a:pt x="3318" y="1184"/>
                  </a:lnTo>
                  <a:lnTo>
                    <a:pt x="3399" y="1137"/>
                  </a:lnTo>
                  <a:lnTo>
                    <a:pt x="3422" y="984"/>
                  </a:lnTo>
                  <a:lnTo>
                    <a:pt x="3360" y="890"/>
                  </a:lnTo>
                  <a:lnTo>
                    <a:pt x="3293" y="859"/>
                  </a:lnTo>
                  <a:lnTo>
                    <a:pt x="3257" y="799"/>
                  </a:lnTo>
                  <a:lnTo>
                    <a:pt x="3198" y="804"/>
                  </a:lnTo>
                  <a:lnTo>
                    <a:pt x="3142" y="878"/>
                  </a:lnTo>
                  <a:lnTo>
                    <a:pt x="3058" y="960"/>
                  </a:lnTo>
                  <a:lnTo>
                    <a:pt x="3022" y="911"/>
                  </a:lnTo>
                  <a:lnTo>
                    <a:pt x="3026" y="787"/>
                  </a:lnTo>
                  <a:lnTo>
                    <a:pt x="3111" y="724"/>
                  </a:lnTo>
                  <a:lnTo>
                    <a:pt x="3070" y="658"/>
                  </a:lnTo>
                  <a:lnTo>
                    <a:pt x="3078" y="552"/>
                  </a:lnTo>
                  <a:lnTo>
                    <a:pt x="3176" y="480"/>
                  </a:lnTo>
                  <a:lnTo>
                    <a:pt x="3245" y="368"/>
                  </a:lnTo>
                  <a:lnTo>
                    <a:pt x="3228" y="309"/>
                  </a:lnTo>
                  <a:lnTo>
                    <a:pt x="3119" y="312"/>
                  </a:lnTo>
                  <a:lnTo>
                    <a:pt x="3081" y="120"/>
                  </a:lnTo>
                  <a:lnTo>
                    <a:pt x="3120" y="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grpSp>
          <p:nvGrpSpPr>
            <p:cNvPr id="5" name="Group 119"/>
            <p:cNvGrpSpPr/>
            <p:nvPr>
              <p:custDataLst>
                <p:tags r:id="rId2"/>
              </p:custDataLst>
            </p:nvPr>
          </p:nvGrpSpPr>
          <p:grpSpPr>
            <a:xfrm>
              <a:off x="1014005" y="3626136"/>
              <a:ext cx="708507" cy="521124"/>
              <a:chOff x="3290940" y="5111922"/>
              <a:chExt cx="802729" cy="731825"/>
            </a:xfrm>
            <a:solidFill>
              <a:srgbClr val="FEA022"/>
            </a:solidFill>
          </p:grpSpPr>
          <p:sp>
            <p:nvSpPr>
              <p:cNvPr id="53" name="Freeform 140"/>
              <p:cNvSpPr>
                <a:spLocks/>
              </p:cNvSpPr>
              <p:nvPr/>
            </p:nvSpPr>
            <p:spPr bwMode="auto">
              <a:xfrm>
                <a:off x="3290940" y="5251196"/>
                <a:ext cx="253227" cy="191187"/>
              </a:xfrm>
              <a:custGeom>
                <a:avLst/>
                <a:gdLst>
                  <a:gd name="T0" fmla="*/ 15 w 910"/>
                  <a:gd name="T1" fmla="*/ 459 h 685"/>
                  <a:gd name="T2" fmla="*/ 90 w 910"/>
                  <a:gd name="T3" fmla="*/ 440 h 685"/>
                  <a:gd name="T4" fmla="*/ 120 w 910"/>
                  <a:gd name="T5" fmla="*/ 521 h 685"/>
                  <a:gd name="T6" fmla="*/ 132 w 910"/>
                  <a:gd name="T7" fmla="*/ 443 h 685"/>
                  <a:gd name="T8" fmla="*/ 154 w 910"/>
                  <a:gd name="T9" fmla="*/ 385 h 685"/>
                  <a:gd name="T10" fmla="*/ 182 w 910"/>
                  <a:gd name="T11" fmla="*/ 459 h 685"/>
                  <a:gd name="T12" fmla="*/ 266 w 910"/>
                  <a:gd name="T13" fmla="*/ 402 h 685"/>
                  <a:gd name="T14" fmla="*/ 327 w 910"/>
                  <a:gd name="T15" fmla="*/ 421 h 685"/>
                  <a:gd name="T16" fmla="*/ 395 w 910"/>
                  <a:gd name="T17" fmla="*/ 409 h 685"/>
                  <a:gd name="T18" fmla="*/ 481 w 910"/>
                  <a:gd name="T19" fmla="*/ 383 h 685"/>
                  <a:gd name="T20" fmla="*/ 539 w 910"/>
                  <a:gd name="T21" fmla="*/ 384 h 685"/>
                  <a:gd name="T22" fmla="*/ 646 w 910"/>
                  <a:gd name="T23" fmla="*/ 418 h 685"/>
                  <a:gd name="T24" fmla="*/ 680 w 910"/>
                  <a:gd name="T25" fmla="*/ 366 h 685"/>
                  <a:gd name="T26" fmla="*/ 625 w 910"/>
                  <a:gd name="T27" fmla="*/ 338 h 685"/>
                  <a:gd name="T28" fmla="*/ 668 w 910"/>
                  <a:gd name="T29" fmla="*/ 302 h 685"/>
                  <a:gd name="T30" fmla="*/ 700 w 910"/>
                  <a:gd name="T31" fmla="*/ 273 h 685"/>
                  <a:gd name="T32" fmla="*/ 749 w 910"/>
                  <a:gd name="T33" fmla="*/ 253 h 685"/>
                  <a:gd name="T34" fmla="*/ 740 w 910"/>
                  <a:gd name="T35" fmla="*/ 200 h 685"/>
                  <a:gd name="T36" fmla="*/ 791 w 910"/>
                  <a:gd name="T37" fmla="*/ 70 h 685"/>
                  <a:gd name="T38" fmla="*/ 850 w 910"/>
                  <a:gd name="T39" fmla="*/ 0 h 685"/>
                  <a:gd name="T40" fmla="*/ 866 w 910"/>
                  <a:gd name="T41" fmla="*/ 72 h 685"/>
                  <a:gd name="T42" fmla="*/ 863 w 910"/>
                  <a:gd name="T43" fmla="*/ 203 h 685"/>
                  <a:gd name="T44" fmla="*/ 838 w 910"/>
                  <a:gd name="T45" fmla="*/ 256 h 685"/>
                  <a:gd name="T46" fmla="*/ 829 w 910"/>
                  <a:gd name="T47" fmla="*/ 344 h 685"/>
                  <a:gd name="T48" fmla="*/ 819 w 910"/>
                  <a:gd name="T49" fmla="*/ 489 h 685"/>
                  <a:gd name="T50" fmla="*/ 732 w 910"/>
                  <a:gd name="T51" fmla="*/ 618 h 685"/>
                  <a:gd name="T52" fmla="*/ 553 w 910"/>
                  <a:gd name="T53" fmla="*/ 593 h 685"/>
                  <a:gd name="T54" fmla="*/ 427 w 910"/>
                  <a:gd name="T55" fmla="*/ 650 h 685"/>
                  <a:gd name="T56" fmla="*/ 269 w 910"/>
                  <a:gd name="T57" fmla="*/ 639 h 685"/>
                  <a:gd name="T58" fmla="*/ 136 w 910"/>
                  <a:gd name="T59" fmla="*/ 618 h 685"/>
                  <a:gd name="T60" fmla="*/ 60 w 910"/>
                  <a:gd name="T61" fmla="*/ 650 h 685"/>
                  <a:gd name="T62" fmla="*/ 0 w 910"/>
                  <a:gd name="T63" fmla="*/ 547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10" h="685">
                    <a:moveTo>
                      <a:pt x="22" y="513"/>
                    </a:moveTo>
                    <a:lnTo>
                      <a:pt x="15" y="459"/>
                    </a:lnTo>
                    <a:lnTo>
                      <a:pt x="75" y="414"/>
                    </a:lnTo>
                    <a:lnTo>
                      <a:pt x="90" y="440"/>
                    </a:lnTo>
                    <a:lnTo>
                      <a:pt x="86" y="489"/>
                    </a:lnTo>
                    <a:lnTo>
                      <a:pt x="120" y="521"/>
                    </a:lnTo>
                    <a:lnTo>
                      <a:pt x="159" y="504"/>
                    </a:lnTo>
                    <a:lnTo>
                      <a:pt x="132" y="443"/>
                    </a:lnTo>
                    <a:lnTo>
                      <a:pt x="153" y="419"/>
                    </a:lnTo>
                    <a:lnTo>
                      <a:pt x="154" y="385"/>
                    </a:lnTo>
                    <a:lnTo>
                      <a:pt x="188" y="368"/>
                    </a:lnTo>
                    <a:lnTo>
                      <a:pt x="182" y="459"/>
                    </a:lnTo>
                    <a:lnTo>
                      <a:pt x="211" y="474"/>
                    </a:lnTo>
                    <a:lnTo>
                      <a:pt x="266" y="402"/>
                    </a:lnTo>
                    <a:lnTo>
                      <a:pt x="298" y="401"/>
                    </a:lnTo>
                    <a:lnTo>
                      <a:pt x="327" y="421"/>
                    </a:lnTo>
                    <a:lnTo>
                      <a:pt x="365" y="392"/>
                    </a:lnTo>
                    <a:lnTo>
                      <a:pt x="395" y="409"/>
                    </a:lnTo>
                    <a:lnTo>
                      <a:pt x="441" y="407"/>
                    </a:lnTo>
                    <a:lnTo>
                      <a:pt x="481" y="383"/>
                    </a:lnTo>
                    <a:lnTo>
                      <a:pt x="514" y="399"/>
                    </a:lnTo>
                    <a:lnTo>
                      <a:pt x="539" y="384"/>
                    </a:lnTo>
                    <a:lnTo>
                      <a:pt x="586" y="418"/>
                    </a:lnTo>
                    <a:lnTo>
                      <a:pt x="646" y="418"/>
                    </a:lnTo>
                    <a:lnTo>
                      <a:pt x="675" y="389"/>
                    </a:lnTo>
                    <a:lnTo>
                      <a:pt x="680" y="366"/>
                    </a:lnTo>
                    <a:lnTo>
                      <a:pt x="648" y="365"/>
                    </a:lnTo>
                    <a:lnTo>
                      <a:pt x="625" y="338"/>
                    </a:lnTo>
                    <a:lnTo>
                      <a:pt x="657" y="326"/>
                    </a:lnTo>
                    <a:lnTo>
                      <a:pt x="668" y="302"/>
                    </a:lnTo>
                    <a:lnTo>
                      <a:pt x="728" y="293"/>
                    </a:lnTo>
                    <a:lnTo>
                      <a:pt x="700" y="273"/>
                    </a:lnTo>
                    <a:lnTo>
                      <a:pt x="717" y="247"/>
                    </a:lnTo>
                    <a:lnTo>
                      <a:pt x="749" y="253"/>
                    </a:lnTo>
                    <a:lnTo>
                      <a:pt x="765" y="232"/>
                    </a:lnTo>
                    <a:lnTo>
                      <a:pt x="740" y="200"/>
                    </a:lnTo>
                    <a:lnTo>
                      <a:pt x="789" y="144"/>
                    </a:lnTo>
                    <a:lnTo>
                      <a:pt x="791" y="70"/>
                    </a:lnTo>
                    <a:lnTo>
                      <a:pt x="824" y="5"/>
                    </a:lnTo>
                    <a:lnTo>
                      <a:pt x="850" y="0"/>
                    </a:lnTo>
                    <a:lnTo>
                      <a:pt x="883" y="27"/>
                    </a:lnTo>
                    <a:lnTo>
                      <a:pt x="866" y="72"/>
                    </a:lnTo>
                    <a:lnTo>
                      <a:pt x="910" y="130"/>
                    </a:lnTo>
                    <a:lnTo>
                      <a:pt x="863" y="203"/>
                    </a:lnTo>
                    <a:lnTo>
                      <a:pt x="875" y="230"/>
                    </a:lnTo>
                    <a:lnTo>
                      <a:pt x="838" y="256"/>
                    </a:lnTo>
                    <a:lnTo>
                      <a:pt x="851" y="284"/>
                    </a:lnTo>
                    <a:lnTo>
                      <a:pt x="829" y="344"/>
                    </a:lnTo>
                    <a:lnTo>
                      <a:pt x="821" y="415"/>
                    </a:lnTo>
                    <a:lnTo>
                      <a:pt x="819" y="489"/>
                    </a:lnTo>
                    <a:lnTo>
                      <a:pt x="744" y="550"/>
                    </a:lnTo>
                    <a:lnTo>
                      <a:pt x="732" y="618"/>
                    </a:lnTo>
                    <a:lnTo>
                      <a:pt x="639" y="621"/>
                    </a:lnTo>
                    <a:lnTo>
                      <a:pt x="553" y="593"/>
                    </a:lnTo>
                    <a:lnTo>
                      <a:pt x="488" y="633"/>
                    </a:lnTo>
                    <a:lnTo>
                      <a:pt x="427" y="650"/>
                    </a:lnTo>
                    <a:lnTo>
                      <a:pt x="330" y="615"/>
                    </a:lnTo>
                    <a:lnTo>
                      <a:pt x="269" y="639"/>
                    </a:lnTo>
                    <a:lnTo>
                      <a:pt x="206" y="609"/>
                    </a:lnTo>
                    <a:lnTo>
                      <a:pt x="136" y="618"/>
                    </a:lnTo>
                    <a:lnTo>
                      <a:pt x="133" y="685"/>
                    </a:lnTo>
                    <a:lnTo>
                      <a:pt x="60" y="650"/>
                    </a:lnTo>
                    <a:lnTo>
                      <a:pt x="9" y="589"/>
                    </a:lnTo>
                    <a:lnTo>
                      <a:pt x="0" y="547"/>
                    </a:lnTo>
                    <a:lnTo>
                      <a:pt x="22" y="5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4" name="Freeform 31"/>
              <p:cNvSpPr>
                <a:spLocks/>
              </p:cNvSpPr>
              <p:nvPr/>
            </p:nvSpPr>
            <p:spPr bwMode="auto">
              <a:xfrm>
                <a:off x="3351715" y="5111922"/>
                <a:ext cx="741954" cy="731825"/>
              </a:xfrm>
              <a:custGeom>
                <a:avLst/>
                <a:gdLst>
                  <a:gd name="T0" fmla="*/ 1554 w 2665"/>
                  <a:gd name="T1" fmla="*/ 124 h 2621"/>
                  <a:gd name="T2" fmla="*/ 1732 w 2665"/>
                  <a:gd name="T3" fmla="*/ 223 h 2621"/>
                  <a:gd name="T4" fmla="*/ 1926 w 2665"/>
                  <a:gd name="T5" fmla="*/ 269 h 2621"/>
                  <a:gd name="T6" fmla="*/ 1927 w 2665"/>
                  <a:gd name="T7" fmla="*/ 511 h 2621"/>
                  <a:gd name="T8" fmla="*/ 1838 w 2665"/>
                  <a:gd name="T9" fmla="*/ 599 h 2621"/>
                  <a:gd name="T10" fmla="*/ 1752 w 2665"/>
                  <a:gd name="T11" fmla="*/ 746 h 2621"/>
                  <a:gd name="T12" fmla="*/ 1710 w 2665"/>
                  <a:gd name="T13" fmla="*/ 852 h 2621"/>
                  <a:gd name="T14" fmla="*/ 1934 w 2665"/>
                  <a:gd name="T15" fmla="*/ 880 h 2621"/>
                  <a:gd name="T16" fmla="*/ 2230 w 2665"/>
                  <a:gd name="T17" fmla="*/ 806 h 2621"/>
                  <a:gd name="T18" fmla="*/ 2363 w 2665"/>
                  <a:gd name="T19" fmla="*/ 886 h 2621"/>
                  <a:gd name="T20" fmla="*/ 2362 w 2665"/>
                  <a:gd name="T21" fmla="*/ 1189 h 2621"/>
                  <a:gd name="T22" fmla="*/ 2488 w 2665"/>
                  <a:gd name="T23" fmla="*/ 1245 h 2621"/>
                  <a:gd name="T24" fmla="*/ 2321 w 2665"/>
                  <a:gd name="T25" fmla="*/ 1429 h 2621"/>
                  <a:gd name="T26" fmla="*/ 2354 w 2665"/>
                  <a:gd name="T27" fmla="*/ 1601 h 2621"/>
                  <a:gd name="T28" fmla="*/ 2265 w 2665"/>
                  <a:gd name="T29" fmla="*/ 1788 h 2621"/>
                  <a:gd name="T30" fmla="*/ 2385 w 2665"/>
                  <a:gd name="T31" fmla="*/ 1755 h 2621"/>
                  <a:gd name="T32" fmla="*/ 2500 w 2665"/>
                  <a:gd name="T33" fmla="*/ 1676 h 2621"/>
                  <a:gd name="T34" fmla="*/ 2603 w 2665"/>
                  <a:gd name="T35" fmla="*/ 1767 h 2621"/>
                  <a:gd name="T36" fmla="*/ 2642 w 2665"/>
                  <a:gd name="T37" fmla="*/ 2014 h 2621"/>
                  <a:gd name="T38" fmla="*/ 2526 w 2665"/>
                  <a:gd name="T39" fmla="*/ 2122 h 2621"/>
                  <a:gd name="T40" fmla="*/ 2555 w 2665"/>
                  <a:gd name="T41" fmla="*/ 2249 h 2621"/>
                  <a:gd name="T42" fmla="*/ 2432 w 2665"/>
                  <a:gd name="T43" fmla="*/ 2387 h 2621"/>
                  <a:gd name="T44" fmla="*/ 2256 w 2665"/>
                  <a:gd name="T45" fmla="*/ 2317 h 2621"/>
                  <a:gd name="T46" fmla="*/ 2112 w 2665"/>
                  <a:gd name="T47" fmla="*/ 2360 h 2621"/>
                  <a:gd name="T48" fmla="*/ 1948 w 2665"/>
                  <a:gd name="T49" fmla="*/ 2293 h 2621"/>
                  <a:gd name="T50" fmla="*/ 1914 w 2665"/>
                  <a:gd name="T51" fmla="*/ 2198 h 2621"/>
                  <a:gd name="T52" fmla="*/ 1711 w 2665"/>
                  <a:gd name="T53" fmla="*/ 2271 h 2621"/>
                  <a:gd name="T54" fmla="*/ 1582 w 2665"/>
                  <a:gd name="T55" fmla="*/ 2451 h 2621"/>
                  <a:gd name="T56" fmla="*/ 1460 w 2665"/>
                  <a:gd name="T57" fmla="*/ 2473 h 2621"/>
                  <a:gd name="T58" fmla="*/ 1334 w 2665"/>
                  <a:gd name="T59" fmla="*/ 2484 h 2621"/>
                  <a:gd name="T60" fmla="*/ 959 w 2665"/>
                  <a:gd name="T61" fmla="*/ 2447 h 2621"/>
                  <a:gd name="T62" fmla="*/ 563 w 2665"/>
                  <a:gd name="T63" fmla="*/ 2599 h 2621"/>
                  <a:gd name="T64" fmla="*/ 272 w 2665"/>
                  <a:gd name="T65" fmla="*/ 2608 h 2621"/>
                  <a:gd name="T66" fmla="*/ 229 w 2665"/>
                  <a:gd name="T67" fmla="*/ 2456 h 2621"/>
                  <a:gd name="T68" fmla="*/ 177 w 2665"/>
                  <a:gd name="T69" fmla="*/ 2280 h 2621"/>
                  <a:gd name="T70" fmla="*/ 165 w 2665"/>
                  <a:gd name="T71" fmla="*/ 2088 h 2621"/>
                  <a:gd name="T72" fmla="*/ 180 w 2665"/>
                  <a:gd name="T73" fmla="*/ 1894 h 2621"/>
                  <a:gd name="T74" fmla="*/ 159 w 2665"/>
                  <a:gd name="T75" fmla="*/ 1779 h 2621"/>
                  <a:gd name="T76" fmla="*/ 83 w 2665"/>
                  <a:gd name="T77" fmla="*/ 1709 h 2621"/>
                  <a:gd name="T78" fmla="*/ 142 w 2665"/>
                  <a:gd name="T79" fmla="*/ 1547 h 2621"/>
                  <a:gd name="T80" fmla="*/ 0 w 2665"/>
                  <a:gd name="T81" fmla="*/ 1369 h 2621"/>
                  <a:gd name="T82" fmla="*/ 110 w 2665"/>
                  <a:gd name="T83" fmla="*/ 1209 h 2621"/>
                  <a:gd name="T84" fmla="*/ 411 w 2665"/>
                  <a:gd name="T85" fmla="*/ 1159 h 2621"/>
                  <a:gd name="T86" fmla="*/ 620 w 2665"/>
                  <a:gd name="T87" fmla="*/ 1019 h 2621"/>
                  <a:gd name="T88" fmla="*/ 723 w 2665"/>
                  <a:gd name="T89" fmla="*/ 878 h 2621"/>
                  <a:gd name="T90" fmla="*/ 717 w 2665"/>
                  <a:gd name="T91" fmla="*/ 748 h 2621"/>
                  <a:gd name="T92" fmla="*/ 752 w 2665"/>
                  <a:gd name="T93" fmla="*/ 635 h 2621"/>
                  <a:gd name="T94" fmla="*/ 810 w 2665"/>
                  <a:gd name="T95" fmla="*/ 461 h 2621"/>
                  <a:gd name="T96" fmla="*/ 952 w 2665"/>
                  <a:gd name="T97" fmla="*/ 396 h 2621"/>
                  <a:gd name="T98" fmla="*/ 1029 w 2665"/>
                  <a:gd name="T99" fmla="*/ 174 h 2621"/>
                  <a:gd name="T100" fmla="*/ 1140 w 2665"/>
                  <a:gd name="T101" fmla="*/ 6 h 2621"/>
                  <a:gd name="T102" fmla="*/ 1219 w 2665"/>
                  <a:gd name="T103" fmla="*/ 24 h 2621"/>
                  <a:gd name="T104" fmla="*/ 1307 w 2665"/>
                  <a:gd name="T105" fmla="*/ 28 h 2621"/>
                  <a:gd name="T106" fmla="*/ 1391 w 2665"/>
                  <a:gd name="T107" fmla="*/ 45 h 2621"/>
                  <a:gd name="T108" fmla="*/ 1485 w 2665"/>
                  <a:gd name="T109" fmla="*/ 70 h 2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5" h="2621">
                    <a:moveTo>
                      <a:pt x="1485" y="70"/>
                    </a:moveTo>
                    <a:lnTo>
                      <a:pt x="1554" y="124"/>
                    </a:lnTo>
                    <a:lnTo>
                      <a:pt x="1653" y="159"/>
                    </a:lnTo>
                    <a:lnTo>
                      <a:pt x="1732" y="223"/>
                    </a:lnTo>
                    <a:lnTo>
                      <a:pt x="1828" y="270"/>
                    </a:lnTo>
                    <a:lnTo>
                      <a:pt x="1926" y="269"/>
                    </a:lnTo>
                    <a:lnTo>
                      <a:pt x="1949" y="411"/>
                    </a:lnTo>
                    <a:lnTo>
                      <a:pt x="1927" y="511"/>
                    </a:lnTo>
                    <a:lnTo>
                      <a:pt x="1883" y="597"/>
                    </a:lnTo>
                    <a:lnTo>
                      <a:pt x="1838" y="599"/>
                    </a:lnTo>
                    <a:lnTo>
                      <a:pt x="1807" y="673"/>
                    </a:lnTo>
                    <a:lnTo>
                      <a:pt x="1752" y="746"/>
                    </a:lnTo>
                    <a:lnTo>
                      <a:pt x="1680" y="815"/>
                    </a:lnTo>
                    <a:lnTo>
                      <a:pt x="1710" y="852"/>
                    </a:lnTo>
                    <a:lnTo>
                      <a:pt x="1785" y="868"/>
                    </a:lnTo>
                    <a:lnTo>
                      <a:pt x="1934" y="880"/>
                    </a:lnTo>
                    <a:lnTo>
                      <a:pt x="2088" y="828"/>
                    </a:lnTo>
                    <a:lnTo>
                      <a:pt x="2230" y="806"/>
                    </a:lnTo>
                    <a:lnTo>
                      <a:pt x="2351" y="842"/>
                    </a:lnTo>
                    <a:lnTo>
                      <a:pt x="2363" y="886"/>
                    </a:lnTo>
                    <a:lnTo>
                      <a:pt x="2324" y="997"/>
                    </a:lnTo>
                    <a:lnTo>
                      <a:pt x="2362" y="1189"/>
                    </a:lnTo>
                    <a:lnTo>
                      <a:pt x="2471" y="1186"/>
                    </a:lnTo>
                    <a:lnTo>
                      <a:pt x="2488" y="1245"/>
                    </a:lnTo>
                    <a:lnTo>
                      <a:pt x="2419" y="1357"/>
                    </a:lnTo>
                    <a:lnTo>
                      <a:pt x="2321" y="1429"/>
                    </a:lnTo>
                    <a:lnTo>
                      <a:pt x="2313" y="1535"/>
                    </a:lnTo>
                    <a:lnTo>
                      <a:pt x="2354" y="1601"/>
                    </a:lnTo>
                    <a:lnTo>
                      <a:pt x="2269" y="1664"/>
                    </a:lnTo>
                    <a:lnTo>
                      <a:pt x="2265" y="1788"/>
                    </a:lnTo>
                    <a:lnTo>
                      <a:pt x="2301" y="1837"/>
                    </a:lnTo>
                    <a:lnTo>
                      <a:pt x="2385" y="1755"/>
                    </a:lnTo>
                    <a:lnTo>
                      <a:pt x="2441" y="1681"/>
                    </a:lnTo>
                    <a:lnTo>
                      <a:pt x="2500" y="1676"/>
                    </a:lnTo>
                    <a:lnTo>
                      <a:pt x="2536" y="1736"/>
                    </a:lnTo>
                    <a:lnTo>
                      <a:pt x="2603" y="1767"/>
                    </a:lnTo>
                    <a:lnTo>
                      <a:pt x="2665" y="1861"/>
                    </a:lnTo>
                    <a:lnTo>
                      <a:pt x="2642" y="2014"/>
                    </a:lnTo>
                    <a:lnTo>
                      <a:pt x="2561" y="2061"/>
                    </a:lnTo>
                    <a:lnTo>
                      <a:pt x="2526" y="2122"/>
                    </a:lnTo>
                    <a:lnTo>
                      <a:pt x="2549" y="2192"/>
                    </a:lnTo>
                    <a:lnTo>
                      <a:pt x="2555" y="2249"/>
                    </a:lnTo>
                    <a:lnTo>
                      <a:pt x="2499" y="2359"/>
                    </a:lnTo>
                    <a:lnTo>
                      <a:pt x="2432" y="2387"/>
                    </a:lnTo>
                    <a:lnTo>
                      <a:pt x="2322" y="2361"/>
                    </a:lnTo>
                    <a:lnTo>
                      <a:pt x="2256" y="2317"/>
                    </a:lnTo>
                    <a:lnTo>
                      <a:pt x="2182" y="2318"/>
                    </a:lnTo>
                    <a:lnTo>
                      <a:pt x="2112" y="2360"/>
                    </a:lnTo>
                    <a:lnTo>
                      <a:pt x="2049" y="2361"/>
                    </a:lnTo>
                    <a:lnTo>
                      <a:pt x="1948" y="2293"/>
                    </a:lnTo>
                    <a:lnTo>
                      <a:pt x="1944" y="2230"/>
                    </a:lnTo>
                    <a:lnTo>
                      <a:pt x="1914" y="2198"/>
                    </a:lnTo>
                    <a:lnTo>
                      <a:pt x="1811" y="2256"/>
                    </a:lnTo>
                    <a:lnTo>
                      <a:pt x="1711" y="2271"/>
                    </a:lnTo>
                    <a:lnTo>
                      <a:pt x="1646" y="2396"/>
                    </a:lnTo>
                    <a:lnTo>
                      <a:pt x="1582" y="2451"/>
                    </a:lnTo>
                    <a:lnTo>
                      <a:pt x="1482" y="2449"/>
                    </a:lnTo>
                    <a:lnTo>
                      <a:pt x="1460" y="2473"/>
                    </a:lnTo>
                    <a:lnTo>
                      <a:pt x="1396" y="2486"/>
                    </a:lnTo>
                    <a:lnTo>
                      <a:pt x="1334" y="2484"/>
                    </a:lnTo>
                    <a:lnTo>
                      <a:pt x="1120" y="2417"/>
                    </a:lnTo>
                    <a:lnTo>
                      <a:pt x="959" y="2447"/>
                    </a:lnTo>
                    <a:lnTo>
                      <a:pt x="863" y="2434"/>
                    </a:lnTo>
                    <a:lnTo>
                      <a:pt x="563" y="2599"/>
                    </a:lnTo>
                    <a:lnTo>
                      <a:pt x="358" y="2621"/>
                    </a:lnTo>
                    <a:lnTo>
                      <a:pt x="272" y="2608"/>
                    </a:lnTo>
                    <a:lnTo>
                      <a:pt x="272" y="2530"/>
                    </a:lnTo>
                    <a:lnTo>
                      <a:pt x="229" y="2456"/>
                    </a:lnTo>
                    <a:lnTo>
                      <a:pt x="281" y="2341"/>
                    </a:lnTo>
                    <a:lnTo>
                      <a:pt x="177" y="2280"/>
                    </a:lnTo>
                    <a:lnTo>
                      <a:pt x="159" y="2167"/>
                    </a:lnTo>
                    <a:lnTo>
                      <a:pt x="165" y="2088"/>
                    </a:lnTo>
                    <a:lnTo>
                      <a:pt x="120" y="1999"/>
                    </a:lnTo>
                    <a:lnTo>
                      <a:pt x="180" y="1894"/>
                    </a:lnTo>
                    <a:lnTo>
                      <a:pt x="192" y="1841"/>
                    </a:lnTo>
                    <a:lnTo>
                      <a:pt x="159" y="1779"/>
                    </a:lnTo>
                    <a:lnTo>
                      <a:pt x="158" y="1721"/>
                    </a:lnTo>
                    <a:lnTo>
                      <a:pt x="83" y="1709"/>
                    </a:lnTo>
                    <a:lnTo>
                      <a:pt x="66" y="1636"/>
                    </a:lnTo>
                    <a:lnTo>
                      <a:pt x="142" y="1547"/>
                    </a:lnTo>
                    <a:lnTo>
                      <a:pt x="88" y="1390"/>
                    </a:lnTo>
                    <a:lnTo>
                      <a:pt x="0" y="1369"/>
                    </a:lnTo>
                    <a:lnTo>
                      <a:pt x="2" y="1265"/>
                    </a:lnTo>
                    <a:lnTo>
                      <a:pt x="110" y="1209"/>
                    </a:lnTo>
                    <a:lnTo>
                      <a:pt x="264" y="1205"/>
                    </a:lnTo>
                    <a:lnTo>
                      <a:pt x="411" y="1159"/>
                    </a:lnTo>
                    <a:lnTo>
                      <a:pt x="553" y="1142"/>
                    </a:lnTo>
                    <a:lnTo>
                      <a:pt x="620" y="1019"/>
                    </a:lnTo>
                    <a:lnTo>
                      <a:pt x="697" y="977"/>
                    </a:lnTo>
                    <a:lnTo>
                      <a:pt x="723" y="878"/>
                    </a:lnTo>
                    <a:lnTo>
                      <a:pt x="697" y="798"/>
                    </a:lnTo>
                    <a:lnTo>
                      <a:pt x="717" y="748"/>
                    </a:lnTo>
                    <a:lnTo>
                      <a:pt x="782" y="707"/>
                    </a:lnTo>
                    <a:lnTo>
                      <a:pt x="752" y="635"/>
                    </a:lnTo>
                    <a:lnTo>
                      <a:pt x="793" y="535"/>
                    </a:lnTo>
                    <a:lnTo>
                      <a:pt x="810" y="461"/>
                    </a:lnTo>
                    <a:lnTo>
                      <a:pt x="888" y="409"/>
                    </a:lnTo>
                    <a:lnTo>
                      <a:pt x="952" y="396"/>
                    </a:lnTo>
                    <a:lnTo>
                      <a:pt x="1012" y="395"/>
                    </a:lnTo>
                    <a:lnTo>
                      <a:pt x="1029" y="174"/>
                    </a:lnTo>
                    <a:lnTo>
                      <a:pt x="1054" y="95"/>
                    </a:lnTo>
                    <a:lnTo>
                      <a:pt x="1140" y="6"/>
                    </a:lnTo>
                    <a:lnTo>
                      <a:pt x="1187" y="0"/>
                    </a:lnTo>
                    <a:lnTo>
                      <a:pt x="1219" y="24"/>
                    </a:lnTo>
                    <a:lnTo>
                      <a:pt x="1270" y="2"/>
                    </a:lnTo>
                    <a:lnTo>
                      <a:pt x="1307" y="28"/>
                    </a:lnTo>
                    <a:lnTo>
                      <a:pt x="1339" y="8"/>
                    </a:lnTo>
                    <a:lnTo>
                      <a:pt x="1391" y="45"/>
                    </a:lnTo>
                    <a:lnTo>
                      <a:pt x="1445" y="38"/>
                    </a:lnTo>
                    <a:lnTo>
                      <a:pt x="1485" y="7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</p:grpSp>
        <p:grpSp>
          <p:nvGrpSpPr>
            <p:cNvPr id="7" name="Group 120"/>
            <p:cNvGrpSpPr/>
            <p:nvPr>
              <p:custDataLst>
                <p:tags r:id="rId3"/>
              </p:custDataLst>
            </p:nvPr>
          </p:nvGrpSpPr>
          <p:grpSpPr>
            <a:xfrm>
              <a:off x="769268" y="2245788"/>
              <a:ext cx="1138753" cy="1394773"/>
              <a:chOff x="3013657" y="3173471"/>
              <a:chExt cx="1290191" cy="1958709"/>
            </a:xfrm>
            <a:solidFill>
              <a:schemeClr val="accent6"/>
            </a:solidFill>
          </p:grpSpPr>
          <p:sp>
            <p:nvSpPr>
              <p:cNvPr id="34" name="Freeform 121"/>
              <p:cNvSpPr>
                <a:spLocks noEditPoints="1"/>
              </p:cNvSpPr>
              <p:nvPr/>
            </p:nvSpPr>
            <p:spPr bwMode="auto">
              <a:xfrm>
                <a:off x="3013657" y="3173471"/>
                <a:ext cx="1290191" cy="1958709"/>
              </a:xfrm>
              <a:custGeom>
                <a:avLst/>
                <a:gdLst>
                  <a:gd name="T0" fmla="*/ 383 w 4629"/>
                  <a:gd name="T1" fmla="*/ 4688 h 7021"/>
                  <a:gd name="T2" fmla="*/ 1086 w 4629"/>
                  <a:gd name="T3" fmla="*/ 4431 h 7021"/>
                  <a:gd name="T4" fmla="*/ 1151 w 4629"/>
                  <a:gd name="T5" fmla="*/ 4038 h 7021"/>
                  <a:gd name="T6" fmla="*/ 1057 w 4629"/>
                  <a:gd name="T7" fmla="*/ 3683 h 7021"/>
                  <a:gd name="T8" fmla="*/ 807 w 4629"/>
                  <a:gd name="T9" fmla="*/ 3405 h 7021"/>
                  <a:gd name="T10" fmla="*/ 411 w 4629"/>
                  <a:gd name="T11" fmla="*/ 3163 h 7021"/>
                  <a:gd name="T12" fmla="*/ 919 w 4629"/>
                  <a:gd name="T13" fmla="*/ 2641 h 7021"/>
                  <a:gd name="T14" fmla="*/ 1214 w 4629"/>
                  <a:gd name="T15" fmla="*/ 2673 h 7021"/>
                  <a:gd name="T16" fmla="*/ 1014 w 4629"/>
                  <a:gd name="T17" fmla="*/ 2318 h 7021"/>
                  <a:gd name="T18" fmla="*/ 1297 w 4629"/>
                  <a:gd name="T19" fmla="*/ 2086 h 7021"/>
                  <a:gd name="T20" fmla="*/ 1544 w 4629"/>
                  <a:gd name="T21" fmla="*/ 1769 h 7021"/>
                  <a:gd name="T22" fmla="*/ 1710 w 4629"/>
                  <a:gd name="T23" fmla="*/ 1465 h 7021"/>
                  <a:gd name="T24" fmla="*/ 1922 w 4629"/>
                  <a:gd name="T25" fmla="*/ 1113 h 7021"/>
                  <a:gd name="T26" fmla="*/ 2071 w 4629"/>
                  <a:gd name="T27" fmla="*/ 950 h 7021"/>
                  <a:gd name="T28" fmla="*/ 2549 w 4629"/>
                  <a:gd name="T29" fmla="*/ 546 h 7021"/>
                  <a:gd name="T30" fmla="*/ 2708 w 4629"/>
                  <a:gd name="T31" fmla="*/ 176 h 7021"/>
                  <a:gd name="T32" fmla="*/ 3434 w 4629"/>
                  <a:gd name="T33" fmla="*/ 44 h 7021"/>
                  <a:gd name="T34" fmla="*/ 3232 w 4629"/>
                  <a:gd name="T35" fmla="*/ 475 h 7021"/>
                  <a:gd name="T36" fmla="*/ 2973 w 4629"/>
                  <a:gd name="T37" fmla="*/ 872 h 7021"/>
                  <a:gd name="T38" fmla="*/ 2695 w 4629"/>
                  <a:gd name="T39" fmla="*/ 1103 h 7021"/>
                  <a:gd name="T40" fmla="*/ 2557 w 4629"/>
                  <a:gd name="T41" fmla="*/ 1460 h 7021"/>
                  <a:gd name="T42" fmla="*/ 2316 w 4629"/>
                  <a:gd name="T43" fmla="*/ 2249 h 7021"/>
                  <a:gd name="T44" fmla="*/ 2495 w 4629"/>
                  <a:gd name="T45" fmla="*/ 2603 h 7021"/>
                  <a:gd name="T46" fmla="*/ 2859 w 4629"/>
                  <a:gd name="T47" fmla="*/ 3135 h 7021"/>
                  <a:gd name="T48" fmla="*/ 3476 w 4629"/>
                  <a:gd name="T49" fmla="*/ 3295 h 7021"/>
                  <a:gd name="T50" fmla="*/ 3895 w 4629"/>
                  <a:gd name="T51" fmla="*/ 3614 h 7021"/>
                  <a:gd name="T52" fmla="*/ 4203 w 4629"/>
                  <a:gd name="T53" fmla="*/ 3931 h 7021"/>
                  <a:gd name="T54" fmla="*/ 4626 w 4629"/>
                  <a:gd name="T55" fmla="*/ 4163 h 7021"/>
                  <a:gd name="T56" fmla="*/ 3886 w 4629"/>
                  <a:gd name="T57" fmla="*/ 4581 h 7021"/>
                  <a:gd name="T58" fmla="*/ 3617 w 4629"/>
                  <a:gd name="T59" fmla="*/ 5046 h 7021"/>
                  <a:gd name="T60" fmla="*/ 3674 w 4629"/>
                  <a:gd name="T61" fmla="*/ 5330 h 7021"/>
                  <a:gd name="T62" fmla="*/ 2824 w 4629"/>
                  <a:gd name="T63" fmla="*/ 6521 h 7021"/>
                  <a:gd name="T64" fmla="*/ 2601 w 4629"/>
                  <a:gd name="T65" fmla="*/ 6996 h 7021"/>
                  <a:gd name="T66" fmla="*/ 2411 w 4629"/>
                  <a:gd name="T67" fmla="*/ 6825 h 7021"/>
                  <a:gd name="T68" fmla="*/ 2450 w 4629"/>
                  <a:gd name="T69" fmla="*/ 6377 h 7021"/>
                  <a:gd name="T70" fmla="*/ 2570 w 4629"/>
                  <a:gd name="T71" fmla="*/ 6033 h 7021"/>
                  <a:gd name="T72" fmla="*/ 2681 w 4629"/>
                  <a:gd name="T73" fmla="*/ 5718 h 7021"/>
                  <a:gd name="T74" fmla="*/ 2821 w 4629"/>
                  <a:gd name="T75" fmla="*/ 5502 h 7021"/>
                  <a:gd name="T76" fmla="*/ 2769 w 4629"/>
                  <a:gd name="T77" fmla="*/ 5273 h 7021"/>
                  <a:gd name="T78" fmla="*/ 2620 w 4629"/>
                  <a:gd name="T79" fmla="*/ 4927 h 7021"/>
                  <a:gd name="T80" fmla="*/ 2481 w 4629"/>
                  <a:gd name="T81" fmla="*/ 4447 h 7021"/>
                  <a:gd name="T82" fmla="*/ 2433 w 4629"/>
                  <a:gd name="T83" fmla="*/ 3951 h 7021"/>
                  <a:gd name="T84" fmla="*/ 2369 w 4629"/>
                  <a:gd name="T85" fmla="*/ 4020 h 7021"/>
                  <a:gd name="T86" fmla="*/ 2261 w 4629"/>
                  <a:gd name="T87" fmla="*/ 3838 h 7021"/>
                  <a:gd name="T88" fmla="*/ 2291 w 4629"/>
                  <a:gd name="T89" fmla="*/ 4373 h 7021"/>
                  <a:gd name="T90" fmla="*/ 2367 w 4629"/>
                  <a:gd name="T91" fmla="*/ 5078 h 7021"/>
                  <a:gd name="T92" fmla="*/ 2172 w 4629"/>
                  <a:gd name="T93" fmla="*/ 5379 h 7021"/>
                  <a:gd name="T94" fmla="*/ 2062 w 4629"/>
                  <a:gd name="T95" fmla="*/ 5149 h 7021"/>
                  <a:gd name="T96" fmla="*/ 2183 w 4629"/>
                  <a:gd name="T97" fmla="*/ 4953 h 7021"/>
                  <a:gd name="T98" fmla="*/ 2138 w 4629"/>
                  <a:gd name="T99" fmla="*/ 4708 h 7021"/>
                  <a:gd name="T100" fmla="*/ 2238 w 4629"/>
                  <a:gd name="T101" fmla="*/ 4441 h 7021"/>
                  <a:gd name="T102" fmla="*/ 2182 w 4629"/>
                  <a:gd name="T103" fmla="*/ 4528 h 7021"/>
                  <a:gd name="T104" fmla="*/ 2068 w 4629"/>
                  <a:gd name="T105" fmla="*/ 4499 h 7021"/>
                  <a:gd name="T106" fmla="*/ 1923 w 4629"/>
                  <a:gd name="T107" fmla="*/ 4712 h 7021"/>
                  <a:gd name="T108" fmla="*/ 1731 w 4629"/>
                  <a:gd name="T109" fmla="*/ 4871 h 7021"/>
                  <a:gd name="T110" fmla="*/ 1670 w 4629"/>
                  <a:gd name="T111" fmla="*/ 5114 h 7021"/>
                  <a:gd name="T112" fmla="*/ 1498 w 4629"/>
                  <a:gd name="T113" fmla="*/ 5423 h 7021"/>
                  <a:gd name="T114" fmla="*/ 1170 w 4629"/>
                  <a:gd name="T115" fmla="*/ 5955 h 7021"/>
                  <a:gd name="T116" fmla="*/ 491 w 4629"/>
                  <a:gd name="T117" fmla="*/ 5489 h 7021"/>
                  <a:gd name="T118" fmla="*/ 1980 w 4629"/>
                  <a:gd name="T119" fmla="*/ 4632 h 7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629" h="7021">
                    <a:moveTo>
                      <a:pt x="6" y="5011"/>
                    </a:moveTo>
                    <a:lnTo>
                      <a:pt x="0" y="4943"/>
                    </a:lnTo>
                    <a:lnTo>
                      <a:pt x="64" y="4887"/>
                    </a:lnTo>
                    <a:lnTo>
                      <a:pt x="191" y="4885"/>
                    </a:lnTo>
                    <a:lnTo>
                      <a:pt x="188" y="4853"/>
                    </a:lnTo>
                    <a:lnTo>
                      <a:pt x="271" y="4856"/>
                    </a:lnTo>
                    <a:lnTo>
                      <a:pt x="308" y="4879"/>
                    </a:lnTo>
                    <a:lnTo>
                      <a:pt x="305" y="4762"/>
                    </a:lnTo>
                    <a:lnTo>
                      <a:pt x="383" y="4688"/>
                    </a:lnTo>
                    <a:lnTo>
                      <a:pt x="443" y="4689"/>
                    </a:lnTo>
                    <a:lnTo>
                      <a:pt x="442" y="4621"/>
                    </a:lnTo>
                    <a:lnTo>
                      <a:pt x="476" y="4557"/>
                    </a:lnTo>
                    <a:lnTo>
                      <a:pt x="549" y="4554"/>
                    </a:lnTo>
                    <a:lnTo>
                      <a:pt x="570" y="4521"/>
                    </a:lnTo>
                    <a:lnTo>
                      <a:pt x="757" y="4521"/>
                    </a:lnTo>
                    <a:lnTo>
                      <a:pt x="829" y="4466"/>
                    </a:lnTo>
                    <a:lnTo>
                      <a:pt x="1035" y="4470"/>
                    </a:lnTo>
                    <a:lnTo>
                      <a:pt x="1086" y="4431"/>
                    </a:lnTo>
                    <a:lnTo>
                      <a:pt x="1085" y="4380"/>
                    </a:lnTo>
                    <a:lnTo>
                      <a:pt x="1106" y="4378"/>
                    </a:lnTo>
                    <a:lnTo>
                      <a:pt x="1116" y="4328"/>
                    </a:lnTo>
                    <a:lnTo>
                      <a:pt x="1098" y="4283"/>
                    </a:lnTo>
                    <a:lnTo>
                      <a:pt x="1055" y="4238"/>
                    </a:lnTo>
                    <a:lnTo>
                      <a:pt x="1111" y="4177"/>
                    </a:lnTo>
                    <a:lnTo>
                      <a:pt x="1113" y="4126"/>
                    </a:lnTo>
                    <a:lnTo>
                      <a:pt x="1149" y="4100"/>
                    </a:lnTo>
                    <a:lnTo>
                      <a:pt x="1151" y="4038"/>
                    </a:lnTo>
                    <a:lnTo>
                      <a:pt x="1119" y="4000"/>
                    </a:lnTo>
                    <a:lnTo>
                      <a:pt x="1131" y="3914"/>
                    </a:lnTo>
                    <a:lnTo>
                      <a:pt x="1108" y="3895"/>
                    </a:lnTo>
                    <a:lnTo>
                      <a:pt x="1106" y="3853"/>
                    </a:lnTo>
                    <a:lnTo>
                      <a:pt x="1128" y="3836"/>
                    </a:lnTo>
                    <a:lnTo>
                      <a:pt x="1128" y="3779"/>
                    </a:lnTo>
                    <a:lnTo>
                      <a:pt x="1094" y="3750"/>
                    </a:lnTo>
                    <a:lnTo>
                      <a:pt x="1090" y="3706"/>
                    </a:lnTo>
                    <a:lnTo>
                      <a:pt x="1057" y="3683"/>
                    </a:lnTo>
                    <a:lnTo>
                      <a:pt x="1020" y="3624"/>
                    </a:lnTo>
                    <a:lnTo>
                      <a:pt x="984" y="3644"/>
                    </a:lnTo>
                    <a:lnTo>
                      <a:pt x="963" y="3662"/>
                    </a:lnTo>
                    <a:lnTo>
                      <a:pt x="938" y="3633"/>
                    </a:lnTo>
                    <a:lnTo>
                      <a:pt x="900" y="3626"/>
                    </a:lnTo>
                    <a:lnTo>
                      <a:pt x="896" y="3566"/>
                    </a:lnTo>
                    <a:lnTo>
                      <a:pt x="839" y="3509"/>
                    </a:lnTo>
                    <a:lnTo>
                      <a:pt x="835" y="3438"/>
                    </a:lnTo>
                    <a:lnTo>
                      <a:pt x="807" y="3405"/>
                    </a:lnTo>
                    <a:lnTo>
                      <a:pt x="736" y="3407"/>
                    </a:lnTo>
                    <a:lnTo>
                      <a:pt x="664" y="3366"/>
                    </a:lnTo>
                    <a:lnTo>
                      <a:pt x="639" y="3294"/>
                    </a:lnTo>
                    <a:lnTo>
                      <a:pt x="433" y="3280"/>
                    </a:lnTo>
                    <a:lnTo>
                      <a:pt x="333" y="3203"/>
                    </a:lnTo>
                    <a:lnTo>
                      <a:pt x="323" y="3167"/>
                    </a:lnTo>
                    <a:lnTo>
                      <a:pt x="273" y="3152"/>
                    </a:lnTo>
                    <a:lnTo>
                      <a:pt x="374" y="3130"/>
                    </a:lnTo>
                    <a:lnTo>
                      <a:pt x="411" y="3163"/>
                    </a:lnTo>
                    <a:lnTo>
                      <a:pt x="497" y="3163"/>
                    </a:lnTo>
                    <a:lnTo>
                      <a:pt x="575" y="3085"/>
                    </a:lnTo>
                    <a:lnTo>
                      <a:pt x="578" y="2987"/>
                    </a:lnTo>
                    <a:lnTo>
                      <a:pt x="665" y="2929"/>
                    </a:lnTo>
                    <a:lnTo>
                      <a:pt x="690" y="2835"/>
                    </a:lnTo>
                    <a:lnTo>
                      <a:pt x="766" y="2775"/>
                    </a:lnTo>
                    <a:lnTo>
                      <a:pt x="840" y="2776"/>
                    </a:lnTo>
                    <a:lnTo>
                      <a:pt x="882" y="2640"/>
                    </a:lnTo>
                    <a:lnTo>
                      <a:pt x="919" y="2641"/>
                    </a:lnTo>
                    <a:lnTo>
                      <a:pt x="995" y="2728"/>
                    </a:lnTo>
                    <a:lnTo>
                      <a:pt x="1025" y="2728"/>
                    </a:lnTo>
                    <a:lnTo>
                      <a:pt x="996" y="2673"/>
                    </a:lnTo>
                    <a:lnTo>
                      <a:pt x="1017" y="2639"/>
                    </a:lnTo>
                    <a:lnTo>
                      <a:pt x="1054" y="2621"/>
                    </a:lnTo>
                    <a:lnTo>
                      <a:pt x="1107" y="2651"/>
                    </a:lnTo>
                    <a:lnTo>
                      <a:pt x="1139" y="2656"/>
                    </a:lnTo>
                    <a:lnTo>
                      <a:pt x="1169" y="2647"/>
                    </a:lnTo>
                    <a:lnTo>
                      <a:pt x="1214" y="2673"/>
                    </a:lnTo>
                    <a:lnTo>
                      <a:pt x="1249" y="2684"/>
                    </a:lnTo>
                    <a:lnTo>
                      <a:pt x="1289" y="2642"/>
                    </a:lnTo>
                    <a:lnTo>
                      <a:pt x="1257" y="2578"/>
                    </a:lnTo>
                    <a:lnTo>
                      <a:pt x="1215" y="2507"/>
                    </a:lnTo>
                    <a:lnTo>
                      <a:pt x="1220" y="2434"/>
                    </a:lnTo>
                    <a:lnTo>
                      <a:pt x="1163" y="2427"/>
                    </a:lnTo>
                    <a:lnTo>
                      <a:pt x="1123" y="2445"/>
                    </a:lnTo>
                    <a:lnTo>
                      <a:pt x="1088" y="2387"/>
                    </a:lnTo>
                    <a:lnTo>
                      <a:pt x="1014" y="2318"/>
                    </a:lnTo>
                    <a:lnTo>
                      <a:pt x="1002" y="2295"/>
                    </a:lnTo>
                    <a:lnTo>
                      <a:pt x="1017" y="2270"/>
                    </a:lnTo>
                    <a:lnTo>
                      <a:pt x="1072" y="2287"/>
                    </a:lnTo>
                    <a:lnTo>
                      <a:pt x="1164" y="2286"/>
                    </a:lnTo>
                    <a:lnTo>
                      <a:pt x="1221" y="2327"/>
                    </a:lnTo>
                    <a:lnTo>
                      <a:pt x="1289" y="2270"/>
                    </a:lnTo>
                    <a:lnTo>
                      <a:pt x="1357" y="2180"/>
                    </a:lnTo>
                    <a:lnTo>
                      <a:pt x="1358" y="2121"/>
                    </a:lnTo>
                    <a:lnTo>
                      <a:pt x="1297" y="2086"/>
                    </a:lnTo>
                    <a:lnTo>
                      <a:pt x="1273" y="2028"/>
                    </a:lnTo>
                    <a:lnTo>
                      <a:pt x="1296" y="1968"/>
                    </a:lnTo>
                    <a:lnTo>
                      <a:pt x="1282" y="1920"/>
                    </a:lnTo>
                    <a:lnTo>
                      <a:pt x="1328" y="1832"/>
                    </a:lnTo>
                    <a:lnTo>
                      <a:pt x="1378" y="1833"/>
                    </a:lnTo>
                    <a:lnTo>
                      <a:pt x="1398" y="1796"/>
                    </a:lnTo>
                    <a:lnTo>
                      <a:pt x="1485" y="1795"/>
                    </a:lnTo>
                    <a:lnTo>
                      <a:pt x="1545" y="1803"/>
                    </a:lnTo>
                    <a:lnTo>
                      <a:pt x="1544" y="1769"/>
                    </a:lnTo>
                    <a:lnTo>
                      <a:pt x="1509" y="1716"/>
                    </a:lnTo>
                    <a:lnTo>
                      <a:pt x="1508" y="1658"/>
                    </a:lnTo>
                    <a:lnTo>
                      <a:pt x="1526" y="1607"/>
                    </a:lnTo>
                    <a:lnTo>
                      <a:pt x="1517" y="1574"/>
                    </a:lnTo>
                    <a:lnTo>
                      <a:pt x="1544" y="1549"/>
                    </a:lnTo>
                    <a:lnTo>
                      <a:pt x="1622" y="1549"/>
                    </a:lnTo>
                    <a:lnTo>
                      <a:pt x="1656" y="1564"/>
                    </a:lnTo>
                    <a:lnTo>
                      <a:pt x="1687" y="1490"/>
                    </a:lnTo>
                    <a:lnTo>
                      <a:pt x="1710" y="1465"/>
                    </a:lnTo>
                    <a:lnTo>
                      <a:pt x="1829" y="1405"/>
                    </a:lnTo>
                    <a:lnTo>
                      <a:pt x="1829" y="1368"/>
                    </a:lnTo>
                    <a:lnTo>
                      <a:pt x="1800" y="1355"/>
                    </a:lnTo>
                    <a:lnTo>
                      <a:pt x="1795" y="1329"/>
                    </a:lnTo>
                    <a:lnTo>
                      <a:pt x="1825" y="1287"/>
                    </a:lnTo>
                    <a:lnTo>
                      <a:pt x="1858" y="1251"/>
                    </a:lnTo>
                    <a:lnTo>
                      <a:pt x="1858" y="1207"/>
                    </a:lnTo>
                    <a:lnTo>
                      <a:pt x="1870" y="1158"/>
                    </a:lnTo>
                    <a:lnTo>
                      <a:pt x="1922" y="1113"/>
                    </a:lnTo>
                    <a:lnTo>
                      <a:pt x="1923" y="1078"/>
                    </a:lnTo>
                    <a:lnTo>
                      <a:pt x="1906" y="1050"/>
                    </a:lnTo>
                    <a:lnTo>
                      <a:pt x="1932" y="1002"/>
                    </a:lnTo>
                    <a:lnTo>
                      <a:pt x="1907" y="950"/>
                    </a:lnTo>
                    <a:lnTo>
                      <a:pt x="1940" y="923"/>
                    </a:lnTo>
                    <a:lnTo>
                      <a:pt x="1964" y="923"/>
                    </a:lnTo>
                    <a:lnTo>
                      <a:pt x="1994" y="944"/>
                    </a:lnTo>
                    <a:lnTo>
                      <a:pt x="2028" y="934"/>
                    </a:lnTo>
                    <a:lnTo>
                      <a:pt x="2071" y="950"/>
                    </a:lnTo>
                    <a:lnTo>
                      <a:pt x="2085" y="985"/>
                    </a:lnTo>
                    <a:lnTo>
                      <a:pt x="2104" y="995"/>
                    </a:lnTo>
                    <a:lnTo>
                      <a:pt x="2127" y="956"/>
                    </a:lnTo>
                    <a:lnTo>
                      <a:pt x="2177" y="936"/>
                    </a:lnTo>
                    <a:lnTo>
                      <a:pt x="2389" y="758"/>
                    </a:lnTo>
                    <a:lnTo>
                      <a:pt x="2407" y="689"/>
                    </a:lnTo>
                    <a:lnTo>
                      <a:pt x="2429" y="646"/>
                    </a:lnTo>
                    <a:lnTo>
                      <a:pt x="2485" y="636"/>
                    </a:lnTo>
                    <a:lnTo>
                      <a:pt x="2549" y="546"/>
                    </a:lnTo>
                    <a:lnTo>
                      <a:pt x="2557" y="499"/>
                    </a:lnTo>
                    <a:lnTo>
                      <a:pt x="2531" y="457"/>
                    </a:lnTo>
                    <a:lnTo>
                      <a:pt x="2558" y="424"/>
                    </a:lnTo>
                    <a:lnTo>
                      <a:pt x="2612" y="425"/>
                    </a:lnTo>
                    <a:lnTo>
                      <a:pt x="2633" y="385"/>
                    </a:lnTo>
                    <a:lnTo>
                      <a:pt x="2615" y="335"/>
                    </a:lnTo>
                    <a:lnTo>
                      <a:pt x="2636" y="299"/>
                    </a:lnTo>
                    <a:lnTo>
                      <a:pt x="2670" y="268"/>
                    </a:lnTo>
                    <a:lnTo>
                      <a:pt x="2708" y="176"/>
                    </a:lnTo>
                    <a:lnTo>
                      <a:pt x="2741" y="117"/>
                    </a:lnTo>
                    <a:lnTo>
                      <a:pt x="2799" y="93"/>
                    </a:lnTo>
                    <a:lnTo>
                      <a:pt x="2879" y="104"/>
                    </a:lnTo>
                    <a:lnTo>
                      <a:pt x="2943" y="89"/>
                    </a:lnTo>
                    <a:lnTo>
                      <a:pt x="3015" y="66"/>
                    </a:lnTo>
                    <a:lnTo>
                      <a:pt x="3111" y="20"/>
                    </a:lnTo>
                    <a:lnTo>
                      <a:pt x="3271" y="0"/>
                    </a:lnTo>
                    <a:lnTo>
                      <a:pt x="3402" y="20"/>
                    </a:lnTo>
                    <a:lnTo>
                      <a:pt x="3434" y="44"/>
                    </a:lnTo>
                    <a:lnTo>
                      <a:pt x="3402" y="127"/>
                    </a:lnTo>
                    <a:lnTo>
                      <a:pt x="3377" y="215"/>
                    </a:lnTo>
                    <a:lnTo>
                      <a:pt x="3311" y="292"/>
                    </a:lnTo>
                    <a:lnTo>
                      <a:pt x="3312" y="367"/>
                    </a:lnTo>
                    <a:lnTo>
                      <a:pt x="3352" y="371"/>
                    </a:lnTo>
                    <a:lnTo>
                      <a:pt x="3377" y="410"/>
                    </a:lnTo>
                    <a:lnTo>
                      <a:pt x="3326" y="443"/>
                    </a:lnTo>
                    <a:lnTo>
                      <a:pt x="3278" y="438"/>
                    </a:lnTo>
                    <a:lnTo>
                      <a:pt x="3232" y="475"/>
                    </a:lnTo>
                    <a:lnTo>
                      <a:pt x="3228" y="515"/>
                    </a:lnTo>
                    <a:lnTo>
                      <a:pt x="3198" y="556"/>
                    </a:lnTo>
                    <a:lnTo>
                      <a:pt x="3214" y="647"/>
                    </a:lnTo>
                    <a:lnTo>
                      <a:pt x="3174" y="712"/>
                    </a:lnTo>
                    <a:lnTo>
                      <a:pt x="3105" y="711"/>
                    </a:lnTo>
                    <a:lnTo>
                      <a:pt x="3059" y="755"/>
                    </a:lnTo>
                    <a:lnTo>
                      <a:pt x="3011" y="779"/>
                    </a:lnTo>
                    <a:lnTo>
                      <a:pt x="3011" y="827"/>
                    </a:lnTo>
                    <a:lnTo>
                      <a:pt x="2973" y="872"/>
                    </a:lnTo>
                    <a:lnTo>
                      <a:pt x="2898" y="873"/>
                    </a:lnTo>
                    <a:lnTo>
                      <a:pt x="2880" y="894"/>
                    </a:lnTo>
                    <a:lnTo>
                      <a:pt x="2876" y="957"/>
                    </a:lnTo>
                    <a:lnTo>
                      <a:pt x="2834" y="990"/>
                    </a:lnTo>
                    <a:lnTo>
                      <a:pt x="2786" y="989"/>
                    </a:lnTo>
                    <a:lnTo>
                      <a:pt x="2791" y="1074"/>
                    </a:lnTo>
                    <a:lnTo>
                      <a:pt x="2763" y="1083"/>
                    </a:lnTo>
                    <a:lnTo>
                      <a:pt x="2716" y="1081"/>
                    </a:lnTo>
                    <a:lnTo>
                      <a:pt x="2695" y="1103"/>
                    </a:lnTo>
                    <a:lnTo>
                      <a:pt x="2692" y="1214"/>
                    </a:lnTo>
                    <a:lnTo>
                      <a:pt x="2666" y="1246"/>
                    </a:lnTo>
                    <a:lnTo>
                      <a:pt x="2679" y="1286"/>
                    </a:lnTo>
                    <a:lnTo>
                      <a:pt x="2634" y="1299"/>
                    </a:lnTo>
                    <a:lnTo>
                      <a:pt x="2634" y="1345"/>
                    </a:lnTo>
                    <a:lnTo>
                      <a:pt x="2609" y="1359"/>
                    </a:lnTo>
                    <a:lnTo>
                      <a:pt x="2599" y="1400"/>
                    </a:lnTo>
                    <a:lnTo>
                      <a:pt x="2576" y="1416"/>
                    </a:lnTo>
                    <a:lnTo>
                      <a:pt x="2557" y="1460"/>
                    </a:lnTo>
                    <a:lnTo>
                      <a:pt x="2540" y="1528"/>
                    </a:lnTo>
                    <a:lnTo>
                      <a:pt x="2482" y="1625"/>
                    </a:lnTo>
                    <a:lnTo>
                      <a:pt x="2416" y="1681"/>
                    </a:lnTo>
                    <a:lnTo>
                      <a:pt x="2386" y="1739"/>
                    </a:lnTo>
                    <a:lnTo>
                      <a:pt x="2375" y="1797"/>
                    </a:lnTo>
                    <a:lnTo>
                      <a:pt x="2349" y="1846"/>
                    </a:lnTo>
                    <a:lnTo>
                      <a:pt x="2321" y="1949"/>
                    </a:lnTo>
                    <a:lnTo>
                      <a:pt x="2304" y="2145"/>
                    </a:lnTo>
                    <a:lnTo>
                      <a:pt x="2316" y="2249"/>
                    </a:lnTo>
                    <a:lnTo>
                      <a:pt x="2367" y="2285"/>
                    </a:lnTo>
                    <a:lnTo>
                      <a:pt x="2372" y="2321"/>
                    </a:lnTo>
                    <a:lnTo>
                      <a:pt x="2335" y="2357"/>
                    </a:lnTo>
                    <a:lnTo>
                      <a:pt x="2318" y="2397"/>
                    </a:lnTo>
                    <a:lnTo>
                      <a:pt x="2347" y="2432"/>
                    </a:lnTo>
                    <a:lnTo>
                      <a:pt x="2351" y="2524"/>
                    </a:lnTo>
                    <a:lnTo>
                      <a:pt x="2393" y="2536"/>
                    </a:lnTo>
                    <a:lnTo>
                      <a:pt x="2439" y="2594"/>
                    </a:lnTo>
                    <a:lnTo>
                      <a:pt x="2495" y="2603"/>
                    </a:lnTo>
                    <a:lnTo>
                      <a:pt x="2562" y="2662"/>
                    </a:lnTo>
                    <a:lnTo>
                      <a:pt x="2645" y="2678"/>
                    </a:lnTo>
                    <a:lnTo>
                      <a:pt x="2697" y="2729"/>
                    </a:lnTo>
                    <a:lnTo>
                      <a:pt x="2698" y="2777"/>
                    </a:lnTo>
                    <a:lnTo>
                      <a:pt x="2714" y="2855"/>
                    </a:lnTo>
                    <a:lnTo>
                      <a:pt x="2687" y="2888"/>
                    </a:lnTo>
                    <a:lnTo>
                      <a:pt x="2738" y="2899"/>
                    </a:lnTo>
                    <a:lnTo>
                      <a:pt x="2821" y="3020"/>
                    </a:lnTo>
                    <a:lnTo>
                      <a:pt x="2859" y="3135"/>
                    </a:lnTo>
                    <a:lnTo>
                      <a:pt x="2953" y="3280"/>
                    </a:lnTo>
                    <a:lnTo>
                      <a:pt x="2931" y="3327"/>
                    </a:lnTo>
                    <a:lnTo>
                      <a:pt x="2954" y="3391"/>
                    </a:lnTo>
                    <a:lnTo>
                      <a:pt x="3047" y="3405"/>
                    </a:lnTo>
                    <a:lnTo>
                      <a:pt x="3117" y="3353"/>
                    </a:lnTo>
                    <a:lnTo>
                      <a:pt x="3234" y="3336"/>
                    </a:lnTo>
                    <a:lnTo>
                      <a:pt x="3291" y="3282"/>
                    </a:lnTo>
                    <a:lnTo>
                      <a:pt x="3398" y="3275"/>
                    </a:lnTo>
                    <a:lnTo>
                      <a:pt x="3476" y="3295"/>
                    </a:lnTo>
                    <a:lnTo>
                      <a:pt x="3520" y="3362"/>
                    </a:lnTo>
                    <a:lnTo>
                      <a:pt x="3591" y="3376"/>
                    </a:lnTo>
                    <a:lnTo>
                      <a:pt x="3622" y="3443"/>
                    </a:lnTo>
                    <a:lnTo>
                      <a:pt x="3700" y="3441"/>
                    </a:lnTo>
                    <a:lnTo>
                      <a:pt x="3742" y="3465"/>
                    </a:lnTo>
                    <a:lnTo>
                      <a:pt x="3754" y="3519"/>
                    </a:lnTo>
                    <a:lnTo>
                      <a:pt x="3783" y="3543"/>
                    </a:lnTo>
                    <a:lnTo>
                      <a:pt x="3843" y="3540"/>
                    </a:lnTo>
                    <a:lnTo>
                      <a:pt x="3895" y="3614"/>
                    </a:lnTo>
                    <a:lnTo>
                      <a:pt x="3896" y="3668"/>
                    </a:lnTo>
                    <a:lnTo>
                      <a:pt x="3951" y="3727"/>
                    </a:lnTo>
                    <a:lnTo>
                      <a:pt x="3951" y="3772"/>
                    </a:lnTo>
                    <a:lnTo>
                      <a:pt x="4007" y="3806"/>
                    </a:lnTo>
                    <a:lnTo>
                      <a:pt x="4012" y="3876"/>
                    </a:lnTo>
                    <a:lnTo>
                      <a:pt x="4049" y="3909"/>
                    </a:lnTo>
                    <a:lnTo>
                      <a:pt x="4090" y="3863"/>
                    </a:lnTo>
                    <a:lnTo>
                      <a:pt x="4145" y="3867"/>
                    </a:lnTo>
                    <a:lnTo>
                      <a:pt x="4203" y="3931"/>
                    </a:lnTo>
                    <a:lnTo>
                      <a:pt x="4324" y="4022"/>
                    </a:lnTo>
                    <a:lnTo>
                      <a:pt x="4354" y="4042"/>
                    </a:lnTo>
                    <a:lnTo>
                      <a:pt x="4358" y="4109"/>
                    </a:lnTo>
                    <a:lnTo>
                      <a:pt x="4408" y="4130"/>
                    </a:lnTo>
                    <a:lnTo>
                      <a:pt x="4431" y="4166"/>
                    </a:lnTo>
                    <a:lnTo>
                      <a:pt x="4468" y="4185"/>
                    </a:lnTo>
                    <a:lnTo>
                      <a:pt x="4523" y="4113"/>
                    </a:lnTo>
                    <a:lnTo>
                      <a:pt x="4579" y="4114"/>
                    </a:lnTo>
                    <a:lnTo>
                      <a:pt x="4626" y="4163"/>
                    </a:lnTo>
                    <a:lnTo>
                      <a:pt x="4629" y="4216"/>
                    </a:lnTo>
                    <a:lnTo>
                      <a:pt x="4612" y="4264"/>
                    </a:lnTo>
                    <a:lnTo>
                      <a:pt x="4570" y="4355"/>
                    </a:lnTo>
                    <a:lnTo>
                      <a:pt x="4551" y="4402"/>
                    </a:lnTo>
                    <a:lnTo>
                      <a:pt x="4337" y="4519"/>
                    </a:lnTo>
                    <a:lnTo>
                      <a:pt x="4190" y="4557"/>
                    </a:lnTo>
                    <a:lnTo>
                      <a:pt x="4007" y="4531"/>
                    </a:lnTo>
                    <a:lnTo>
                      <a:pt x="3976" y="4579"/>
                    </a:lnTo>
                    <a:lnTo>
                      <a:pt x="3886" y="4581"/>
                    </a:lnTo>
                    <a:lnTo>
                      <a:pt x="3662" y="4816"/>
                    </a:lnTo>
                    <a:lnTo>
                      <a:pt x="3662" y="4851"/>
                    </a:lnTo>
                    <a:lnTo>
                      <a:pt x="3692" y="4881"/>
                    </a:lnTo>
                    <a:lnTo>
                      <a:pt x="3692" y="4917"/>
                    </a:lnTo>
                    <a:lnTo>
                      <a:pt x="3661" y="4949"/>
                    </a:lnTo>
                    <a:lnTo>
                      <a:pt x="3662" y="4978"/>
                    </a:lnTo>
                    <a:lnTo>
                      <a:pt x="3704" y="5015"/>
                    </a:lnTo>
                    <a:lnTo>
                      <a:pt x="3691" y="5046"/>
                    </a:lnTo>
                    <a:lnTo>
                      <a:pt x="3617" y="5046"/>
                    </a:lnTo>
                    <a:lnTo>
                      <a:pt x="3544" y="5081"/>
                    </a:lnTo>
                    <a:lnTo>
                      <a:pt x="3535" y="5134"/>
                    </a:lnTo>
                    <a:lnTo>
                      <a:pt x="3470" y="5222"/>
                    </a:lnTo>
                    <a:lnTo>
                      <a:pt x="3388" y="5293"/>
                    </a:lnTo>
                    <a:lnTo>
                      <a:pt x="3432" y="5338"/>
                    </a:lnTo>
                    <a:lnTo>
                      <a:pt x="3505" y="5344"/>
                    </a:lnTo>
                    <a:lnTo>
                      <a:pt x="3576" y="5247"/>
                    </a:lnTo>
                    <a:lnTo>
                      <a:pt x="3675" y="5247"/>
                    </a:lnTo>
                    <a:lnTo>
                      <a:pt x="3674" y="5330"/>
                    </a:lnTo>
                    <a:lnTo>
                      <a:pt x="3725" y="5365"/>
                    </a:lnTo>
                    <a:lnTo>
                      <a:pt x="3610" y="5517"/>
                    </a:lnTo>
                    <a:lnTo>
                      <a:pt x="3454" y="5605"/>
                    </a:lnTo>
                    <a:lnTo>
                      <a:pt x="3037" y="6087"/>
                    </a:lnTo>
                    <a:lnTo>
                      <a:pt x="3041" y="6171"/>
                    </a:lnTo>
                    <a:lnTo>
                      <a:pt x="2983" y="6223"/>
                    </a:lnTo>
                    <a:lnTo>
                      <a:pt x="2940" y="6313"/>
                    </a:lnTo>
                    <a:lnTo>
                      <a:pt x="2854" y="6394"/>
                    </a:lnTo>
                    <a:lnTo>
                      <a:pt x="2824" y="6521"/>
                    </a:lnTo>
                    <a:lnTo>
                      <a:pt x="2773" y="6603"/>
                    </a:lnTo>
                    <a:lnTo>
                      <a:pt x="2775" y="6675"/>
                    </a:lnTo>
                    <a:lnTo>
                      <a:pt x="2737" y="6716"/>
                    </a:lnTo>
                    <a:lnTo>
                      <a:pt x="2743" y="6811"/>
                    </a:lnTo>
                    <a:lnTo>
                      <a:pt x="2723" y="6899"/>
                    </a:lnTo>
                    <a:lnTo>
                      <a:pt x="2733" y="6947"/>
                    </a:lnTo>
                    <a:lnTo>
                      <a:pt x="2695" y="7021"/>
                    </a:lnTo>
                    <a:lnTo>
                      <a:pt x="2655" y="6989"/>
                    </a:lnTo>
                    <a:lnTo>
                      <a:pt x="2601" y="6996"/>
                    </a:lnTo>
                    <a:lnTo>
                      <a:pt x="2549" y="6959"/>
                    </a:lnTo>
                    <a:lnTo>
                      <a:pt x="2517" y="6979"/>
                    </a:lnTo>
                    <a:lnTo>
                      <a:pt x="2480" y="6953"/>
                    </a:lnTo>
                    <a:lnTo>
                      <a:pt x="2429" y="6975"/>
                    </a:lnTo>
                    <a:lnTo>
                      <a:pt x="2397" y="6951"/>
                    </a:lnTo>
                    <a:lnTo>
                      <a:pt x="2350" y="6957"/>
                    </a:lnTo>
                    <a:lnTo>
                      <a:pt x="2347" y="6933"/>
                    </a:lnTo>
                    <a:lnTo>
                      <a:pt x="2388" y="6885"/>
                    </a:lnTo>
                    <a:lnTo>
                      <a:pt x="2411" y="6825"/>
                    </a:lnTo>
                    <a:lnTo>
                      <a:pt x="2451" y="6777"/>
                    </a:lnTo>
                    <a:lnTo>
                      <a:pt x="2421" y="6716"/>
                    </a:lnTo>
                    <a:lnTo>
                      <a:pt x="2408" y="6667"/>
                    </a:lnTo>
                    <a:lnTo>
                      <a:pt x="2422" y="6604"/>
                    </a:lnTo>
                    <a:lnTo>
                      <a:pt x="2405" y="6548"/>
                    </a:lnTo>
                    <a:lnTo>
                      <a:pt x="2424" y="6494"/>
                    </a:lnTo>
                    <a:lnTo>
                      <a:pt x="2410" y="6450"/>
                    </a:lnTo>
                    <a:lnTo>
                      <a:pt x="2457" y="6420"/>
                    </a:lnTo>
                    <a:lnTo>
                      <a:pt x="2450" y="6377"/>
                    </a:lnTo>
                    <a:lnTo>
                      <a:pt x="2489" y="6349"/>
                    </a:lnTo>
                    <a:lnTo>
                      <a:pt x="2512" y="6318"/>
                    </a:lnTo>
                    <a:lnTo>
                      <a:pt x="2524" y="6254"/>
                    </a:lnTo>
                    <a:lnTo>
                      <a:pt x="2536" y="6210"/>
                    </a:lnTo>
                    <a:lnTo>
                      <a:pt x="2511" y="6149"/>
                    </a:lnTo>
                    <a:lnTo>
                      <a:pt x="2539" y="6127"/>
                    </a:lnTo>
                    <a:lnTo>
                      <a:pt x="2597" y="6126"/>
                    </a:lnTo>
                    <a:lnTo>
                      <a:pt x="2558" y="6084"/>
                    </a:lnTo>
                    <a:lnTo>
                      <a:pt x="2570" y="6033"/>
                    </a:lnTo>
                    <a:lnTo>
                      <a:pt x="2624" y="5958"/>
                    </a:lnTo>
                    <a:lnTo>
                      <a:pt x="2625" y="5891"/>
                    </a:lnTo>
                    <a:lnTo>
                      <a:pt x="2658" y="5852"/>
                    </a:lnTo>
                    <a:lnTo>
                      <a:pt x="2710" y="5831"/>
                    </a:lnTo>
                    <a:lnTo>
                      <a:pt x="2672" y="5808"/>
                    </a:lnTo>
                    <a:lnTo>
                      <a:pt x="2623" y="5807"/>
                    </a:lnTo>
                    <a:lnTo>
                      <a:pt x="2625" y="5749"/>
                    </a:lnTo>
                    <a:lnTo>
                      <a:pt x="2640" y="5714"/>
                    </a:lnTo>
                    <a:lnTo>
                      <a:pt x="2681" y="5718"/>
                    </a:lnTo>
                    <a:lnTo>
                      <a:pt x="2701" y="5735"/>
                    </a:lnTo>
                    <a:lnTo>
                      <a:pt x="2748" y="5736"/>
                    </a:lnTo>
                    <a:lnTo>
                      <a:pt x="2700" y="5695"/>
                    </a:lnTo>
                    <a:lnTo>
                      <a:pt x="2742" y="5665"/>
                    </a:lnTo>
                    <a:lnTo>
                      <a:pt x="2785" y="5634"/>
                    </a:lnTo>
                    <a:lnTo>
                      <a:pt x="2792" y="5595"/>
                    </a:lnTo>
                    <a:lnTo>
                      <a:pt x="2848" y="5571"/>
                    </a:lnTo>
                    <a:lnTo>
                      <a:pt x="2801" y="5542"/>
                    </a:lnTo>
                    <a:lnTo>
                      <a:pt x="2821" y="5502"/>
                    </a:lnTo>
                    <a:lnTo>
                      <a:pt x="2786" y="5459"/>
                    </a:lnTo>
                    <a:lnTo>
                      <a:pt x="2802" y="5433"/>
                    </a:lnTo>
                    <a:lnTo>
                      <a:pt x="2844" y="5448"/>
                    </a:lnTo>
                    <a:lnTo>
                      <a:pt x="2884" y="5440"/>
                    </a:lnTo>
                    <a:lnTo>
                      <a:pt x="2826" y="5413"/>
                    </a:lnTo>
                    <a:lnTo>
                      <a:pt x="2843" y="5383"/>
                    </a:lnTo>
                    <a:lnTo>
                      <a:pt x="2807" y="5366"/>
                    </a:lnTo>
                    <a:lnTo>
                      <a:pt x="2785" y="5336"/>
                    </a:lnTo>
                    <a:lnTo>
                      <a:pt x="2769" y="5273"/>
                    </a:lnTo>
                    <a:lnTo>
                      <a:pt x="2783" y="5235"/>
                    </a:lnTo>
                    <a:lnTo>
                      <a:pt x="2734" y="5189"/>
                    </a:lnTo>
                    <a:lnTo>
                      <a:pt x="2719" y="5120"/>
                    </a:lnTo>
                    <a:lnTo>
                      <a:pt x="2721" y="5080"/>
                    </a:lnTo>
                    <a:lnTo>
                      <a:pt x="2685" y="5070"/>
                    </a:lnTo>
                    <a:lnTo>
                      <a:pt x="2646" y="5025"/>
                    </a:lnTo>
                    <a:lnTo>
                      <a:pt x="2653" y="4984"/>
                    </a:lnTo>
                    <a:lnTo>
                      <a:pt x="2684" y="4951"/>
                    </a:lnTo>
                    <a:lnTo>
                      <a:pt x="2620" y="4927"/>
                    </a:lnTo>
                    <a:lnTo>
                      <a:pt x="2574" y="4935"/>
                    </a:lnTo>
                    <a:lnTo>
                      <a:pt x="2550" y="4978"/>
                    </a:lnTo>
                    <a:lnTo>
                      <a:pt x="2527" y="4938"/>
                    </a:lnTo>
                    <a:lnTo>
                      <a:pt x="2459" y="4871"/>
                    </a:lnTo>
                    <a:lnTo>
                      <a:pt x="2466" y="4806"/>
                    </a:lnTo>
                    <a:lnTo>
                      <a:pt x="2482" y="4735"/>
                    </a:lnTo>
                    <a:lnTo>
                      <a:pt x="2479" y="4631"/>
                    </a:lnTo>
                    <a:lnTo>
                      <a:pt x="2470" y="4496"/>
                    </a:lnTo>
                    <a:lnTo>
                      <a:pt x="2481" y="4447"/>
                    </a:lnTo>
                    <a:lnTo>
                      <a:pt x="2464" y="4404"/>
                    </a:lnTo>
                    <a:lnTo>
                      <a:pt x="2484" y="4320"/>
                    </a:lnTo>
                    <a:lnTo>
                      <a:pt x="2467" y="4266"/>
                    </a:lnTo>
                    <a:lnTo>
                      <a:pt x="2422" y="4230"/>
                    </a:lnTo>
                    <a:lnTo>
                      <a:pt x="2368" y="4216"/>
                    </a:lnTo>
                    <a:lnTo>
                      <a:pt x="2427" y="4133"/>
                    </a:lnTo>
                    <a:lnTo>
                      <a:pt x="2439" y="4057"/>
                    </a:lnTo>
                    <a:lnTo>
                      <a:pt x="2414" y="4009"/>
                    </a:lnTo>
                    <a:lnTo>
                      <a:pt x="2433" y="3951"/>
                    </a:lnTo>
                    <a:lnTo>
                      <a:pt x="2466" y="3949"/>
                    </a:lnTo>
                    <a:lnTo>
                      <a:pt x="2491" y="3966"/>
                    </a:lnTo>
                    <a:lnTo>
                      <a:pt x="2533" y="3958"/>
                    </a:lnTo>
                    <a:lnTo>
                      <a:pt x="2530" y="3921"/>
                    </a:lnTo>
                    <a:lnTo>
                      <a:pt x="2439" y="3871"/>
                    </a:lnTo>
                    <a:lnTo>
                      <a:pt x="2388" y="3887"/>
                    </a:lnTo>
                    <a:lnTo>
                      <a:pt x="2346" y="3930"/>
                    </a:lnTo>
                    <a:lnTo>
                      <a:pt x="2341" y="3972"/>
                    </a:lnTo>
                    <a:lnTo>
                      <a:pt x="2369" y="4020"/>
                    </a:lnTo>
                    <a:lnTo>
                      <a:pt x="2380" y="4075"/>
                    </a:lnTo>
                    <a:lnTo>
                      <a:pt x="2381" y="4115"/>
                    </a:lnTo>
                    <a:lnTo>
                      <a:pt x="2361" y="4132"/>
                    </a:lnTo>
                    <a:lnTo>
                      <a:pt x="2330" y="4096"/>
                    </a:lnTo>
                    <a:lnTo>
                      <a:pt x="2326" y="4001"/>
                    </a:lnTo>
                    <a:lnTo>
                      <a:pt x="2296" y="3934"/>
                    </a:lnTo>
                    <a:lnTo>
                      <a:pt x="2285" y="3883"/>
                    </a:lnTo>
                    <a:lnTo>
                      <a:pt x="2315" y="3809"/>
                    </a:lnTo>
                    <a:lnTo>
                      <a:pt x="2261" y="3838"/>
                    </a:lnTo>
                    <a:lnTo>
                      <a:pt x="2252" y="3890"/>
                    </a:lnTo>
                    <a:lnTo>
                      <a:pt x="2259" y="3940"/>
                    </a:lnTo>
                    <a:lnTo>
                      <a:pt x="2287" y="3993"/>
                    </a:lnTo>
                    <a:lnTo>
                      <a:pt x="2292" y="4064"/>
                    </a:lnTo>
                    <a:lnTo>
                      <a:pt x="2284" y="4109"/>
                    </a:lnTo>
                    <a:lnTo>
                      <a:pt x="2311" y="4117"/>
                    </a:lnTo>
                    <a:lnTo>
                      <a:pt x="2316" y="4248"/>
                    </a:lnTo>
                    <a:lnTo>
                      <a:pt x="2289" y="4309"/>
                    </a:lnTo>
                    <a:lnTo>
                      <a:pt x="2291" y="4373"/>
                    </a:lnTo>
                    <a:lnTo>
                      <a:pt x="2311" y="4426"/>
                    </a:lnTo>
                    <a:lnTo>
                      <a:pt x="2372" y="4457"/>
                    </a:lnTo>
                    <a:lnTo>
                      <a:pt x="2399" y="4519"/>
                    </a:lnTo>
                    <a:lnTo>
                      <a:pt x="2405" y="4624"/>
                    </a:lnTo>
                    <a:lnTo>
                      <a:pt x="2405" y="4736"/>
                    </a:lnTo>
                    <a:lnTo>
                      <a:pt x="2372" y="4813"/>
                    </a:lnTo>
                    <a:lnTo>
                      <a:pt x="2367" y="4940"/>
                    </a:lnTo>
                    <a:lnTo>
                      <a:pt x="2383" y="4997"/>
                    </a:lnTo>
                    <a:lnTo>
                      <a:pt x="2367" y="5078"/>
                    </a:lnTo>
                    <a:lnTo>
                      <a:pt x="2337" y="5119"/>
                    </a:lnTo>
                    <a:lnTo>
                      <a:pt x="2334" y="5195"/>
                    </a:lnTo>
                    <a:lnTo>
                      <a:pt x="2291" y="5298"/>
                    </a:lnTo>
                    <a:lnTo>
                      <a:pt x="2289" y="5385"/>
                    </a:lnTo>
                    <a:lnTo>
                      <a:pt x="2258" y="5448"/>
                    </a:lnTo>
                    <a:lnTo>
                      <a:pt x="2196" y="5493"/>
                    </a:lnTo>
                    <a:lnTo>
                      <a:pt x="2144" y="5473"/>
                    </a:lnTo>
                    <a:lnTo>
                      <a:pt x="2132" y="5408"/>
                    </a:lnTo>
                    <a:lnTo>
                      <a:pt x="2172" y="5379"/>
                    </a:lnTo>
                    <a:lnTo>
                      <a:pt x="2109" y="5357"/>
                    </a:lnTo>
                    <a:lnTo>
                      <a:pt x="2084" y="5318"/>
                    </a:lnTo>
                    <a:lnTo>
                      <a:pt x="2028" y="5318"/>
                    </a:lnTo>
                    <a:lnTo>
                      <a:pt x="2010" y="5271"/>
                    </a:lnTo>
                    <a:lnTo>
                      <a:pt x="2042" y="5241"/>
                    </a:lnTo>
                    <a:lnTo>
                      <a:pt x="2109" y="5255"/>
                    </a:lnTo>
                    <a:lnTo>
                      <a:pt x="2112" y="5211"/>
                    </a:lnTo>
                    <a:lnTo>
                      <a:pt x="2073" y="5188"/>
                    </a:lnTo>
                    <a:lnTo>
                      <a:pt x="2062" y="5149"/>
                    </a:lnTo>
                    <a:lnTo>
                      <a:pt x="1976" y="5126"/>
                    </a:lnTo>
                    <a:lnTo>
                      <a:pt x="1979" y="5097"/>
                    </a:lnTo>
                    <a:lnTo>
                      <a:pt x="2048" y="5095"/>
                    </a:lnTo>
                    <a:lnTo>
                      <a:pt x="2048" y="5031"/>
                    </a:lnTo>
                    <a:lnTo>
                      <a:pt x="2097" y="5033"/>
                    </a:lnTo>
                    <a:lnTo>
                      <a:pt x="2138" y="5061"/>
                    </a:lnTo>
                    <a:lnTo>
                      <a:pt x="2154" y="5026"/>
                    </a:lnTo>
                    <a:lnTo>
                      <a:pt x="2152" y="4998"/>
                    </a:lnTo>
                    <a:lnTo>
                      <a:pt x="2183" y="4953"/>
                    </a:lnTo>
                    <a:lnTo>
                      <a:pt x="2161" y="4915"/>
                    </a:lnTo>
                    <a:lnTo>
                      <a:pt x="2107" y="4915"/>
                    </a:lnTo>
                    <a:lnTo>
                      <a:pt x="2056" y="4882"/>
                    </a:lnTo>
                    <a:lnTo>
                      <a:pt x="2056" y="4823"/>
                    </a:lnTo>
                    <a:lnTo>
                      <a:pt x="2008" y="4780"/>
                    </a:lnTo>
                    <a:lnTo>
                      <a:pt x="2020" y="4746"/>
                    </a:lnTo>
                    <a:lnTo>
                      <a:pt x="2074" y="4712"/>
                    </a:lnTo>
                    <a:lnTo>
                      <a:pt x="2112" y="4727"/>
                    </a:lnTo>
                    <a:lnTo>
                      <a:pt x="2138" y="4708"/>
                    </a:lnTo>
                    <a:lnTo>
                      <a:pt x="2107" y="4689"/>
                    </a:lnTo>
                    <a:lnTo>
                      <a:pt x="2136" y="4635"/>
                    </a:lnTo>
                    <a:lnTo>
                      <a:pt x="2198" y="4625"/>
                    </a:lnTo>
                    <a:lnTo>
                      <a:pt x="2251" y="4595"/>
                    </a:lnTo>
                    <a:lnTo>
                      <a:pt x="2214" y="4562"/>
                    </a:lnTo>
                    <a:lnTo>
                      <a:pt x="2249" y="4514"/>
                    </a:lnTo>
                    <a:lnTo>
                      <a:pt x="2209" y="4514"/>
                    </a:lnTo>
                    <a:lnTo>
                      <a:pt x="2209" y="4480"/>
                    </a:lnTo>
                    <a:lnTo>
                      <a:pt x="2238" y="4441"/>
                    </a:lnTo>
                    <a:lnTo>
                      <a:pt x="2206" y="4422"/>
                    </a:lnTo>
                    <a:lnTo>
                      <a:pt x="2212" y="4363"/>
                    </a:lnTo>
                    <a:lnTo>
                      <a:pt x="2137" y="4343"/>
                    </a:lnTo>
                    <a:lnTo>
                      <a:pt x="2124" y="4379"/>
                    </a:lnTo>
                    <a:lnTo>
                      <a:pt x="2145" y="4408"/>
                    </a:lnTo>
                    <a:lnTo>
                      <a:pt x="2177" y="4416"/>
                    </a:lnTo>
                    <a:lnTo>
                      <a:pt x="2183" y="4456"/>
                    </a:lnTo>
                    <a:lnTo>
                      <a:pt x="2181" y="4497"/>
                    </a:lnTo>
                    <a:lnTo>
                      <a:pt x="2182" y="4528"/>
                    </a:lnTo>
                    <a:lnTo>
                      <a:pt x="2189" y="4566"/>
                    </a:lnTo>
                    <a:lnTo>
                      <a:pt x="2183" y="4588"/>
                    </a:lnTo>
                    <a:lnTo>
                      <a:pt x="2151" y="4581"/>
                    </a:lnTo>
                    <a:lnTo>
                      <a:pt x="2120" y="4603"/>
                    </a:lnTo>
                    <a:lnTo>
                      <a:pt x="2098" y="4621"/>
                    </a:lnTo>
                    <a:lnTo>
                      <a:pt x="2055" y="4620"/>
                    </a:lnTo>
                    <a:lnTo>
                      <a:pt x="2039" y="4588"/>
                    </a:lnTo>
                    <a:lnTo>
                      <a:pt x="2089" y="4542"/>
                    </a:lnTo>
                    <a:lnTo>
                      <a:pt x="2068" y="4499"/>
                    </a:lnTo>
                    <a:lnTo>
                      <a:pt x="2027" y="4467"/>
                    </a:lnTo>
                    <a:lnTo>
                      <a:pt x="2001" y="4492"/>
                    </a:lnTo>
                    <a:lnTo>
                      <a:pt x="2030" y="4534"/>
                    </a:lnTo>
                    <a:lnTo>
                      <a:pt x="1995" y="4568"/>
                    </a:lnTo>
                    <a:lnTo>
                      <a:pt x="2012" y="4619"/>
                    </a:lnTo>
                    <a:lnTo>
                      <a:pt x="1998" y="4650"/>
                    </a:lnTo>
                    <a:lnTo>
                      <a:pt x="2020" y="4694"/>
                    </a:lnTo>
                    <a:lnTo>
                      <a:pt x="1989" y="4719"/>
                    </a:lnTo>
                    <a:lnTo>
                      <a:pt x="1923" y="4712"/>
                    </a:lnTo>
                    <a:lnTo>
                      <a:pt x="1887" y="4706"/>
                    </a:lnTo>
                    <a:lnTo>
                      <a:pt x="1910" y="4667"/>
                    </a:lnTo>
                    <a:lnTo>
                      <a:pt x="1850" y="4659"/>
                    </a:lnTo>
                    <a:lnTo>
                      <a:pt x="1842" y="4702"/>
                    </a:lnTo>
                    <a:lnTo>
                      <a:pt x="1863" y="4736"/>
                    </a:lnTo>
                    <a:lnTo>
                      <a:pt x="1865" y="4817"/>
                    </a:lnTo>
                    <a:lnTo>
                      <a:pt x="1831" y="4880"/>
                    </a:lnTo>
                    <a:lnTo>
                      <a:pt x="1782" y="4908"/>
                    </a:lnTo>
                    <a:lnTo>
                      <a:pt x="1731" y="4871"/>
                    </a:lnTo>
                    <a:lnTo>
                      <a:pt x="1686" y="4901"/>
                    </a:lnTo>
                    <a:lnTo>
                      <a:pt x="1634" y="4895"/>
                    </a:lnTo>
                    <a:lnTo>
                      <a:pt x="1626" y="4931"/>
                    </a:lnTo>
                    <a:lnTo>
                      <a:pt x="1658" y="4972"/>
                    </a:lnTo>
                    <a:lnTo>
                      <a:pt x="1691" y="4961"/>
                    </a:lnTo>
                    <a:lnTo>
                      <a:pt x="1702" y="4988"/>
                    </a:lnTo>
                    <a:lnTo>
                      <a:pt x="1660" y="5032"/>
                    </a:lnTo>
                    <a:lnTo>
                      <a:pt x="1688" y="5077"/>
                    </a:lnTo>
                    <a:lnTo>
                      <a:pt x="1670" y="5114"/>
                    </a:lnTo>
                    <a:lnTo>
                      <a:pt x="1681" y="5147"/>
                    </a:lnTo>
                    <a:lnTo>
                      <a:pt x="1702" y="5176"/>
                    </a:lnTo>
                    <a:lnTo>
                      <a:pt x="1683" y="5206"/>
                    </a:lnTo>
                    <a:lnTo>
                      <a:pt x="1664" y="5218"/>
                    </a:lnTo>
                    <a:lnTo>
                      <a:pt x="1632" y="5210"/>
                    </a:lnTo>
                    <a:lnTo>
                      <a:pt x="1631" y="5268"/>
                    </a:lnTo>
                    <a:lnTo>
                      <a:pt x="1615" y="5302"/>
                    </a:lnTo>
                    <a:lnTo>
                      <a:pt x="1552" y="5364"/>
                    </a:lnTo>
                    <a:lnTo>
                      <a:pt x="1498" y="5423"/>
                    </a:lnTo>
                    <a:lnTo>
                      <a:pt x="1446" y="5433"/>
                    </a:lnTo>
                    <a:lnTo>
                      <a:pt x="1406" y="5505"/>
                    </a:lnTo>
                    <a:lnTo>
                      <a:pt x="1291" y="5544"/>
                    </a:lnTo>
                    <a:lnTo>
                      <a:pt x="1275" y="5622"/>
                    </a:lnTo>
                    <a:lnTo>
                      <a:pt x="1171" y="5665"/>
                    </a:lnTo>
                    <a:lnTo>
                      <a:pt x="1174" y="5788"/>
                    </a:lnTo>
                    <a:lnTo>
                      <a:pt x="1217" y="5849"/>
                    </a:lnTo>
                    <a:lnTo>
                      <a:pt x="1213" y="5946"/>
                    </a:lnTo>
                    <a:lnTo>
                      <a:pt x="1170" y="5955"/>
                    </a:lnTo>
                    <a:lnTo>
                      <a:pt x="1073" y="5925"/>
                    </a:lnTo>
                    <a:lnTo>
                      <a:pt x="939" y="5841"/>
                    </a:lnTo>
                    <a:lnTo>
                      <a:pt x="840" y="5740"/>
                    </a:lnTo>
                    <a:lnTo>
                      <a:pt x="778" y="5646"/>
                    </a:lnTo>
                    <a:lnTo>
                      <a:pt x="742" y="5633"/>
                    </a:lnTo>
                    <a:lnTo>
                      <a:pt x="669" y="5648"/>
                    </a:lnTo>
                    <a:lnTo>
                      <a:pt x="607" y="5644"/>
                    </a:lnTo>
                    <a:lnTo>
                      <a:pt x="558" y="5586"/>
                    </a:lnTo>
                    <a:lnTo>
                      <a:pt x="491" y="5489"/>
                    </a:lnTo>
                    <a:lnTo>
                      <a:pt x="369" y="5360"/>
                    </a:lnTo>
                    <a:lnTo>
                      <a:pt x="224" y="5219"/>
                    </a:lnTo>
                    <a:lnTo>
                      <a:pt x="6" y="5011"/>
                    </a:lnTo>
                    <a:close/>
                    <a:moveTo>
                      <a:pt x="1980" y="4632"/>
                    </a:moveTo>
                    <a:lnTo>
                      <a:pt x="1942" y="4648"/>
                    </a:lnTo>
                    <a:lnTo>
                      <a:pt x="1930" y="4679"/>
                    </a:lnTo>
                    <a:lnTo>
                      <a:pt x="1961" y="4680"/>
                    </a:lnTo>
                    <a:lnTo>
                      <a:pt x="1980" y="4657"/>
                    </a:lnTo>
                    <a:lnTo>
                      <a:pt x="1980" y="463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35" name="Freeform 122"/>
              <p:cNvSpPr>
                <a:spLocks/>
              </p:cNvSpPr>
              <p:nvPr/>
            </p:nvSpPr>
            <p:spPr bwMode="auto">
              <a:xfrm>
                <a:off x="3716361" y="4710558"/>
                <a:ext cx="24057" cy="27855"/>
              </a:xfrm>
              <a:custGeom>
                <a:avLst/>
                <a:gdLst>
                  <a:gd name="T0" fmla="*/ 9 w 88"/>
                  <a:gd name="T1" fmla="*/ 14 h 100"/>
                  <a:gd name="T2" fmla="*/ 31 w 88"/>
                  <a:gd name="T3" fmla="*/ 0 h 100"/>
                  <a:gd name="T4" fmla="*/ 59 w 88"/>
                  <a:gd name="T5" fmla="*/ 21 h 100"/>
                  <a:gd name="T6" fmla="*/ 88 w 88"/>
                  <a:gd name="T7" fmla="*/ 59 h 100"/>
                  <a:gd name="T8" fmla="*/ 72 w 88"/>
                  <a:gd name="T9" fmla="*/ 100 h 100"/>
                  <a:gd name="T10" fmla="*/ 27 w 88"/>
                  <a:gd name="T11" fmla="*/ 87 h 100"/>
                  <a:gd name="T12" fmla="*/ 0 w 88"/>
                  <a:gd name="T13" fmla="*/ 58 h 100"/>
                  <a:gd name="T14" fmla="*/ 9 w 88"/>
                  <a:gd name="T15" fmla="*/ 1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00">
                    <a:moveTo>
                      <a:pt x="9" y="14"/>
                    </a:moveTo>
                    <a:lnTo>
                      <a:pt x="31" y="0"/>
                    </a:lnTo>
                    <a:lnTo>
                      <a:pt x="59" y="21"/>
                    </a:lnTo>
                    <a:lnTo>
                      <a:pt x="88" y="59"/>
                    </a:lnTo>
                    <a:lnTo>
                      <a:pt x="72" y="100"/>
                    </a:lnTo>
                    <a:lnTo>
                      <a:pt x="27" y="87"/>
                    </a:lnTo>
                    <a:lnTo>
                      <a:pt x="0" y="58"/>
                    </a:lnTo>
                    <a:lnTo>
                      <a:pt x="9" y="14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36" name="Freeform 123"/>
              <p:cNvSpPr>
                <a:spLocks/>
              </p:cNvSpPr>
              <p:nvPr/>
            </p:nvSpPr>
            <p:spPr bwMode="auto">
              <a:xfrm>
                <a:off x="3731555" y="4652315"/>
                <a:ext cx="60774" cy="88629"/>
              </a:xfrm>
              <a:custGeom>
                <a:avLst/>
                <a:gdLst>
                  <a:gd name="T0" fmla="*/ 177 w 216"/>
                  <a:gd name="T1" fmla="*/ 0 h 320"/>
                  <a:gd name="T2" fmla="*/ 173 w 216"/>
                  <a:gd name="T3" fmla="*/ 45 h 320"/>
                  <a:gd name="T4" fmla="*/ 216 w 216"/>
                  <a:gd name="T5" fmla="*/ 110 h 320"/>
                  <a:gd name="T6" fmla="*/ 176 w 216"/>
                  <a:gd name="T7" fmla="*/ 151 h 320"/>
                  <a:gd name="T8" fmla="*/ 174 w 216"/>
                  <a:gd name="T9" fmla="*/ 183 h 320"/>
                  <a:gd name="T10" fmla="*/ 198 w 216"/>
                  <a:gd name="T11" fmla="*/ 201 h 320"/>
                  <a:gd name="T12" fmla="*/ 197 w 216"/>
                  <a:gd name="T13" fmla="*/ 252 h 320"/>
                  <a:gd name="T14" fmla="*/ 122 w 216"/>
                  <a:gd name="T15" fmla="*/ 320 h 320"/>
                  <a:gd name="T16" fmla="*/ 53 w 216"/>
                  <a:gd name="T17" fmla="*/ 265 h 320"/>
                  <a:gd name="T18" fmla="*/ 1 w 216"/>
                  <a:gd name="T19" fmla="*/ 186 h 320"/>
                  <a:gd name="T20" fmla="*/ 0 w 216"/>
                  <a:gd name="T21" fmla="*/ 103 h 320"/>
                  <a:gd name="T22" fmla="*/ 36 w 216"/>
                  <a:gd name="T23" fmla="*/ 37 h 320"/>
                  <a:gd name="T24" fmla="*/ 82 w 216"/>
                  <a:gd name="T25" fmla="*/ 5 h 320"/>
                  <a:gd name="T26" fmla="*/ 177 w 216"/>
                  <a:gd name="T27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320">
                    <a:moveTo>
                      <a:pt x="177" y="0"/>
                    </a:moveTo>
                    <a:lnTo>
                      <a:pt x="173" y="45"/>
                    </a:lnTo>
                    <a:lnTo>
                      <a:pt x="216" y="110"/>
                    </a:lnTo>
                    <a:lnTo>
                      <a:pt x="176" y="151"/>
                    </a:lnTo>
                    <a:lnTo>
                      <a:pt x="174" y="183"/>
                    </a:lnTo>
                    <a:lnTo>
                      <a:pt x="198" y="201"/>
                    </a:lnTo>
                    <a:lnTo>
                      <a:pt x="197" y="252"/>
                    </a:lnTo>
                    <a:lnTo>
                      <a:pt x="122" y="320"/>
                    </a:lnTo>
                    <a:lnTo>
                      <a:pt x="53" y="265"/>
                    </a:lnTo>
                    <a:lnTo>
                      <a:pt x="1" y="186"/>
                    </a:lnTo>
                    <a:lnTo>
                      <a:pt x="0" y="103"/>
                    </a:lnTo>
                    <a:lnTo>
                      <a:pt x="36" y="37"/>
                    </a:lnTo>
                    <a:lnTo>
                      <a:pt x="82" y="5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37" name="Freeform 124"/>
              <p:cNvSpPr>
                <a:spLocks/>
              </p:cNvSpPr>
              <p:nvPr/>
            </p:nvSpPr>
            <p:spPr bwMode="auto">
              <a:xfrm>
                <a:off x="3726490" y="4564952"/>
                <a:ext cx="44315" cy="78500"/>
              </a:xfrm>
              <a:custGeom>
                <a:avLst/>
                <a:gdLst>
                  <a:gd name="T0" fmla="*/ 12 w 160"/>
                  <a:gd name="T1" fmla="*/ 0 h 281"/>
                  <a:gd name="T2" fmla="*/ 67 w 160"/>
                  <a:gd name="T3" fmla="*/ 9 h 281"/>
                  <a:gd name="T4" fmla="*/ 77 w 160"/>
                  <a:gd name="T5" fmla="*/ 67 h 281"/>
                  <a:gd name="T6" fmla="*/ 97 w 160"/>
                  <a:gd name="T7" fmla="*/ 93 h 281"/>
                  <a:gd name="T8" fmla="*/ 138 w 160"/>
                  <a:gd name="T9" fmla="*/ 112 h 281"/>
                  <a:gd name="T10" fmla="*/ 143 w 160"/>
                  <a:gd name="T11" fmla="*/ 149 h 281"/>
                  <a:gd name="T12" fmla="*/ 99 w 160"/>
                  <a:gd name="T13" fmla="*/ 156 h 281"/>
                  <a:gd name="T14" fmla="*/ 134 w 160"/>
                  <a:gd name="T15" fmla="*/ 185 h 281"/>
                  <a:gd name="T16" fmla="*/ 160 w 160"/>
                  <a:gd name="T17" fmla="*/ 193 h 281"/>
                  <a:gd name="T18" fmla="*/ 159 w 160"/>
                  <a:gd name="T19" fmla="*/ 248 h 281"/>
                  <a:gd name="T20" fmla="*/ 125 w 160"/>
                  <a:gd name="T21" fmla="*/ 281 h 281"/>
                  <a:gd name="T22" fmla="*/ 91 w 160"/>
                  <a:gd name="T23" fmla="*/ 276 h 281"/>
                  <a:gd name="T24" fmla="*/ 67 w 160"/>
                  <a:gd name="T25" fmla="*/ 234 h 281"/>
                  <a:gd name="T26" fmla="*/ 46 w 160"/>
                  <a:gd name="T27" fmla="*/ 185 h 281"/>
                  <a:gd name="T28" fmla="*/ 9 w 160"/>
                  <a:gd name="T29" fmla="*/ 170 h 281"/>
                  <a:gd name="T30" fmla="*/ 2 w 160"/>
                  <a:gd name="T31" fmla="*/ 149 h 281"/>
                  <a:gd name="T32" fmla="*/ 0 w 160"/>
                  <a:gd name="T33" fmla="*/ 92 h 281"/>
                  <a:gd name="T34" fmla="*/ 0 w 160"/>
                  <a:gd name="T35" fmla="*/ 45 h 281"/>
                  <a:gd name="T36" fmla="*/ 12 w 160"/>
                  <a:gd name="T37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0" h="281">
                    <a:moveTo>
                      <a:pt x="12" y="0"/>
                    </a:moveTo>
                    <a:lnTo>
                      <a:pt x="67" y="9"/>
                    </a:lnTo>
                    <a:lnTo>
                      <a:pt x="77" y="67"/>
                    </a:lnTo>
                    <a:lnTo>
                      <a:pt x="97" y="93"/>
                    </a:lnTo>
                    <a:lnTo>
                      <a:pt x="138" y="112"/>
                    </a:lnTo>
                    <a:lnTo>
                      <a:pt x="143" y="149"/>
                    </a:lnTo>
                    <a:lnTo>
                      <a:pt x="99" y="156"/>
                    </a:lnTo>
                    <a:lnTo>
                      <a:pt x="134" y="185"/>
                    </a:lnTo>
                    <a:lnTo>
                      <a:pt x="160" y="193"/>
                    </a:lnTo>
                    <a:lnTo>
                      <a:pt x="159" y="248"/>
                    </a:lnTo>
                    <a:lnTo>
                      <a:pt x="125" y="281"/>
                    </a:lnTo>
                    <a:lnTo>
                      <a:pt x="91" y="276"/>
                    </a:lnTo>
                    <a:lnTo>
                      <a:pt x="67" y="234"/>
                    </a:lnTo>
                    <a:lnTo>
                      <a:pt x="46" y="185"/>
                    </a:lnTo>
                    <a:lnTo>
                      <a:pt x="9" y="170"/>
                    </a:lnTo>
                    <a:lnTo>
                      <a:pt x="2" y="149"/>
                    </a:lnTo>
                    <a:lnTo>
                      <a:pt x="0" y="92"/>
                    </a:lnTo>
                    <a:lnTo>
                      <a:pt x="0" y="4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38" name="Freeform 125"/>
              <p:cNvSpPr>
                <a:spLocks/>
              </p:cNvSpPr>
              <p:nvPr/>
            </p:nvSpPr>
            <p:spPr bwMode="auto">
              <a:xfrm>
                <a:off x="3688506" y="4547226"/>
                <a:ext cx="50645" cy="103823"/>
              </a:xfrm>
              <a:custGeom>
                <a:avLst/>
                <a:gdLst>
                  <a:gd name="T0" fmla="*/ 2 w 181"/>
                  <a:gd name="T1" fmla="*/ 0 h 374"/>
                  <a:gd name="T2" fmla="*/ 44 w 181"/>
                  <a:gd name="T3" fmla="*/ 1 h 374"/>
                  <a:gd name="T4" fmla="*/ 76 w 181"/>
                  <a:gd name="T5" fmla="*/ 20 h 374"/>
                  <a:gd name="T6" fmla="*/ 77 w 181"/>
                  <a:gd name="T7" fmla="*/ 53 h 374"/>
                  <a:gd name="T8" fmla="*/ 120 w 181"/>
                  <a:gd name="T9" fmla="*/ 101 h 374"/>
                  <a:gd name="T10" fmla="*/ 119 w 181"/>
                  <a:gd name="T11" fmla="*/ 204 h 374"/>
                  <a:gd name="T12" fmla="*/ 101 w 181"/>
                  <a:gd name="T13" fmla="*/ 218 h 374"/>
                  <a:gd name="T14" fmla="*/ 135 w 181"/>
                  <a:gd name="T15" fmla="*/ 258 h 374"/>
                  <a:gd name="T16" fmla="*/ 171 w 181"/>
                  <a:gd name="T17" fmla="*/ 304 h 374"/>
                  <a:gd name="T18" fmla="*/ 181 w 181"/>
                  <a:gd name="T19" fmla="*/ 343 h 374"/>
                  <a:gd name="T20" fmla="*/ 169 w 181"/>
                  <a:gd name="T21" fmla="*/ 374 h 374"/>
                  <a:gd name="T22" fmla="*/ 136 w 181"/>
                  <a:gd name="T23" fmla="*/ 374 h 374"/>
                  <a:gd name="T24" fmla="*/ 100 w 181"/>
                  <a:gd name="T25" fmla="*/ 323 h 374"/>
                  <a:gd name="T26" fmla="*/ 99 w 181"/>
                  <a:gd name="T27" fmla="*/ 281 h 374"/>
                  <a:gd name="T28" fmla="*/ 51 w 181"/>
                  <a:gd name="T29" fmla="*/ 235 h 374"/>
                  <a:gd name="T30" fmla="*/ 53 w 181"/>
                  <a:gd name="T31" fmla="*/ 169 h 374"/>
                  <a:gd name="T32" fmla="*/ 18 w 181"/>
                  <a:gd name="T33" fmla="*/ 137 h 374"/>
                  <a:gd name="T34" fmla="*/ 27 w 181"/>
                  <a:gd name="T35" fmla="*/ 63 h 374"/>
                  <a:gd name="T36" fmla="*/ 0 w 181"/>
                  <a:gd name="T37" fmla="*/ 44 h 374"/>
                  <a:gd name="T38" fmla="*/ 2 w 181"/>
                  <a:gd name="T39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1" h="374">
                    <a:moveTo>
                      <a:pt x="2" y="0"/>
                    </a:moveTo>
                    <a:lnTo>
                      <a:pt x="44" y="1"/>
                    </a:lnTo>
                    <a:lnTo>
                      <a:pt x="76" y="20"/>
                    </a:lnTo>
                    <a:lnTo>
                      <a:pt x="77" y="53"/>
                    </a:lnTo>
                    <a:lnTo>
                      <a:pt x="120" y="101"/>
                    </a:lnTo>
                    <a:lnTo>
                      <a:pt x="119" y="204"/>
                    </a:lnTo>
                    <a:lnTo>
                      <a:pt x="101" y="218"/>
                    </a:lnTo>
                    <a:lnTo>
                      <a:pt x="135" y="258"/>
                    </a:lnTo>
                    <a:lnTo>
                      <a:pt x="171" y="304"/>
                    </a:lnTo>
                    <a:lnTo>
                      <a:pt x="181" y="343"/>
                    </a:lnTo>
                    <a:lnTo>
                      <a:pt x="169" y="374"/>
                    </a:lnTo>
                    <a:lnTo>
                      <a:pt x="136" y="374"/>
                    </a:lnTo>
                    <a:lnTo>
                      <a:pt x="100" y="323"/>
                    </a:lnTo>
                    <a:lnTo>
                      <a:pt x="99" y="281"/>
                    </a:lnTo>
                    <a:lnTo>
                      <a:pt x="51" y="235"/>
                    </a:lnTo>
                    <a:lnTo>
                      <a:pt x="53" y="169"/>
                    </a:lnTo>
                    <a:lnTo>
                      <a:pt x="18" y="137"/>
                    </a:lnTo>
                    <a:lnTo>
                      <a:pt x="27" y="63"/>
                    </a:lnTo>
                    <a:lnTo>
                      <a:pt x="0" y="4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39" name="Freeform 126"/>
              <p:cNvSpPr>
                <a:spLocks/>
              </p:cNvSpPr>
              <p:nvPr/>
            </p:nvSpPr>
            <p:spPr bwMode="auto">
              <a:xfrm>
                <a:off x="3650522" y="4602936"/>
                <a:ext cx="56976" cy="163332"/>
              </a:xfrm>
              <a:custGeom>
                <a:avLst/>
                <a:gdLst>
                  <a:gd name="T0" fmla="*/ 123 w 203"/>
                  <a:gd name="T1" fmla="*/ 0 h 588"/>
                  <a:gd name="T2" fmla="*/ 152 w 203"/>
                  <a:gd name="T3" fmla="*/ 24 h 588"/>
                  <a:gd name="T4" fmla="*/ 152 w 203"/>
                  <a:gd name="T5" fmla="*/ 80 h 588"/>
                  <a:gd name="T6" fmla="*/ 189 w 203"/>
                  <a:gd name="T7" fmla="*/ 117 h 588"/>
                  <a:gd name="T8" fmla="*/ 203 w 203"/>
                  <a:gd name="T9" fmla="*/ 199 h 588"/>
                  <a:gd name="T10" fmla="*/ 200 w 203"/>
                  <a:gd name="T11" fmla="*/ 320 h 588"/>
                  <a:gd name="T12" fmla="*/ 146 w 203"/>
                  <a:gd name="T13" fmla="*/ 448 h 588"/>
                  <a:gd name="T14" fmla="*/ 157 w 203"/>
                  <a:gd name="T15" fmla="*/ 502 h 588"/>
                  <a:gd name="T16" fmla="*/ 157 w 203"/>
                  <a:gd name="T17" fmla="*/ 560 h 588"/>
                  <a:gd name="T18" fmla="*/ 125 w 203"/>
                  <a:gd name="T19" fmla="*/ 588 h 588"/>
                  <a:gd name="T20" fmla="*/ 84 w 203"/>
                  <a:gd name="T21" fmla="*/ 586 h 588"/>
                  <a:gd name="T22" fmla="*/ 68 w 203"/>
                  <a:gd name="T23" fmla="*/ 561 h 588"/>
                  <a:gd name="T24" fmla="*/ 7 w 203"/>
                  <a:gd name="T25" fmla="*/ 557 h 588"/>
                  <a:gd name="T26" fmla="*/ 0 w 203"/>
                  <a:gd name="T27" fmla="*/ 522 h 588"/>
                  <a:gd name="T28" fmla="*/ 12 w 203"/>
                  <a:gd name="T29" fmla="*/ 457 h 588"/>
                  <a:gd name="T30" fmla="*/ 61 w 203"/>
                  <a:gd name="T31" fmla="*/ 428 h 588"/>
                  <a:gd name="T32" fmla="*/ 21 w 203"/>
                  <a:gd name="T33" fmla="*/ 404 h 588"/>
                  <a:gd name="T34" fmla="*/ 34 w 203"/>
                  <a:gd name="T35" fmla="*/ 312 h 588"/>
                  <a:gd name="T36" fmla="*/ 77 w 203"/>
                  <a:gd name="T37" fmla="*/ 226 h 588"/>
                  <a:gd name="T38" fmla="*/ 84 w 203"/>
                  <a:gd name="T39" fmla="*/ 161 h 588"/>
                  <a:gd name="T40" fmla="*/ 79 w 203"/>
                  <a:gd name="T41" fmla="*/ 108 h 588"/>
                  <a:gd name="T42" fmla="*/ 104 w 203"/>
                  <a:gd name="T43" fmla="*/ 49 h 588"/>
                  <a:gd name="T44" fmla="*/ 123 w 203"/>
                  <a:gd name="T45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3" h="588">
                    <a:moveTo>
                      <a:pt x="123" y="0"/>
                    </a:moveTo>
                    <a:lnTo>
                      <a:pt x="152" y="24"/>
                    </a:lnTo>
                    <a:lnTo>
                      <a:pt x="152" y="80"/>
                    </a:lnTo>
                    <a:lnTo>
                      <a:pt x="189" y="117"/>
                    </a:lnTo>
                    <a:lnTo>
                      <a:pt x="203" y="199"/>
                    </a:lnTo>
                    <a:lnTo>
                      <a:pt x="200" y="320"/>
                    </a:lnTo>
                    <a:lnTo>
                      <a:pt x="146" y="448"/>
                    </a:lnTo>
                    <a:lnTo>
                      <a:pt x="157" y="502"/>
                    </a:lnTo>
                    <a:lnTo>
                      <a:pt x="157" y="560"/>
                    </a:lnTo>
                    <a:lnTo>
                      <a:pt x="125" y="588"/>
                    </a:lnTo>
                    <a:lnTo>
                      <a:pt x="84" y="586"/>
                    </a:lnTo>
                    <a:lnTo>
                      <a:pt x="68" y="561"/>
                    </a:lnTo>
                    <a:lnTo>
                      <a:pt x="7" y="557"/>
                    </a:lnTo>
                    <a:lnTo>
                      <a:pt x="0" y="522"/>
                    </a:lnTo>
                    <a:lnTo>
                      <a:pt x="12" y="457"/>
                    </a:lnTo>
                    <a:lnTo>
                      <a:pt x="61" y="428"/>
                    </a:lnTo>
                    <a:lnTo>
                      <a:pt x="21" y="404"/>
                    </a:lnTo>
                    <a:lnTo>
                      <a:pt x="34" y="312"/>
                    </a:lnTo>
                    <a:lnTo>
                      <a:pt x="77" y="226"/>
                    </a:lnTo>
                    <a:lnTo>
                      <a:pt x="84" y="161"/>
                    </a:lnTo>
                    <a:lnTo>
                      <a:pt x="79" y="108"/>
                    </a:lnTo>
                    <a:lnTo>
                      <a:pt x="104" y="49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0" name="Freeform 127"/>
              <p:cNvSpPr>
                <a:spLocks/>
              </p:cNvSpPr>
              <p:nvPr/>
            </p:nvSpPr>
            <p:spPr bwMode="auto">
              <a:xfrm>
                <a:off x="3542901" y="4501645"/>
                <a:ext cx="36718" cy="39251"/>
              </a:xfrm>
              <a:custGeom>
                <a:avLst/>
                <a:gdLst>
                  <a:gd name="T0" fmla="*/ 0 w 130"/>
                  <a:gd name="T1" fmla="*/ 30 h 139"/>
                  <a:gd name="T2" fmla="*/ 27 w 130"/>
                  <a:gd name="T3" fmla="*/ 0 h 139"/>
                  <a:gd name="T4" fmla="*/ 60 w 130"/>
                  <a:gd name="T5" fmla="*/ 2 h 139"/>
                  <a:gd name="T6" fmla="*/ 64 w 130"/>
                  <a:gd name="T7" fmla="*/ 22 h 139"/>
                  <a:gd name="T8" fmla="*/ 98 w 130"/>
                  <a:gd name="T9" fmla="*/ 37 h 139"/>
                  <a:gd name="T10" fmla="*/ 130 w 130"/>
                  <a:gd name="T11" fmla="*/ 73 h 139"/>
                  <a:gd name="T12" fmla="*/ 130 w 130"/>
                  <a:gd name="T13" fmla="*/ 120 h 139"/>
                  <a:gd name="T14" fmla="*/ 91 w 130"/>
                  <a:gd name="T15" fmla="*/ 139 h 139"/>
                  <a:gd name="T16" fmla="*/ 62 w 130"/>
                  <a:gd name="T17" fmla="*/ 125 h 139"/>
                  <a:gd name="T18" fmla="*/ 63 w 130"/>
                  <a:gd name="T19" fmla="*/ 91 h 139"/>
                  <a:gd name="T20" fmla="*/ 37 w 130"/>
                  <a:gd name="T21" fmla="*/ 87 h 139"/>
                  <a:gd name="T22" fmla="*/ 8 w 130"/>
                  <a:gd name="T23" fmla="*/ 68 h 139"/>
                  <a:gd name="T24" fmla="*/ 0 w 130"/>
                  <a:gd name="T25" fmla="*/ 3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139">
                    <a:moveTo>
                      <a:pt x="0" y="30"/>
                    </a:moveTo>
                    <a:lnTo>
                      <a:pt x="27" y="0"/>
                    </a:lnTo>
                    <a:lnTo>
                      <a:pt x="60" y="2"/>
                    </a:lnTo>
                    <a:lnTo>
                      <a:pt x="64" y="22"/>
                    </a:lnTo>
                    <a:lnTo>
                      <a:pt x="98" y="37"/>
                    </a:lnTo>
                    <a:lnTo>
                      <a:pt x="130" y="73"/>
                    </a:lnTo>
                    <a:lnTo>
                      <a:pt x="130" y="120"/>
                    </a:lnTo>
                    <a:lnTo>
                      <a:pt x="91" y="139"/>
                    </a:lnTo>
                    <a:lnTo>
                      <a:pt x="62" y="125"/>
                    </a:lnTo>
                    <a:lnTo>
                      <a:pt x="63" y="91"/>
                    </a:lnTo>
                    <a:lnTo>
                      <a:pt x="37" y="87"/>
                    </a:lnTo>
                    <a:lnTo>
                      <a:pt x="8" y="68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1" name="Freeform 128"/>
              <p:cNvSpPr>
                <a:spLocks/>
              </p:cNvSpPr>
              <p:nvPr/>
            </p:nvSpPr>
            <p:spPr bwMode="auto">
              <a:xfrm>
                <a:off x="3544167" y="4544694"/>
                <a:ext cx="65839" cy="26589"/>
              </a:xfrm>
              <a:custGeom>
                <a:avLst/>
                <a:gdLst>
                  <a:gd name="T0" fmla="*/ 0 w 234"/>
                  <a:gd name="T1" fmla="*/ 11 h 96"/>
                  <a:gd name="T2" fmla="*/ 32 w 234"/>
                  <a:gd name="T3" fmla="*/ 0 h 96"/>
                  <a:gd name="T4" fmla="*/ 87 w 234"/>
                  <a:gd name="T5" fmla="*/ 1 h 96"/>
                  <a:gd name="T6" fmla="*/ 141 w 234"/>
                  <a:gd name="T7" fmla="*/ 27 h 96"/>
                  <a:gd name="T8" fmla="*/ 203 w 234"/>
                  <a:gd name="T9" fmla="*/ 13 h 96"/>
                  <a:gd name="T10" fmla="*/ 234 w 234"/>
                  <a:gd name="T11" fmla="*/ 30 h 96"/>
                  <a:gd name="T12" fmla="*/ 234 w 234"/>
                  <a:gd name="T13" fmla="*/ 66 h 96"/>
                  <a:gd name="T14" fmla="*/ 226 w 234"/>
                  <a:gd name="T15" fmla="*/ 96 h 96"/>
                  <a:gd name="T16" fmla="*/ 155 w 234"/>
                  <a:gd name="T17" fmla="*/ 79 h 96"/>
                  <a:gd name="T18" fmla="*/ 134 w 234"/>
                  <a:gd name="T19" fmla="*/ 55 h 96"/>
                  <a:gd name="T20" fmla="*/ 72 w 234"/>
                  <a:gd name="T21" fmla="*/ 77 h 96"/>
                  <a:gd name="T22" fmla="*/ 31 w 234"/>
                  <a:gd name="T23" fmla="*/ 62 h 96"/>
                  <a:gd name="T24" fmla="*/ 42 w 234"/>
                  <a:gd name="T25" fmla="*/ 29 h 96"/>
                  <a:gd name="T26" fmla="*/ 0 w 234"/>
                  <a:gd name="T27" fmla="*/ 1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4" h="96">
                    <a:moveTo>
                      <a:pt x="0" y="11"/>
                    </a:moveTo>
                    <a:lnTo>
                      <a:pt x="32" y="0"/>
                    </a:lnTo>
                    <a:lnTo>
                      <a:pt x="87" y="1"/>
                    </a:lnTo>
                    <a:lnTo>
                      <a:pt x="141" y="27"/>
                    </a:lnTo>
                    <a:lnTo>
                      <a:pt x="203" y="13"/>
                    </a:lnTo>
                    <a:lnTo>
                      <a:pt x="234" y="30"/>
                    </a:lnTo>
                    <a:lnTo>
                      <a:pt x="234" y="66"/>
                    </a:lnTo>
                    <a:lnTo>
                      <a:pt x="226" y="96"/>
                    </a:lnTo>
                    <a:lnTo>
                      <a:pt x="155" y="79"/>
                    </a:lnTo>
                    <a:lnTo>
                      <a:pt x="134" y="55"/>
                    </a:lnTo>
                    <a:lnTo>
                      <a:pt x="72" y="77"/>
                    </a:lnTo>
                    <a:lnTo>
                      <a:pt x="31" y="62"/>
                    </a:lnTo>
                    <a:lnTo>
                      <a:pt x="42" y="29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2" name="Freeform 129"/>
              <p:cNvSpPr>
                <a:spLocks/>
              </p:cNvSpPr>
              <p:nvPr/>
            </p:nvSpPr>
            <p:spPr bwMode="auto">
              <a:xfrm>
                <a:off x="3522643" y="4563686"/>
                <a:ext cx="58242" cy="62041"/>
              </a:xfrm>
              <a:custGeom>
                <a:avLst/>
                <a:gdLst>
                  <a:gd name="T0" fmla="*/ 30 w 207"/>
                  <a:gd name="T1" fmla="*/ 19 h 226"/>
                  <a:gd name="T2" fmla="*/ 51 w 207"/>
                  <a:gd name="T3" fmla="*/ 0 h 226"/>
                  <a:gd name="T4" fmla="*/ 105 w 207"/>
                  <a:gd name="T5" fmla="*/ 13 h 226"/>
                  <a:gd name="T6" fmla="*/ 131 w 207"/>
                  <a:gd name="T7" fmla="*/ 38 h 226"/>
                  <a:gd name="T8" fmla="*/ 167 w 207"/>
                  <a:gd name="T9" fmla="*/ 29 h 226"/>
                  <a:gd name="T10" fmla="*/ 196 w 207"/>
                  <a:gd name="T11" fmla="*/ 20 h 226"/>
                  <a:gd name="T12" fmla="*/ 207 w 207"/>
                  <a:gd name="T13" fmla="*/ 36 h 226"/>
                  <a:gd name="T14" fmla="*/ 203 w 207"/>
                  <a:gd name="T15" fmla="*/ 76 h 226"/>
                  <a:gd name="T16" fmla="*/ 184 w 207"/>
                  <a:gd name="T17" fmla="*/ 88 h 226"/>
                  <a:gd name="T18" fmla="*/ 145 w 207"/>
                  <a:gd name="T19" fmla="*/ 77 h 226"/>
                  <a:gd name="T20" fmla="*/ 116 w 207"/>
                  <a:gd name="T21" fmla="*/ 98 h 226"/>
                  <a:gd name="T22" fmla="*/ 115 w 207"/>
                  <a:gd name="T23" fmla="*/ 153 h 226"/>
                  <a:gd name="T24" fmla="*/ 74 w 207"/>
                  <a:gd name="T25" fmla="*/ 172 h 226"/>
                  <a:gd name="T26" fmla="*/ 36 w 207"/>
                  <a:gd name="T27" fmla="*/ 226 h 226"/>
                  <a:gd name="T28" fmla="*/ 0 w 207"/>
                  <a:gd name="T29" fmla="*/ 191 h 226"/>
                  <a:gd name="T30" fmla="*/ 28 w 207"/>
                  <a:gd name="T31" fmla="*/ 148 h 226"/>
                  <a:gd name="T32" fmla="*/ 2 w 207"/>
                  <a:gd name="T33" fmla="*/ 126 h 226"/>
                  <a:gd name="T34" fmla="*/ 3 w 207"/>
                  <a:gd name="T35" fmla="*/ 97 h 226"/>
                  <a:gd name="T36" fmla="*/ 45 w 207"/>
                  <a:gd name="T37" fmla="*/ 65 h 226"/>
                  <a:gd name="T38" fmla="*/ 52 w 207"/>
                  <a:gd name="T39" fmla="*/ 40 h 226"/>
                  <a:gd name="T40" fmla="*/ 30 w 207"/>
                  <a:gd name="T41" fmla="*/ 19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7" h="226">
                    <a:moveTo>
                      <a:pt x="30" y="19"/>
                    </a:moveTo>
                    <a:lnTo>
                      <a:pt x="51" y="0"/>
                    </a:lnTo>
                    <a:lnTo>
                      <a:pt x="105" y="13"/>
                    </a:lnTo>
                    <a:lnTo>
                      <a:pt x="131" y="38"/>
                    </a:lnTo>
                    <a:lnTo>
                      <a:pt x="167" y="29"/>
                    </a:lnTo>
                    <a:lnTo>
                      <a:pt x="196" y="20"/>
                    </a:lnTo>
                    <a:lnTo>
                      <a:pt x="207" y="36"/>
                    </a:lnTo>
                    <a:lnTo>
                      <a:pt x="203" y="76"/>
                    </a:lnTo>
                    <a:lnTo>
                      <a:pt x="184" y="88"/>
                    </a:lnTo>
                    <a:lnTo>
                      <a:pt x="145" y="77"/>
                    </a:lnTo>
                    <a:lnTo>
                      <a:pt x="116" y="98"/>
                    </a:lnTo>
                    <a:lnTo>
                      <a:pt x="115" y="153"/>
                    </a:lnTo>
                    <a:lnTo>
                      <a:pt x="74" y="172"/>
                    </a:lnTo>
                    <a:lnTo>
                      <a:pt x="36" y="226"/>
                    </a:lnTo>
                    <a:lnTo>
                      <a:pt x="0" y="191"/>
                    </a:lnTo>
                    <a:lnTo>
                      <a:pt x="28" y="148"/>
                    </a:lnTo>
                    <a:lnTo>
                      <a:pt x="2" y="126"/>
                    </a:lnTo>
                    <a:lnTo>
                      <a:pt x="3" y="97"/>
                    </a:lnTo>
                    <a:lnTo>
                      <a:pt x="45" y="65"/>
                    </a:lnTo>
                    <a:lnTo>
                      <a:pt x="52" y="40"/>
                    </a:lnTo>
                    <a:lnTo>
                      <a:pt x="30" y="1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3" name="Freeform 130"/>
              <p:cNvSpPr>
                <a:spLocks/>
              </p:cNvSpPr>
              <p:nvPr/>
            </p:nvSpPr>
            <p:spPr bwMode="auto">
              <a:xfrm>
                <a:off x="3493522" y="4618129"/>
                <a:ext cx="116484" cy="97493"/>
              </a:xfrm>
              <a:custGeom>
                <a:avLst/>
                <a:gdLst>
                  <a:gd name="T0" fmla="*/ 0 w 416"/>
                  <a:gd name="T1" fmla="*/ 296 h 350"/>
                  <a:gd name="T2" fmla="*/ 50 w 416"/>
                  <a:gd name="T3" fmla="*/ 281 h 350"/>
                  <a:gd name="T4" fmla="*/ 178 w 416"/>
                  <a:gd name="T5" fmla="*/ 154 h 350"/>
                  <a:gd name="T6" fmla="*/ 168 w 416"/>
                  <a:gd name="T7" fmla="*/ 102 h 350"/>
                  <a:gd name="T8" fmla="*/ 180 w 416"/>
                  <a:gd name="T9" fmla="*/ 36 h 350"/>
                  <a:gd name="T10" fmla="*/ 231 w 416"/>
                  <a:gd name="T11" fmla="*/ 6 h 350"/>
                  <a:gd name="T12" fmla="*/ 261 w 416"/>
                  <a:gd name="T13" fmla="*/ 0 h 350"/>
                  <a:gd name="T14" fmla="*/ 304 w 416"/>
                  <a:gd name="T15" fmla="*/ 17 h 350"/>
                  <a:gd name="T16" fmla="*/ 307 w 416"/>
                  <a:gd name="T17" fmla="*/ 44 h 350"/>
                  <a:gd name="T18" fmla="*/ 268 w 416"/>
                  <a:gd name="T19" fmla="*/ 69 h 350"/>
                  <a:gd name="T20" fmla="*/ 265 w 416"/>
                  <a:gd name="T21" fmla="*/ 138 h 350"/>
                  <a:gd name="T22" fmla="*/ 295 w 416"/>
                  <a:gd name="T23" fmla="*/ 177 h 350"/>
                  <a:gd name="T24" fmla="*/ 355 w 416"/>
                  <a:gd name="T25" fmla="*/ 177 h 350"/>
                  <a:gd name="T26" fmla="*/ 388 w 416"/>
                  <a:gd name="T27" fmla="*/ 204 h 350"/>
                  <a:gd name="T28" fmla="*/ 385 w 416"/>
                  <a:gd name="T29" fmla="*/ 243 h 350"/>
                  <a:gd name="T30" fmla="*/ 375 w 416"/>
                  <a:gd name="T31" fmla="*/ 273 h 350"/>
                  <a:gd name="T32" fmla="*/ 399 w 416"/>
                  <a:gd name="T33" fmla="*/ 296 h 350"/>
                  <a:gd name="T34" fmla="*/ 416 w 416"/>
                  <a:gd name="T35" fmla="*/ 323 h 350"/>
                  <a:gd name="T36" fmla="*/ 384 w 416"/>
                  <a:gd name="T37" fmla="*/ 348 h 350"/>
                  <a:gd name="T38" fmla="*/ 338 w 416"/>
                  <a:gd name="T39" fmla="*/ 350 h 350"/>
                  <a:gd name="T40" fmla="*/ 335 w 416"/>
                  <a:gd name="T41" fmla="*/ 335 h 350"/>
                  <a:gd name="T42" fmla="*/ 363 w 416"/>
                  <a:gd name="T43" fmla="*/ 322 h 350"/>
                  <a:gd name="T44" fmla="*/ 345 w 416"/>
                  <a:gd name="T45" fmla="*/ 302 h 350"/>
                  <a:gd name="T46" fmla="*/ 297 w 416"/>
                  <a:gd name="T47" fmla="*/ 307 h 350"/>
                  <a:gd name="T48" fmla="*/ 258 w 416"/>
                  <a:gd name="T49" fmla="*/ 263 h 350"/>
                  <a:gd name="T50" fmla="*/ 204 w 416"/>
                  <a:gd name="T51" fmla="*/ 267 h 350"/>
                  <a:gd name="T52" fmla="*/ 221 w 416"/>
                  <a:gd name="T53" fmla="*/ 297 h 350"/>
                  <a:gd name="T54" fmla="*/ 195 w 416"/>
                  <a:gd name="T55" fmla="*/ 322 h 350"/>
                  <a:gd name="T56" fmla="*/ 149 w 416"/>
                  <a:gd name="T57" fmla="*/ 310 h 350"/>
                  <a:gd name="T58" fmla="*/ 116 w 416"/>
                  <a:gd name="T59" fmla="*/ 301 h 350"/>
                  <a:gd name="T60" fmla="*/ 63 w 416"/>
                  <a:gd name="T61" fmla="*/ 306 h 350"/>
                  <a:gd name="T62" fmla="*/ 18 w 416"/>
                  <a:gd name="T63" fmla="*/ 307 h 350"/>
                  <a:gd name="T64" fmla="*/ 0 w 416"/>
                  <a:gd name="T65" fmla="*/ 296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6" h="350">
                    <a:moveTo>
                      <a:pt x="0" y="296"/>
                    </a:moveTo>
                    <a:lnTo>
                      <a:pt x="50" y="281"/>
                    </a:lnTo>
                    <a:lnTo>
                      <a:pt x="178" y="154"/>
                    </a:lnTo>
                    <a:lnTo>
                      <a:pt x="168" y="102"/>
                    </a:lnTo>
                    <a:lnTo>
                      <a:pt x="180" y="36"/>
                    </a:lnTo>
                    <a:lnTo>
                      <a:pt x="231" y="6"/>
                    </a:lnTo>
                    <a:lnTo>
                      <a:pt x="261" y="0"/>
                    </a:lnTo>
                    <a:lnTo>
                      <a:pt x="304" y="17"/>
                    </a:lnTo>
                    <a:lnTo>
                      <a:pt x="307" y="44"/>
                    </a:lnTo>
                    <a:lnTo>
                      <a:pt x="268" y="69"/>
                    </a:lnTo>
                    <a:lnTo>
                      <a:pt x="265" y="138"/>
                    </a:lnTo>
                    <a:lnTo>
                      <a:pt x="295" y="177"/>
                    </a:lnTo>
                    <a:lnTo>
                      <a:pt x="355" y="177"/>
                    </a:lnTo>
                    <a:lnTo>
                      <a:pt x="388" y="204"/>
                    </a:lnTo>
                    <a:lnTo>
                      <a:pt x="385" y="243"/>
                    </a:lnTo>
                    <a:lnTo>
                      <a:pt x="375" y="273"/>
                    </a:lnTo>
                    <a:lnTo>
                      <a:pt x="399" y="296"/>
                    </a:lnTo>
                    <a:lnTo>
                      <a:pt x="416" y="323"/>
                    </a:lnTo>
                    <a:lnTo>
                      <a:pt x="384" y="348"/>
                    </a:lnTo>
                    <a:lnTo>
                      <a:pt x="338" y="350"/>
                    </a:lnTo>
                    <a:lnTo>
                      <a:pt x="335" y="335"/>
                    </a:lnTo>
                    <a:lnTo>
                      <a:pt x="363" y="322"/>
                    </a:lnTo>
                    <a:lnTo>
                      <a:pt x="345" y="302"/>
                    </a:lnTo>
                    <a:lnTo>
                      <a:pt x="297" y="307"/>
                    </a:lnTo>
                    <a:lnTo>
                      <a:pt x="258" y="263"/>
                    </a:lnTo>
                    <a:cubicBezTo>
                      <a:pt x="258" y="263"/>
                      <a:pt x="202" y="262"/>
                      <a:pt x="204" y="267"/>
                    </a:cubicBezTo>
                    <a:cubicBezTo>
                      <a:pt x="206" y="272"/>
                      <a:pt x="221" y="297"/>
                      <a:pt x="221" y="297"/>
                    </a:cubicBezTo>
                    <a:lnTo>
                      <a:pt x="195" y="322"/>
                    </a:lnTo>
                    <a:lnTo>
                      <a:pt x="149" y="310"/>
                    </a:lnTo>
                    <a:lnTo>
                      <a:pt x="116" y="301"/>
                    </a:lnTo>
                    <a:lnTo>
                      <a:pt x="63" y="306"/>
                    </a:lnTo>
                    <a:lnTo>
                      <a:pt x="18" y="307"/>
                    </a:lnTo>
                    <a:lnTo>
                      <a:pt x="0" y="29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4" name="Freeform 131"/>
              <p:cNvSpPr>
                <a:spLocks/>
              </p:cNvSpPr>
              <p:nvPr/>
            </p:nvSpPr>
            <p:spPr bwMode="auto">
              <a:xfrm>
                <a:off x="3554296" y="4724485"/>
                <a:ext cx="59509" cy="36718"/>
              </a:xfrm>
              <a:custGeom>
                <a:avLst/>
                <a:gdLst>
                  <a:gd name="T0" fmla="*/ 0 w 214"/>
                  <a:gd name="T1" fmla="*/ 107 h 131"/>
                  <a:gd name="T2" fmla="*/ 147 w 214"/>
                  <a:gd name="T3" fmla="*/ 14 h 131"/>
                  <a:gd name="T4" fmla="*/ 182 w 214"/>
                  <a:gd name="T5" fmla="*/ 0 h 131"/>
                  <a:gd name="T6" fmla="*/ 198 w 214"/>
                  <a:gd name="T7" fmla="*/ 43 h 131"/>
                  <a:gd name="T8" fmla="*/ 214 w 214"/>
                  <a:gd name="T9" fmla="*/ 78 h 131"/>
                  <a:gd name="T10" fmla="*/ 206 w 214"/>
                  <a:gd name="T11" fmla="*/ 117 h 131"/>
                  <a:gd name="T12" fmla="*/ 174 w 214"/>
                  <a:gd name="T13" fmla="*/ 131 h 131"/>
                  <a:gd name="T14" fmla="*/ 136 w 214"/>
                  <a:gd name="T15" fmla="*/ 128 h 131"/>
                  <a:gd name="T16" fmla="*/ 108 w 214"/>
                  <a:gd name="T17" fmla="*/ 114 h 131"/>
                  <a:gd name="T18" fmla="*/ 83 w 214"/>
                  <a:gd name="T19" fmla="*/ 125 h 131"/>
                  <a:gd name="T20" fmla="*/ 56 w 214"/>
                  <a:gd name="T21" fmla="*/ 125 h 131"/>
                  <a:gd name="T22" fmla="*/ 22 w 214"/>
                  <a:gd name="T23" fmla="*/ 117 h 131"/>
                  <a:gd name="T24" fmla="*/ 0 w 214"/>
                  <a:gd name="T25" fmla="*/ 10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4" h="131">
                    <a:moveTo>
                      <a:pt x="0" y="107"/>
                    </a:moveTo>
                    <a:lnTo>
                      <a:pt x="147" y="14"/>
                    </a:lnTo>
                    <a:lnTo>
                      <a:pt x="182" y="0"/>
                    </a:lnTo>
                    <a:lnTo>
                      <a:pt x="198" y="43"/>
                    </a:lnTo>
                    <a:lnTo>
                      <a:pt x="214" y="78"/>
                    </a:lnTo>
                    <a:lnTo>
                      <a:pt x="206" y="117"/>
                    </a:lnTo>
                    <a:lnTo>
                      <a:pt x="174" y="131"/>
                    </a:lnTo>
                    <a:lnTo>
                      <a:pt x="136" y="128"/>
                    </a:lnTo>
                    <a:lnTo>
                      <a:pt x="108" y="114"/>
                    </a:lnTo>
                    <a:lnTo>
                      <a:pt x="83" y="125"/>
                    </a:lnTo>
                    <a:lnTo>
                      <a:pt x="56" y="125"/>
                    </a:lnTo>
                    <a:lnTo>
                      <a:pt x="22" y="117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5" name="Freeform 132"/>
              <p:cNvSpPr>
                <a:spLocks/>
              </p:cNvSpPr>
              <p:nvPr/>
            </p:nvSpPr>
            <p:spPr bwMode="auto">
              <a:xfrm>
                <a:off x="3536570" y="4718154"/>
                <a:ext cx="44315" cy="21525"/>
              </a:xfrm>
              <a:custGeom>
                <a:avLst/>
                <a:gdLst>
                  <a:gd name="T0" fmla="*/ 0 w 157"/>
                  <a:gd name="T1" fmla="*/ 66 h 80"/>
                  <a:gd name="T2" fmla="*/ 1 w 157"/>
                  <a:gd name="T3" fmla="*/ 33 h 80"/>
                  <a:gd name="T4" fmla="*/ 30 w 157"/>
                  <a:gd name="T5" fmla="*/ 5 h 80"/>
                  <a:gd name="T6" fmla="*/ 116 w 157"/>
                  <a:gd name="T7" fmla="*/ 0 h 80"/>
                  <a:gd name="T8" fmla="*/ 157 w 157"/>
                  <a:gd name="T9" fmla="*/ 24 h 80"/>
                  <a:gd name="T10" fmla="*/ 133 w 157"/>
                  <a:gd name="T11" fmla="*/ 44 h 80"/>
                  <a:gd name="T12" fmla="*/ 80 w 157"/>
                  <a:gd name="T13" fmla="*/ 55 h 80"/>
                  <a:gd name="T14" fmla="*/ 54 w 157"/>
                  <a:gd name="T15" fmla="*/ 80 h 80"/>
                  <a:gd name="T16" fmla="*/ 16 w 157"/>
                  <a:gd name="T17" fmla="*/ 80 h 80"/>
                  <a:gd name="T18" fmla="*/ 0 w 157"/>
                  <a:gd name="T19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80">
                    <a:moveTo>
                      <a:pt x="0" y="66"/>
                    </a:moveTo>
                    <a:lnTo>
                      <a:pt x="1" y="33"/>
                    </a:lnTo>
                    <a:lnTo>
                      <a:pt x="30" y="5"/>
                    </a:lnTo>
                    <a:lnTo>
                      <a:pt x="116" y="0"/>
                    </a:lnTo>
                    <a:lnTo>
                      <a:pt x="157" y="24"/>
                    </a:lnTo>
                    <a:lnTo>
                      <a:pt x="133" y="44"/>
                    </a:lnTo>
                    <a:lnTo>
                      <a:pt x="80" y="55"/>
                    </a:lnTo>
                    <a:lnTo>
                      <a:pt x="54" y="80"/>
                    </a:lnTo>
                    <a:lnTo>
                      <a:pt x="16" y="80"/>
                    </a:lnTo>
                    <a:lnTo>
                      <a:pt x="0" y="66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6" name="Freeform 133"/>
              <p:cNvSpPr>
                <a:spLocks/>
              </p:cNvSpPr>
              <p:nvPr/>
            </p:nvSpPr>
            <p:spPr bwMode="auto">
              <a:xfrm>
                <a:off x="3497320" y="4709291"/>
                <a:ext cx="36718" cy="16460"/>
              </a:xfrm>
              <a:custGeom>
                <a:avLst/>
                <a:gdLst>
                  <a:gd name="T0" fmla="*/ 0 w 132"/>
                  <a:gd name="T1" fmla="*/ 22 h 59"/>
                  <a:gd name="T2" fmla="*/ 30 w 132"/>
                  <a:gd name="T3" fmla="*/ 5 h 59"/>
                  <a:gd name="T4" fmla="*/ 112 w 132"/>
                  <a:gd name="T5" fmla="*/ 0 h 59"/>
                  <a:gd name="T6" fmla="*/ 132 w 132"/>
                  <a:gd name="T7" fmla="*/ 23 h 59"/>
                  <a:gd name="T8" fmla="*/ 94 w 132"/>
                  <a:gd name="T9" fmla="*/ 45 h 59"/>
                  <a:gd name="T10" fmla="*/ 54 w 132"/>
                  <a:gd name="T11" fmla="*/ 59 h 59"/>
                  <a:gd name="T12" fmla="*/ 19 w 132"/>
                  <a:gd name="T13" fmla="*/ 54 h 59"/>
                  <a:gd name="T14" fmla="*/ 0 w 132"/>
                  <a:gd name="T15" fmla="*/ 40 h 59"/>
                  <a:gd name="T16" fmla="*/ 0 w 132"/>
                  <a:gd name="T17" fmla="*/ 2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59">
                    <a:moveTo>
                      <a:pt x="0" y="22"/>
                    </a:moveTo>
                    <a:lnTo>
                      <a:pt x="30" y="5"/>
                    </a:lnTo>
                    <a:lnTo>
                      <a:pt x="112" y="0"/>
                    </a:lnTo>
                    <a:lnTo>
                      <a:pt x="132" y="23"/>
                    </a:lnTo>
                    <a:lnTo>
                      <a:pt x="94" y="45"/>
                    </a:lnTo>
                    <a:lnTo>
                      <a:pt x="54" y="59"/>
                    </a:lnTo>
                    <a:lnTo>
                      <a:pt x="19" y="54"/>
                    </a:lnTo>
                    <a:lnTo>
                      <a:pt x="0" y="4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7" name="Freeform 134"/>
              <p:cNvSpPr>
                <a:spLocks/>
              </p:cNvSpPr>
              <p:nvPr/>
            </p:nvSpPr>
            <p:spPr bwMode="auto">
              <a:xfrm>
                <a:off x="3330190" y="4777662"/>
                <a:ext cx="310203" cy="320332"/>
              </a:xfrm>
              <a:custGeom>
                <a:avLst/>
                <a:gdLst>
                  <a:gd name="T0" fmla="*/ 195 w 1112"/>
                  <a:gd name="T1" fmla="*/ 183 h 1150"/>
                  <a:gd name="T2" fmla="*/ 283 w 1112"/>
                  <a:gd name="T3" fmla="*/ 145 h 1150"/>
                  <a:gd name="T4" fmla="*/ 430 w 1112"/>
                  <a:gd name="T5" fmla="*/ 104 h 1150"/>
                  <a:gd name="T6" fmla="*/ 535 w 1112"/>
                  <a:gd name="T7" fmla="*/ 34 h 1150"/>
                  <a:gd name="T8" fmla="*/ 672 w 1112"/>
                  <a:gd name="T9" fmla="*/ 12 h 1150"/>
                  <a:gd name="T10" fmla="*/ 780 w 1112"/>
                  <a:gd name="T11" fmla="*/ 14 h 1150"/>
                  <a:gd name="T12" fmla="*/ 856 w 1112"/>
                  <a:gd name="T13" fmla="*/ 63 h 1150"/>
                  <a:gd name="T14" fmla="*/ 1006 w 1112"/>
                  <a:gd name="T15" fmla="*/ 149 h 1150"/>
                  <a:gd name="T16" fmla="*/ 1112 w 1112"/>
                  <a:gd name="T17" fmla="*/ 198 h 1150"/>
                  <a:gd name="T18" fmla="*/ 1064 w 1112"/>
                  <a:gd name="T19" fmla="*/ 323 h 1150"/>
                  <a:gd name="T20" fmla="*/ 961 w 1112"/>
                  <a:gd name="T21" fmla="*/ 371 h 1150"/>
                  <a:gd name="T22" fmla="*/ 880 w 1112"/>
                  <a:gd name="T23" fmla="*/ 380 h 1150"/>
                  <a:gd name="T24" fmla="*/ 809 w 1112"/>
                  <a:gd name="T25" fmla="*/ 420 h 1150"/>
                  <a:gd name="T26" fmla="*/ 774 w 1112"/>
                  <a:gd name="T27" fmla="*/ 508 h 1150"/>
                  <a:gd name="T28" fmla="*/ 719 w 1112"/>
                  <a:gd name="T29" fmla="*/ 533 h 1150"/>
                  <a:gd name="T30" fmla="*/ 647 w 1112"/>
                  <a:gd name="T31" fmla="*/ 541 h 1150"/>
                  <a:gd name="T32" fmla="*/ 590 w 1112"/>
                  <a:gd name="T33" fmla="*/ 528 h 1150"/>
                  <a:gd name="T34" fmla="*/ 511 w 1112"/>
                  <a:gd name="T35" fmla="*/ 493 h 1150"/>
                  <a:gd name="T36" fmla="*/ 424 w 1112"/>
                  <a:gd name="T37" fmla="*/ 483 h 1150"/>
                  <a:gd name="T38" fmla="*/ 366 w 1112"/>
                  <a:gd name="T39" fmla="*/ 518 h 1150"/>
                  <a:gd name="T40" fmla="*/ 308 w 1112"/>
                  <a:gd name="T41" fmla="*/ 588 h 1150"/>
                  <a:gd name="T42" fmla="*/ 338 w 1112"/>
                  <a:gd name="T43" fmla="*/ 658 h 1150"/>
                  <a:gd name="T44" fmla="*/ 428 w 1112"/>
                  <a:gd name="T45" fmla="*/ 723 h 1150"/>
                  <a:gd name="T46" fmla="*/ 459 w 1112"/>
                  <a:gd name="T47" fmla="*/ 833 h 1150"/>
                  <a:gd name="T48" fmla="*/ 512 w 1112"/>
                  <a:gd name="T49" fmla="*/ 902 h 1150"/>
                  <a:gd name="T50" fmla="*/ 444 w 1112"/>
                  <a:gd name="T51" fmla="*/ 1020 h 1150"/>
                  <a:gd name="T52" fmla="*/ 347 w 1112"/>
                  <a:gd name="T53" fmla="*/ 1086 h 1150"/>
                  <a:gd name="T54" fmla="*/ 286 w 1112"/>
                  <a:gd name="T55" fmla="*/ 1040 h 1150"/>
                  <a:gd name="T56" fmla="*/ 263 w 1112"/>
                  <a:gd name="T57" fmla="*/ 1112 h 1150"/>
                  <a:gd name="T58" fmla="*/ 12 w 1112"/>
                  <a:gd name="T59" fmla="*/ 1108 h 1150"/>
                  <a:gd name="T60" fmla="*/ 21 w 1112"/>
                  <a:gd name="T61" fmla="*/ 797 h 1150"/>
                  <a:gd name="T62" fmla="*/ 17 w 1112"/>
                  <a:gd name="T63" fmla="*/ 548 h 1150"/>
                  <a:gd name="T64" fmla="*/ 103 w 1112"/>
                  <a:gd name="T65" fmla="*/ 393 h 1150"/>
                  <a:gd name="T66" fmla="*/ 159 w 1112"/>
                  <a:gd name="T67" fmla="*/ 275 h 1150"/>
                  <a:gd name="T68" fmla="*/ 143 w 1112"/>
                  <a:gd name="T69" fmla="*/ 201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12" h="1150">
                    <a:moveTo>
                      <a:pt x="143" y="201"/>
                    </a:moveTo>
                    <a:lnTo>
                      <a:pt x="195" y="183"/>
                    </a:lnTo>
                    <a:lnTo>
                      <a:pt x="239" y="178"/>
                    </a:lnTo>
                    <a:lnTo>
                      <a:pt x="283" y="145"/>
                    </a:lnTo>
                    <a:lnTo>
                      <a:pt x="341" y="144"/>
                    </a:lnTo>
                    <a:lnTo>
                      <a:pt x="430" y="104"/>
                    </a:lnTo>
                    <a:lnTo>
                      <a:pt x="478" y="54"/>
                    </a:lnTo>
                    <a:lnTo>
                      <a:pt x="535" y="34"/>
                    </a:lnTo>
                    <a:cubicBezTo>
                      <a:pt x="535" y="34"/>
                      <a:pt x="587" y="47"/>
                      <a:pt x="595" y="47"/>
                    </a:cubicBezTo>
                    <a:cubicBezTo>
                      <a:pt x="602" y="47"/>
                      <a:pt x="672" y="12"/>
                      <a:pt x="672" y="12"/>
                    </a:cubicBezTo>
                    <a:lnTo>
                      <a:pt x="719" y="0"/>
                    </a:lnTo>
                    <a:lnTo>
                      <a:pt x="780" y="14"/>
                    </a:lnTo>
                    <a:lnTo>
                      <a:pt x="801" y="47"/>
                    </a:lnTo>
                    <a:lnTo>
                      <a:pt x="856" y="63"/>
                    </a:lnTo>
                    <a:lnTo>
                      <a:pt x="903" y="118"/>
                    </a:lnTo>
                    <a:lnTo>
                      <a:pt x="1006" y="149"/>
                    </a:lnTo>
                    <a:lnTo>
                      <a:pt x="1046" y="190"/>
                    </a:lnTo>
                    <a:lnTo>
                      <a:pt x="1112" y="198"/>
                    </a:lnTo>
                    <a:lnTo>
                      <a:pt x="1108" y="289"/>
                    </a:lnTo>
                    <a:lnTo>
                      <a:pt x="1064" y="323"/>
                    </a:lnTo>
                    <a:lnTo>
                      <a:pt x="1011" y="371"/>
                    </a:lnTo>
                    <a:lnTo>
                      <a:pt x="961" y="371"/>
                    </a:lnTo>
                    <a:lnTo>
                      <a:pt x="925" y="360"/>
                    </a:lnTo>
                    <a:lnTo>
                      <a:pt x="880" y="380"/>
                    </a:lnTo>
                    <a:lnTo>
                      <a:pt x="860" y="415"/>
                    </a:lnTo>
                    <a:lnTo>
                      <a:pt x="809" y="420"/>
                    </a:lnTo>
                    <a:lnTo>
                      <a:pt x="788" y="458"/>
                    </a:lnTo>
                    <a:lnTo>
                      <a:pt x="774" y="508"/>
                    </a:lnTo>
                    <a:lnTo>
                      <a:pt x="741" y="539"/>
                    </a:lnTo>
                    <a:lnTo>
                      <a:pt x="719" y="533"/>
                    </a:lnTo>
                    <a:lnTo>
                      <a:pt x="704" y="559"/>
                    </a:lnTo>
                    <a:lnTo>
                      <a:pt x="647" y="541"/>
                    </a:lnTo>
                    <a:lnTo>
                      <a:pt x="617" y="513"/>
                    </a:lnTo>
                    <a:lnTo>
                      <a:pt x="590" y="528"/>
                    </a:lnTo>
                    <a:lnTo>
                      <a:pt x="548" y="499"/>
                    </a:lnTo>
                    <a:lnTo>
                      <a:pt x="511" y="493"/>
                    </a:lnTo>
                    <a:lnTo>
                      <a:pt x="474" y="511"/>
                    </a:lnTo>
                    <a:lnTo>
                      <a:pt x="424" y="483"/>
                    </a:lnTo>
                    <a:lnTo>
                      <a:pt x="398" y="481"/>
                    </a:lnTo>
                    <a:lnTo>
                      <a:pt x="366" y="518"/>
                    </a:lnTo>
                    <a:lnTo>
                      <a:pt x="337" y="524"/>
                    </a:lnTo>
                    <a:lnTo>
                      <a:pt x="308" y="588"/>
                    </a:lnTo>
                    <a:lnTo>
                      <a:pt x="316" y="639"/>
                    </a:lnTo>
                    <a:lnTo>
                      <a:pt x="338" y="658"/>
                    </a:lnTo>
                    <a:lnTo>
                      <a:pt x="390" y="678"/>
                    </a:lnTo>
                    <a:lnTo>
                      <a:pt x="428" y="723"/>
                    </a:lnTo>
                    <a:lnTo>
                      <a:pt x="424" y="789"/>
                    </a:lnTo>
                    <a:lnTo>
                      <a:pt x="459" y="833"/>
                    </a:lnTo>
                    <a:lnTo>
                      <a:pt x="517" y="853"/>
                    </a:lnTo>
                    <a:lnTo>
                      <a:pt x="512" y="902"/>
                    </a:lnTo>
                    <a:lnTo>
                      <a:pt x="496" y="948"/>
                    </a:lnTo>
                    <a:lnTo>
                      <a:pt x="444" y="1020"/>
                    </a:lnTo>
                    <a:lnTo>
                      <a:pt x="412" y="1089"/>
                    </a:lnTo>
                    <a:lnTo>
                      <a:pt x="347" y="1086"/>
                    </a:lnTo>
                    <a:lnTo>
                      <a:pt x="310" y="1079"/>
                    </a:lnTo>
                    <a:lnTo>
                      <a:pt x="286" y="1040"/>
                    </a:lnTo>
                    <a:lnTo>
                      <a:pt x="259" y="1055"/>
                    </a:lnTo>
                    <a:lnTo>
                      <a:pt x="263" y="1112"/>
                    </a:lnTo>
                    <a:lnTo>
                      <a:pt x="156" y="1150"/>
                    </a:lnTo>
                    <a:lnTo>
                      <a:pt x="12" y="1108"/>
                    </a:lnTo>
                    <a:lnTo>
                      <a:pt x="0" y="966"/>
                    </a:lnTo>
                    <a:lnTo>
                      <a:pt x="21" y="797"/>
                    </a:lnTo>
                    <a:lnTo>
                      <a:pt x="19" y="625"/>
                    </a:lnTo>
                    <a:lnTo>
                      <a:pt x="17" y="548"/>
                    </a:lnTo>
                    <a:lnTo>
                      <a:pt x="50" y="471"/>
                    </a:lnTo>
                    <a:lnTo>
                      <a:pt x="103" y="393"/>
                    </a:lnTo>
                    <a:lnTo>
                      <a:pt x="146" y="319"/>
                    </a:lnTo>
                    <a:lnTo>
                      <a:pt x="159" y="275"/>
                    </a:lnTo>
                    <a:lnTo>
                      <a:pt x="147" y="245"/>
                    </a:lnTo>
                    <a:lnTo>
                      <a:pt x="143" y="20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8" name="Freeform 135"/>
              <p:cNvSpPr>
                <a:spLocks/>
              </p:cNvSpPr>
              <p:nvPr/>
            </p:nvSpPr>
            <p:spPr bwMode="auto">
              <a:xfrm>
                <a:off x="3427683" y="4924534"/>
                <a:ext cx="37984" cy="31654"/>
              </a:xfrm>
              <a:custGeom>
                <a:avLst/>
                <a:gdLst>
                  <a:gd name="T0" fmla="*/ 22 w 135"/>
                  <a:gd name="T1" fmla="*/ 11 h 112"/>
                  <a:gd name="T2" fmla="*/ 51 w 135"/>
                  <a:gd name="T3" fmla="*/ 0 h 112"/>
                  <a:gd name="T4" fmla="*/ 94 w 135"/>
                  <a:gd name="T5" fmla="*/ 23 h 112"/>
                  <a:gd name="T6" fmla="*/ 135 w 135"/>
                  <a:gd name="T7" fmla="*/ 37 h 112"/>
                  <a:gd name="T8" fmla="*/ 130 w 135"/>
                  <a:gd name="T9" fmla="*/ 69 h 112"/>
                  <a:gd name="T10" fmla="*/ 110 w 135"/>
                  <a:gd name="T11" fmla="*/ 83 h 112"/>
                  <a:gd name="T12" fmla="*/ 95 w 135"/>
                  <a:gd name="T13" fmla="*/ 110 h 112"/>
                  <a:gd name="T14" fmla="*/ 60 w 135"/>
                  <a:gd name="T15" fmla="*/ 112 h 112"/>
                  <a:gd name="T16" fmla="*/ 37 w 135"/>
                  <a:gd name="T17" fmla="*/ 107 h 112"/>
                  <a:gd name="T18" fmla="*/ 0 w 135"/>
                  <a:gd name="T19" fmla="*/ 73 h 112"/>
                  <a:gd name="T20" fmla="*/ 22 w 135"/>
                  <a:gd name="T21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112">
                    <a:moveTo>
                      <a:pt x="22" y="11"/>
                    </a:moveTo>
                    <a:lnTo>
                      <a:pt x="51" y="0"/>
                    </a:lnTo>
                    <a:lnTo>
                      <a:pt x="94" y="23"/>
                    </a:lnTo>
                    <a:lnTo>
                      <a:pt x="135" y="37"/>
                    </a:lnTo>
                    <a:lnTo>
                      <a:pt x="130" y="69"/>
                    </a:lnTo>
                    <a:lnTo>
                      <a:pt x="110" y="83"/>
                    </a:lnTo>
                    <a:lnTo>
                      <a:pt x="95" y="110"/>
                    </a:lnTo>
                    <a:lnTo>
                      <a:pt x="60" y="112"/>
                    </a:lnTo>
                    <a:lnTo>
                      <a:pt x="37" y="107"/>
                    </a:lnTo>
                    <a:lnTo>
                      <a:pt x="0" y="73"/>
                    </a:lnTo>
                    <a:lnTo>
                      <a:pt x="22" y="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9" name="Freeform 136"/>
              <p:cNvSpPr>
                <a:spLocks/>
              </p:cNvSpPr>
              <p:nvPr/>
            </p:nvSpPr>
            <p:spPr bwMode="auto">
              <a:xfrm>
                <a:off x="3460602" y="4924534"/>
                <a:ext cx="73436" cy="58242"/>
              </a:xfrm>
              <a:custGeom>
                <a:avLst/>
                <a:gdLst>
                  <a:gd name="T0" fmla="*/ 45 w 263"/>
                  <a:gd name="T1" fmla="*/ 21 h 212"/>
                  <a:gd name="T2" fmla="*/ 72 w 263"/>
                  <a:gd name="T3" fmla="*/ 0 h 212"/>
                  <a:gd name="T4" fmla="*/ 115 w 263"/>
                  <a:gd name="T5" fmla="*/ 34 h 212"/>
                  <a:gd name="T6" fmla="*/ 175 w 263"/>
                  <a:gd name="T7" fmla="*/ 27 h 212"/>
                  <a:gd name="T8" fmla="*/ 198 w 263"/>
                  <a:gd name="T9" fmla="*/ 57 h 212"/>
                  <a:gd name="T10" fmla="*/ 245 w 263"/>
                  <a:gd name="T11" fmla="*/ 62 h 212"/>
                  <a:gd name="T12" fmla="*/ 263 w 263"/>
                  <a:gd name="T13" fmla="*/ 85 h 212"/>
                  <a:gd name="T14" fmla="*/ 209 w 263"/>
                  <a:gd name="T15" fmla="*/ 130 h 212"/>
                  <a:gd name="T16" fmla="*/ 211 w 263"/>
                  <a:gd name="T17" fmla="*/ 167 h 212"/>
                  <a:gd name="T18" fmla="*/ 191 w 263"/>
                  <a:gd name="T19" fmla="*/ 212 h 212"/>
                  <a:gd name="T20" fmla="*/ 162 w 263"/>
                  <a:gd name="T21" fmla="*/ 212 h 212"/>
                  <a:gd name="T22" fmla="*/ 108 w 263"/>
                  <a:gd name="T23" fmla="*/ 167 h 212"/>
                  <a:gd name="T24" fmla="*/ 42 w 263"/>
                  <a:gd name="T25" fmla="*/ 168 h 212"/>
                  <a:gd name="T26" fmla="*/ 0 w 263"/>
                  <a:gd name="T27" fmla="*/ 140 h 212"/>
                  <a:gd name="T28" fmla="*/ 6 w 263"/>
                  <a:gd name="T29" fmla="*/ 106 h 212"/>
                  <a:gd name="T30" fmla="*/ 46 w 263"/>
                  <a:gd name="T31" fmla="*/ 64 h 212"/>
                  <a:gd name="T32" fmla="*/ 45 w 263"/>
                  <a:gd name="T33" fmla="*/ 2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3" h="212">
                    <a:moveTo>
                      <a:pt x="45" y="21"/>
                    </a:moveTo>
                    <a:lnTo>
                      <a:pt x="72" y="0"/>
                    </a:lnTo>
                    <a:lnTo>
                      <a:pt x="115" y="34"/>
                    </a:lnTo>
                    <a:cubicBezTo>
                      <a:pt x="115" y="34"/>
                      <a:pt x="169" y="24"/>
                      <a:pt x="175" y="27"/>
                    </a:cubicBezTo>
                    <a:cubicBezTo>
                      <a:pt x="180" y="30"/>
                      <a:pt x="198" y="57"/>
                      <a:pt x="198" y="57"/>
                    </a:cubicBezTo>
                    <a:lnTo>
                      <a:pt x="245" y="62"/>
                    </a:lnTo>
                    <a:lnTo>
                      <a:pt x="263" y="85"/>
                    </a:lnTo>
                    <a:lnTo>
                      <a:pt x="209" y="130"/>
                    </a:lnTo>
                    <a:lnTo>
                      <a:pt x="211" y="167"/>
                    </a:lnTo>
                    <a:lnTo>
                      <a:pt x="191" y="212"/>
                    </a:lnTo>
                    <a:lnTo>
                      <a:pt x="162" y="212"/>
                    </a:lnTo>
                    <a:lnTo>
                      <a:pt x="108" y="167"/>
                    </a:lnTo>
                    <a:lnTo>
                      <a:pt x="42" y="168"/>
                    </a:lnTo>
                    <a:lnTo>
                      <a:pt x="0" y="140"/>
                    </a:lnTo>
                    <a:lnTo>
                      <a:pt x="6" y="106"/>
                    </a:lnTo>
                    <a:lnTo>
                      <a:pt x="46" y="64"/>
                    </a:lnTo>
                    <a:lnTo>
                      <a:pt x="45" y="2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0" name="Freeform 137"/>
              <p:cNvSpPr>
                <a:spLocks/>
              </p:cNvSpPr>
              <p:nvPr/>
            </p:nvSpPr>
            <p:spPr bwMode="auto">
              <a:xfrm>
                <a:off x="3473264" y="4976446"/>
                <a:ext cx="32919" cy="27855"/>
              </a:xfrm>
              <a:custGeom>
                <a:avLst/>
                <a:gdLst>
                  <a:gd name="T0" fmla="*/ 0 w 114"/>
                  <a:gd name="T1" fmla="*/ 2 h 97"/>
                  <a:gd name="T2" fmla="*/ 50 w 114"/>
                  <a:gd name="T3" fmla="*/ 0 h 97"/>
                  <a:gd name="T4" fmla="*/ 96 w 114"/>
                  <a:gd name="T5" fmla="*/ 31 h 97"/>
                  <a:gd name="T6" fmla="*/ 114 w 114"/>
                  <a:gd name="T7" fmla="*/ 66 h 97"/>
                  <a:gd name="T8" fmla="*/ 102 w 114"/>
                  <a:gd name="T9" fmla="*/ 97 h 97"/>
                  <a:gd name="T10" fmla="*/ 74 w 114"/>
                  <a:gd name="T11" fmla="*/ 92 h 97"/>
                  <a:gd name="T12" fmla="*/ 57 w 114"/>
                  <a:gd name="T13" fmla="*/ 48 h 97"/>
                  <a:gd name="T14" fmla="*/ 28 w 114"/>
                  <a:gd name="T15" fmla="*/ 33 h 97"/>
                  <a:gd name="T16" fmla="*/ 8 w 114"/>
                  <a:gd name="T17" fmla="*/ 21 h 97"/>
                  <a:gd name="T18" fmla="*/ 0 w 114"/>
                  <a:gd name="T19" fmla="*/ 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97">
                    <a:moveTo>
                      <a:pt x="0" y="2"/>
                    </a:moveTo>
                    <a:lnTo>
                      <a:pt x="50" y="0"/>
                    </a:lnTo>
                    <a:lnTo>
                      <a:pt x="96" y="31"/>
                    </a:lnTo>
                    <a:lnTo>
                      <a:pt x="114" y="66"/>
                    </a:lnTo>
                    <a:lnTo>
                      <a:pt x="102" y="97"/>
                    </a:lnTo>
                    <a:lnTo>
                      <a:pt x="74" y="92"/>
                    </a:lnTo>
                    <a:lnTo>
                      <a:pt x="57" y="48"/>
                    </a:lnTo>
                    <a:lnTo>
                      <a:pt x="28" y="33"/>
                    </a:lnTo>
                    <a:lnTo>
                      <a:pt x="8" y="21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1" name="Freeform 138"/>
              <p:cNvSpPr>
                <a:spLocks/>
              </p:cNvSpPr>
              <p:nvPr/>
            </p:nvSpPr>
            <p:spPr bwMode="auto">
              <a:xfrm>
                <a:off x="3459336" y="4981510"/>
                <a:ext cx="29121" cy="25323"/>
              </a:xfrm>
              <a:custGeom>
                <a:avLst/>
                <a:gdLst>
                  <a:gd name="T0" fmla="*/ 6 w 107"/>
                  <a:gd name="T1" fmla="*/ 9 h 90"/>
                  <a:gd name="T2" fmla="*/ 0 w 107"/>
                  <a:gd name="T3" fmla="*/ 36 h 90"/>
                  <a:gd name="T4" fmla="*/ 9 w 107"/>
                  <a:gd name="T5" fmla="*/ 69 h 90"/>
                  <a:gd name="T6" fmla="*/ 43 w 107"/>
                  <a:gd name="T7" fmla="*/ 85 h 90"/>
                  <a:gd name="T8" fmla="*/ 89 w 107"/>
                  <a:gd name="T9" fmla="*/ 90 h 90"/>
                  <a:gd name="T10" fmla="*/ 107 w 107"/>
                  <a:gd name="T11" fmla="*/ 70 h 90"/>
                  <a:gd name="T12" fmla="*/ 89 w 107"/>
                  <a:gd name="T13" fmla="*/ 38 h 90"/>
                  <a:gd name="T14" fmla="*/ 44 w 107"/>
                  <a:gd name="T15" fmla="*/ 11 h 90"/>
                  <a:gd name="T16" fmla="*/ 22 w 107"/>
                  <a:gd name="T17" fmla="*/ 0 h 90"/>
                  <a:gd name="T18" fmla="*/ 6 w 107"/>
                  <a:gd name="T19" fmla="*/ 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90">
                    <a:moveTo>
                      <a:pt x="6" y="9"/>
                    </a:moveTo>
                    <a:lnTo>
                      <a:pt x="0" y="36"/>
                    </a:lnTo>
                    <a:lnTo>
                      <a:pt x="9" y="69"/>
                    </a:lnTo>
                    <a:lnTo>
                      <a:pt x="43" y="85"/>
                    </a:lnTo>
                    <a:lnTo>
                      <a:pt x="89" y="90"/>
                    </a:lnTo>
                    <a:lnTo>
                      <a:pt x="107" y="70"/>
                    </a:lnTo>
                    <a:lnTo>
                      <a:pt x="89" y="38"/>
                    </a:lnTo>
                    <a:lnTo>
                      <a:pt x="44" y="11"/>
                    </a:lnTo>
                    <a:lnTo>
                      <a:pt x="22" y="0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2" name="Freeform 139"/>
              <p:cNvSpPr>
                <a:spLocks/>
              </p:cNvSpPr>
              <p:nvPr/>
            </p:nvSpPr>
            <p:spPr bwMode="auto">
              <a:xfrm>
                <a:off x="3660652" y="4359838"/>
                <a:ext cx="31654" cy="49380"/>
              </a:xfrm>
              <a:custGeom>
                <a:avLst/>
                <a:gdLst>
                  <a:gd name="T0" fmla="*/ 32 w 112"/>
                  <a:gd name="T1" fmla="*/ 10 h 179"/>
                  <a:gd name="T2" fmla="*/ 58 w 112"/>
                  <a:gd name="T3" fmla="*/ 0 h 179"/>
                  <a:gd name="T4" fmla="*/ 93 w 112"/>
                  <a:gd name="T5" fmla="*/ 12 h 179"/>
                  <a:gd name="T6" fmla="*/ 112 w 112"/>
                  <a:gd name="T7" fmla="*/ 40 h 179"/>
                  <a:gd name="T8" fmla="*/ 112 w 112"/>
                  <a:gd name="T9" fmla="*/ 72 h 179"/>
                  <a:gd name="T10" fmla="*/ 90 w 112"/>
                  <a:gd name="T11" fmla="*/ 97 h 179"/>
                  <a:gd name="T12" fmla="*/ 84 w 112"/>
                  <a:gd name="T13" fmla="*/ 124 h 179"/>
                  <a:gd name="T14" fmla="*/ 104 w 112"/>
                  <a:gd name="T15" fmla="*/ 155 h 179"/>
                  <a:gd name="T16" fmla="*/ 112 w 112"/>
                  <a:gd name="T17" fmla="*/ 179 h 179"/>
                  <a:gd name="T18" fmla="*/ 83 w 112"/>
                  <a:gd name="T19" fmla="*/ 172 h 179"/>
                  <a:gd name="T20" fmla="*/ 56 w 112"/>
                  <a:gd name="T21" fmla="*/ 150 h 179"/>
                  <a:gd name="T22" fmla="*/ 18 w 112"/>
                  <a:gd name="T23" fmla="*/ 124 h 179"/>
                  <a:gd name="T24" fmla="*/ 0 w 112"/>
                  <a:gd name="T25" fmla="*/ 82 h 179"/>
                  <a:gd name="T26" fmla="*/ 13 w 112"/>
                  <a:gd name="T27" fmla="*/ 59 h 179"/>
                  <a:gd name="T28" fmla="*/ 44 w 112"/>
                  <a:gd name="T29" fmla="*/ 45 h 179"/>
                  <a:gd name="T30" fmla="*/ 23 w 112"/>
                  <a:gd name="T31" fmla="*/ 27 h 179"/>
                  <a:gd name="T32" fmla="*/ 32 w 112"/>
                  <a:gd name="T33" fmla="*/ 1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179">
                    <a:moveTo>
                      <a:pt x="32" y="10"/>
                    </a:moveTo>
                    <a:lnTo>
                      <a:pt x="58" y="0"/>
                    </a:lnTo>
                    <a:lnTo>
                      <a:pt x="93" y="12"/>
                    </a:lnTo>
                    <a:lnTo>
                      <a:pt x="112" y="40"/>
                    </a:lnTo>
                    <a:lnTo>
                      <a:pt x="112" y="72"/>
                    </a:lnTo>
                    <a:lnTo>
                      <a:pt x="90" y="97"/>
                    </a:lnTo>
                    <a:lnTo>
                      <a:pt x="84" y="124"/>
                    </a:lnTo>
                    <a:lnTo>
                      <a:pt x="104" y="155"/>
                    </a:lnTo>
                    <a:lnTo>
                      <a:pt x="112" y="179"/>
                    </a:lnTo>
                    <a:lnTo>
                      <a:pt x="83" y="172"/>
                    </a:lnTo>
                    <a:lnTo>
                      <a:pt x="56" y="150"/>
                    </a:lnTo>
                    <a:lnTo>
                      <a:pt x="18" y="124"/>
                    </a:lnTo>
                    <a:lnTo>
                      <a:pt x="0" y="82"/>
                    </a:lnTo>
                    <a:lnTo>
                      <a:pt x="13" y="59"/>
                    </a:lnTo>
                    <a:lnTo>
                      <a:pt x="44" y="45"/>
                    </a:lnTo>
                    <a:lnTo>
                      <a:pt x="23" y="27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</p:grpSp>
        <p:sp>
          <p:nvSpPr>
            <p:cNvPr id="31" name="TextBox 61"/>
            <p:cNvSpPr txBox="1"/>
            <p:nvPr/>
          </p:nvSpPr>
          <p:spPr>
            <a:xfrm>
              <a:off x="2650838" y="1220717"/>
              <a:ext cx="299246" cy="1350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800" dirty="0"/>
                <a:t>Carchi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1545994" y="1250197"/>
              <a:ext cx="611341" cy="1518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900" dirty="0"/>
                <a:t>Esmeraldas</a:t>
              </a:r>
            </a:p>
          </p:txBody>
        </p:sp>
        <p:sp>
          <p:nvSpPr>
            <p:cNvPr id="33" name="TextBox 72"/>
            <p:cNvSpPr txBox="1"/>
            <p:nvPr/>
          </p:nvSpPr>
          <p:spPr>
            <a:xfrm>
              <a:off x="3634497" y="1601778"/>
              <a:ext cx="583805" cy="1518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900" dirty="0"/>
                <a:t>Sucumbíos</a:t>
              </a:r>
            </a:p>
          </p:txBody>
        </p:sp>
      </p:grp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59" name="CuadroTexto 2"/>
          <p:cNvSpPr txBox="1"/>
          <p:nvPr/>
        </p:nvSpPr>
        <p:spPr>
          <a:xfrm>
            <a:off x="7169564" y="5232735"/>
            <a:ext cx="4184235" cy="122287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2000" b="1" dirty="0"/>
              <a:t>Esmeraldas:</a:t>
            </a:r>
            <a:r>
              <a:rPr lang="es-EC" sz="2000" b="1" baseline="0" dirty="0"/>
              <a:t> </a:t>
            </a:r>
            <a:r>
              <a:rPr lang="es-EC" sz="2000" b="1" baseline="0" dirty="0" smtClean="0"/>
              <a:t>626.626 habitantes</a:t>
            </a:r>
            <a:endParaRPr lang="es-EC" sz="2000" b="1" baseline="0" dirty="0"/>
          </a:p>
          <a:p>
            <a:r>
              <a:rPr lang="es-EC" sz="2000" b="1" baseline="0" dirty="0"/>
              <a:t>Carchi:          </a:t>
            </a:r>
            <a:r>
              <a:rPr lang="es-EC" sz="2000" b="1" baseline="0" dirty="0" smtClean="0"/>
              <a:t>184.136 habitantes</a:t>
            </a:r>
            <a:endParaRPr lang="es-EC" sz="2000" b="1" baseline="0" dirty="0"/>
          </a:p>
          <a:p>
            <a:r>
              <a:rPr lang="es-EC" sz="2000" b="1" baseline="0" dirty="0" smtClean="0"/>
              <a:t>Sucumbíos:   </a:t>
            </a:r>
            <a:r>
              <a:rPr lang="es-EC" sz="2000" b="1" dirty="0" smtClean="0"/>
              <a:t>220.483  </a:t>
            </a:r>
            <a:r>
              <a:rPr lang="es-EC" sz="2000" b="1" baseline="0" dirty="0" smtClean="0"/>
              <a:t>habitantes</a:t>
            </a:r>
          </a:p>
          <a:p>
            <a:r>
              <a:rPr lang="es-EC" sz="2000" b="1" dirty="0" smtClean="0"/>
              <a:t>Imbabura:     463.957 habitantes</a:t>
            </a:r>
            <a:endParaRPr lang="es-EC" sz="2000" b="1" dirty="0"/>
          </a:p>
        </p:txBody>
      </p:sp>
      <p:sp>
        <p:nvSpPr>
          <p:cNvPr id="60" name="Redondear rectángulo de esquina del mismo lado 88"/>
          <p:cNvSpPr/>
          <p:nvPr/>
        </p:nvSpPr>
        <p:spPr>
          <a:xfrm rot="16200000" flipV="1">
            <a:off x="1611550" y="-1379014"/>
            <a:ext cx="360039" cy="3578085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/>
            <a:endParaRPr lang="es-ES" dirty="0"/>
          </a:p>
        </p:txBody>
      </p:sp>
      <p:sp>
        <p:nvSpPr>
          <p:cNvPr id="61" name="CuadroTexto 89"/>
          <p:cNvSpPr txBox="1"/>
          <p:nvPr/>
        </p:nvSpPr>
        <p:spPr>
          <a:xfrm>
            <a:off x="141836" y="236747"/>
            <a:ext cx="1549770" cy="346562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 POBLACIÓN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3" name="62 CuadroTexto"/>
          <p:cNvSpPr txBox="1"/>
          <p:nvPr/>
        </p:nvSpPr>
        <p:spPr>
          <a:xfrm>
            <a:off x="4282028" y="1136321"/>
            <a:ext cx="3105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 smtClean="0"/>
              <a:t>42.259,66 km2</a:t>
            </a:r>
            <a:r>
              <a:rPr lang="es-EC" dirty="0" smtClean="0"/>
              <a:t>, representa el 16,5% de la superficie nacional</a:t>
            </a:r>
            <a:endParaRPr lang="es-EC" dirty="0"/>
          </a:p>
        </p:txBody>
      </p:sp>
      <p:cxnSp>
        <p:nvCxnSpPr>
          <p:cNvPr id="65" name="64 Conector recto de flecha"/>
          <p:cNvCxnSpPr/>
          <p:nvPr/>
        </p:nvCxnSpPr>
        <p:spPr>
          <a:xfrm rot="5400000" flipH="1" flipV="1">
            <a:off x="4251798" y="2030599"/>
            <a:ext cx="292375" cy="231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65 Conector recto de flecha"/>
          <p:cNvCxnSpPr/>
          <p:nvPr/>
        </p:nvCxnSpPr>
        <p:spPr>
          <a:xfrm>
            <a:off x="4513943" y="4816275"/>
            <a:ext cx="240068" cy="185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4039481" y="5108364"/>
            <a:ext cx="313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 smtClean="0"/>
              <a:t>26 GAD´s</a:t>
            </a:r>
            <a:r>
              <a:rPr lang="es-EC" dirty="0" smtClean="0"/>
              <a:t> Municipales </a:t>
            </a:r>
          </a:p>
          <a:p>
            <a:r>
              <a:rPr lang="es-EC" b="1" dirty="0" smtClean="0"/>
              <a:t>146 GAD´s</a:t>
            </a:r>
            <a:r>
              <a:rPr lang="es-EC" dirty="0" smtClean="0"/>
              <a:t> Parroquiales</a:t>
            </a:r>
            <a:endParaRPr lang="es-EC" dirty="0"/>
          </a:p>
        </p:txBody>
      </p:sp>
      <p:cxnSp>
        <p:nvCxnSpPr>
          <p:cNvPr id="69" name="68 Conector recto de flecha"/>
          <p:cNvCxnSpPr/>
          <p:nvPr/>
        </p:nvCxnSpPr>
        <p:spPr>
          <a:xfrm rot="10800000" flipV="1">
            <a:off x="2695647" y="5001943"/>
            <a:ext cx="241090" cy="2307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71 CuadroTexto"/>
          <p:cNvSpPr txBox="1"/>
          <p:nvPr/>
        </p:nvSpPr>
        <p:spPr>
          <a:xfrm>
            <a:off x="75792" y="4929840"/>
            <a:ext cx="3829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 smtClean="0"/>
              <a:t>1´495.202</a:t>
            </a:r>
            <a:r>
              <a:rPr lang="es-EC" dirty="0" smtClean="0"/>
              <a:t> habitantes </a:t>
            </a:r>
          </a:p>
          <a:p>
            <a:r>
              <a:rPr lang="es-EC" b="1" dirty="0" smtClean="0"/>
              <a:t>49,8%</a:t>
            </a:r>
            <a:r>
              <a:rPr lang="es-EC" dirty="0" smtClean="0"/>
              <a:t> mujeres y </a:t>
            </a:r>
            <a:r>
              <a:rPr lang="es-EC" b="1" dirty="0" smtClean="0"/>
              <a:t>51,2%</a:t>
            </a:r>
            <a:r>
              <a:rPr lang="es-EC" dirty="0" smtClean="0"/>
              <a:t> hombres </a:t>
            </a:r>
          </a:p>
          <a:p>
            <a:r>
              <a:rPr lang="es-EC" b="1" dirty="0" smtClean="0"/>
              <a:t>49%</a:t>
            </a:r>
            <a:r>
              <a:rPr lang="es-EC" dirty="0" smtClean="0"/>
              <a:t> está en zona urbana y </a:t>
            </a:r>
            <a:r>
              <a:rPr lang="es-EC" b="1" dirty="0" smtClean="0"/>
              <a:t>51%</a:t>
            </a:r>
            <a:r>
              <a:rPr lang="es-EC" dirty="0" smtClean="0"/>
              <a:t> en rural </a:t>
            </a:r>
            <a:endParaRPr lang="es-EC" dirty="0"/>
          </a:p>
        </p:txBody>
      </p:sp>
      <p:sp>
        <p:nvSpPr>
          <p:cNvPr id="75" name="74 CuadroTexto"/>
          <p:cNvSpPr txBox="1"/>
          <p:nvPr/>
        </p:nvSpPr>
        <p:spPr>
          <a:xfrm>
            <a:off x="9869597" y="4571732"/>
            <a:ext cx="203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1000" i="1" dirty="0" smtClean="0"/>
              <a:t>Fuente: Inec, Proyecciones poblacionales 2010 - 2020 </a:t>
            </a:r>
            <a:endParaRPr lang="es-EC" sz="1000" i="1" dirty="0"/>
          </a:p>
        </p:txBody>
      </p:sp>
      <p:sp>
        <p:nvSpPr>
          <p:cNvPr id="67" name="TextBox 64"/>
          <p:cNvSpPr txBox="1"/>
          <p:nvPr/>
        </p:nvSpPr>
        <p:spPr>
          <a:xfrm>
            <a:off x="3410022" y="2181351"/>
            <a:ext cx="48731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900" dirty="0" smtClean="0"/>
              <a:t>Imbabura</a:t>
            </a:r>
            <a:endParaRPr lang="es-AR" sz="900" dirty="0"/>
          </a:p>
        </p:txBody>
      </p:sp>
      <p:graphicFrame>
        <p:nvGraphicFramePr>
          <p:cNvPr id="70" name="Gráfico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44185091"/>
              </p:ext>
            </p:extLst>
          </p:nvPr>
        </p:nvGraphicFramePr>
        <p:xfrm>
          <a:off x="6301982" y="1490055"/>
          <a:ext cx="5311449" cy="3886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xmlns="" val="404599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dondear rectángulo de esquina del mismo lado 88"/>
          <p:cNvSpPr/>
          <p:nvPr/>
        </p:nvSpPr>
        <p:spPr>
          <a:xfrm rot="16200000" flipV="1">
            <a:off x="2157653" y="-1879964"/>
            <a:ext cx="360039" cy="4582953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/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80858" y="6550926"/>
            <a:ext cx="519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Fuente: </a:t>
            </a:r>
            <a:r>
              <a:rPr kumimoji="0" lang="es-EC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Proyección</a:t>
            </a:r>
            <a:r>
              <a:rPr kumimoji="0" lang="es-EC" sz="1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s-EC" sz="1200" b="1" dirty="0" smtClean="0">
                <a:solidFill>
                  <a:prstClr val="black"/>
                </a:solidFill>
                <a:latin typeface="Calibri" panose="020F0502020204030204"/>
              </a:rPr>
              <a:t>INEC 2018, Evolución Según área geográfica en miles</a:t>
            </a:r>
            <a:endParaRPr kumimoji="0" lang="es-EC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-9469" y="3375911"/>
            <a:ext cx="42073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b="1" dirty="0">
                <a:latin typeface="Franklin Gothic Book" panose="020B0503020102020204" pitchFamily="34" charset="0"/>
              </a:rPr>
              <a:t>Evolución de la población según sexo</a:t>
            </a:r>
          </a:p>
        </p:txBody>
      </p:sp>
      <p:sp>
        <p:nvSpPr>
          <p:cNvPr id="20" name="CuadroTexto 89"/>
          <p:cNvSpPr txBox="1"/>
          <p:nvPr/>
        </p:nvSpPr>
        <p:spPr>
          <a:xfrm>
            <a:off x="122564" y="277773"/>
            <a:ext cx="1549770" cy="346562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 POBLACIÓN</a:t>
            </a:r>
            <a:endParaRPr lang="es-ES" dirty="0">
              <a:solidFill>
                <a:schemeClr val="bg1"/>
              </a:solidFill>
            </a:endParaRPr>
          </a:p>
        </p:txBody>
      </p:sp>
      <p:graphicFrame>
        <p:nvGraphicFramePr>
          <p:cNvPr id="15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29966599"/>
              </p:ext>
            </p:extLst>
          </p:nvPr>
        </p:nvGraphicFramePr>
        <p:xfrm>
          <a:off x="3144400" y="1499358"/>
          <a:ext cx="2880000" cy="1932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Rectángulo 20"/>
          <p:cNvSpPr/>
          <p:nvPr/>
        </p:nvSpPr>
        <p:spPr>
          <a:xfrm>
            <a:off x="2926197" y="1164894"/>
            <a:ext cx="3316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b="1" dirty="0" smtClean="0">
                <a:latin typeface="Franklin Gothic Book" panose="020B0503020102020204" pitchFamily="34" charset="0"/>
              </a:rPr>
              <a:t>Sucumbíos</a:t>
            </a:r>
            <a:endParaRPr lang="es-EC" b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22" name="Gráfico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551256729"/>
              </p:ext>
            </p:extLst>
          </p:nvPr>
        </p:nvGraphicFramePr>
        <p:xfrm>
          <a:off x="46197" y="1357890"/>
          <a:ext cx="2880000" cy="2061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Rectángulo 24"/>
          <p:cNvSpPr/>
          <p:nvPr/>
        </p:nvSpPr>
        <p:spPr>
          <a:xfrm>
            <a:off x="-28532" y="1164894"/>
            <a:ext cx="3316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b="1" dirty="0" smtClean="0">
                <a:latin typeface="Franklin Gothic Book" panose="020B0503020102020204" pitchFamily="34" charset="0"/>
              </a:rPr>
              <a:t>Esmeraldas</a:t>
            </a:r>
            <a:endParaRPr lang="es-EC" b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26" name="Gráfico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376166228"/>
              </p:ext>
            </p:extLst>
          </p:nvPr>
        </p:nvGraphicFramePr>
        <p:xfrm>
          <a:off x="6269179" y="1353423"/>
          <a:ext cx="2880000" cy="1997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Rectángulo 26"/>
          <p:cNvSpPr/>
          <p:nvPr/>
        </p:nvSpPr>
        <p:spPr>
          <a:xfrm>
            <a:off x="1506298" y="286377"/>
            <a:ext cx="2016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600" dirty="0" smtClean="0">
                <a:solidFill>
                  <a:schemeClr val="bg1"/>
                </a:solidFill>
                <a:latin typeface="Franklin Gothic Book" panose="020B0503020102020204" pitchFamily="34" charset="0"/>
              </a:rPr>
              <a:t>Miles de habitantes</a:t>
            </a:r>
            <a:endParaRPr lang="es-EC" sz="16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6167874" y="1164894"/>
            <a:ext cx="3316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b="1" dirty="0" smtClean="0">
                <a:latin typeface="Franklin Gothic Book" panose="020B0503020102020204" pitchFamily="34" charset="0"/>
              </a:rPr>
              <a:t>Carchi</a:t>
            </a:r>
            <a:endParaRPr lang="es-EC" b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29" name="Gráfico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577222548"/>
              </p:ext>
            </p:extLst>
          </p:nvPr>
        </p:nvGraphicFramePr>
        <p:xfrm>
          <a:off x="9312000" y="1519840"/>
          <a:ext cx="2880000" cy="1932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Rectángulo 30"/>
          <p:cNvSpPr/>
          <p:nvPr/>
        </p:nvSpPr>
        <p:spPr>
          <a:xfrm>
            <a:off x="9197332" y="1164894"/>
            <a:ext cx="2994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b="1" dirty="0" smtClean="0">
                <a:latin typeface="Franklin Gothic Book" panose="020B0503020102020204" pitchFamily="34" charset="0"/>
              </a:rPr>
              <a:t>Imbabura</a:t>
            </a:r>
            <a:endParaRPr lang="es-EC" b="1" dirty="0">
              <a:latin typeface="Franklin Gothic Book" panose="020B0503020102020204" pitchFamily="34" charset="0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3000926" y="3916346"/>
            <a:ext cx="3316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b="1" dirty="0" smtClean="0">
                <a:latin typeface="Franklin Gothic Book" panose="020B0503020102020204" pitchFamily="34" charset="0"/>
              </a:rPr>
              <a:t>Sucumbíos</a:t>
            </a:r>
            <a:endParaRPr lang="es-EC" b="1" dirty="0">
              <a:latin typeface="Franklin Gothic Book" panose="020B0503020102020204" pitchFamily="34" charset="0"/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46197" y="3916346"/>
            <a:ext cx="3316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b="1" dirty="0" smtClean="0">
                <a:latin typeface="Franklin Gothic Book" panose="020B0503020102020204" pitchFamily="34" charset="0"/>
              </a:rPr>
              <a:t>Esmeraldas</a:t>
            </a:r>
            <a:endParaRPr lang="es-EC" b="1" dirty="0">
              <a:latin typeface="Franklin Gothic Book" panose="020B0503020102020204" pitchFamily="34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6242603" y="3916346"/>
            <a:ext cx="3316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b="1" dirty="0" smtClean="0">
                <a:latin typeface="Franklin Gothic Book" panose="020B0503020102020204" pitchFamily="34" charset="0"/>
              </a:rPr>
              <a:t>Carchi</a:t>
            </a:r>
            <a:endParaRPr lang="es-EC" b="1" dirty="0">
              <a:latin typeface="Franklin Gothic Book" panose="020B0503020102020204" pitchFamily="34" charset="0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9272061" y="3916346"/>
            <a:ext cx="2994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b="1" dirty="0" smtClean="0">
                <a:latin typeface="Franklin Gothic Book" panose="020B0503020102020204" pitchFamily="34" charset="0"/>
              </a:rPr>
              <a:t>Imbabura</a:t>
            </a:r>
            <a:endParaRPr lang="es-EC" b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8" name="Gráfico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909732209"/>
              </p:ext>
            </p:extLst>
          </p:nvPr>
        </p:nvGraphicFramePr>
        <p:xfrm>
          <a:off x="3251572" y="4452263"/>
          <a:ext cx="2880000" cy="1932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9" name="Gráfico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73967662"/>
              </p:ext>
            </p:extLst>
          </p:nvPr>
        </p:nvGraphicFramePr>
        <p:xfrm>
          <a:off x="6296189" y="4258382"/>
          <a:ext cx="2880000" cy="2235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0" name="Gráfico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419613721"/>
              </p:ext>
            </p:extLst>
          </p:nvPr>
        </p:nvGraphicFramePr>
        <p:xfrm>
          <a:off x="163941" y="4463155"/>
          <a:ext cx="2880000" cy="1932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1" name="Gráfico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34359719"/>
              </p:ext>
            </p:extLst>
          </p:nvPr>
        </p:nvGraphicFramePr>
        <p:xfrm>
          <a:off x="9315729" y="4487103"/>
          <a:ext cx="2880000" cy="1932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xmlns="" val="415542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80858" y="6550926"/>
            <a:ext cx="519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Fuente: </a:t>
            </a:r>
            <a:r>
              <a:rPr lang="es-EC" sz="1200" dirty="0" smtClean="0">
                <a:solidFill>
                  <a:prstClr val="black"/>
                </a:solidFill>
                <a:latin typeface="Calibri" panose="020F0502020204030204"/>
              </a:rPr>
              <a:t>BCE, Valor Agregado Bruto (millones de USD)</a:t>
            </a:r>
            <a:endParaRPr kumimoji="0" lang="es-EC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-777" y="1063936"/>
            <a:ext cx="5841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000" b="1" dirty="0">
                <a:latin typeface="Franklin Gothic Book" panose="020B0503020102020204" pitchFamily="34" charset="0"/>
              </a:rPr>
              <a:t>Evolución del VAB </a:t>
            </a:r>
            <a:r>
              <a:rPr lang="es-EC" sz="2000" b="1" dirty="0" smtClean="0">
                <a:latin typeface="Franklin Gothic Book" panose="020B0503020102020204" pitchFamily="34" charset="0"/>
              </a:rPr>
              <a:t>Provincial</a:t>
            </a:r>
          </a:p>
          <a:p>
            <a:pPr algn="ctr"/>
            <a:r>
              <a:rPr lang="es-EC" sz="2000" dirty="0">
                <a:latin typeface="Franklin Gothic Book" panose="020B0503020102020204" pitchFamily="34" charset="0"/>
              </a:rPr>
              <a:t>(</a:t>
            </a:r>
            <a:r>
              <a:rPr lang="es-EC" sz="2000" b="1" dirty="0">
                <a:latin typeface="Franklin Gothic Book" panose="020B0503020102020204" pitchFamily="34" charset="0"/>
              </a:rPr>
              <a:t>Millones de USD</a:t>
            </a:r>
            <a:r>
              <a:rPr lang="es-EC" sz="2000" dirty="0" smtClean="0">
                <a:latin typeface="Franklin Gothic Book" panose="020B0503020102020204" pitchFamily="34" charset="0"/>
              </a:rPr>
              <a:t>)</a:t>
            </a:r>
            <a:endParaRPr lang="es-ES" sz="2000" b="1" kern="0" dirty="0">
              <a:solidFill>
                <a:prstClr val="black"/>
              </a:solidFill>
              <a:latin typeface="Franklin Gothic Book" panose="020B0503020102020204" pitchFamily="34" charset="0"/>
              <a:cs typeface="Arial Narrow"/>
              <a:sym typeface="Helvetica Neue Ligh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542460" y="1241465"/>
            <a:ext cx="1010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600" b="1" dirty="0" smtClean="0">
                <a:latin typeface="Franklin Gothic Book" panose="020B0503020102020204" pitchFamily="34" charset="0"/>
              </a:rPr>
              <a:t>Carchi</a:t>
            </a:r>
            <a:endParaRPr lang="es-EC" sz="1600" b="1" dirty="0">
              <a:latin typeface="Franklin Gothic Book" panose="020B0503020102020204" pitchFamily="34" charset="0"/>
            </a:endParaRPr>
          </a:p>
        </p:txBody>
      </p:sp>
      <p:sp>
        <p:nvSpPr>
          <p:cNvPr id="11" name="Redondear rectángulo de esquina del mismo lado 88"/>
          <p:cNvSpPr/>
          <p:nvPr/>
        </p:nvSpPr>
        <p:spPr>
          <a:xfrm rot="16200000" flipV="1">
            <a:off x="1609023" y="-1377528"/>
            <a:ext cx="360039" cy="3578085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/>
            <a:endParaRPr lang="es-ES" dirty="0"/>
          </a:p>
        </p:txBody>
      </p:sp>
      <p:sp>
        <p:nvSpPr>
          <p:cNvPr id="16" name="CuadroTexto 89"/>
          <p:cNvSpPr txBox="1"/>
          <p:nvPr/>
        </p:nvSpPr>
        <p:spPr>
          <a:xfrm>
            <a:off x="166850" y="297917"/>
            <a:ext cx="2353452" cy="346562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VALOR  AGREGADO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76846" y="6573565"/>
            <a:ext cx="5199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* Previsiones MIPRO</a:t>
            </a:r>
            <a:endParaRPr kumimoji="0" lang="es-EC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399770" y="2549168"/>
            <a:ext cx="1295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600" b="1" dirty="0" smtClean="0">
                <a:latin typeface="Franklin Gothic Book" panose="020B0503020102020204" pitchFamily="34" charset="0"/>
              </a:rPr>
              <a:t>Imbabura</a:t>
            </a:r>
            <a:endParaRPr lang="es-EC" sz="1600" b="1" dirty="0">
              <a:latin typeface="Franklin Gothic Book" panose="020B050302010202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253859" y="3959163"/>
            <a:ext cx="1506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600" b="1" dirty="0" smtClean="0">
                <a:latin typeface="Franklin Gothic Book" panose="020B0503020102020204" pitchFamily="34" charset="0"/>
              </a:rPr>
              <a:t>Esmeraldas</a:t>
            </a:r>
            <a:endParaRPr lang="es-EC" sz="1600" b="1" dirty="0">
              <a:latin typeface="Franklin Gothic Book" panose="020B0503020102020204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6244109" y="5342735"/>
            <a:ext cx="1506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600" b="1" dirty="0" smtClean="0">
                <a:latin typeface="Franklin Gothic Book" panose="020B0503020102020204" pitchFamily="34" charset="0"/>
              </a:rPr>
              <a:t>Sucumbíos</a:t>
            </a:r>
            <a:endParaRPr lang="es-EC" sz="1600" b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25" name="Gráfico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856296751"/>
              </p:ext>
            </p:extLst>
          </p:nvPr>
        </p:nvGraphicFramePr>
        <p:xfrm>
          <a:off x="39691" y="1813627"/>
          <a:ext cx="6092822" cy="3056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99761685"/>
              </p:ext>
            </p:extLst>
          </p:nvPr>
        </p:nvGraphicFramePr>
        <p:xfrm>
          <a:off x="39692" y="5342735"/>
          <a:ext cx="6053136" cy="1019175"/>
        </p:xfrm>
        <a:graphic>
          <a:graphicData uri="http://schemas.openxmlformats.org/drawingml/2006/table">
            <a:tbl>
              <a:tblPr/>
              <a:tblGrid>
                <a:gridCol w="6986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46205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2018*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Esmeraldas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Imbabura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Sucumbíos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Carchi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Rectángulo 25"/>
          <p:cNvSpPr/>
          <p:nvPr/>
        </p:nvSpPr>
        <p:spPr>
          <a:xfrm>
            <a:off x="39692" y="4954859"/>
            <a:ext cx="4894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b="1" dirty="0" smtClean="0">
                <a:latin typeface="Franklin Gothic Book" panose="020B0503020102020204" pitchFamily="34" charset="0"/>
              </a:rPr>
              <a:t>Participación en el PIB </a:t>
            </a:r>
            <a:endParaRPr lang="es-EC" b="1" dirty="0">
              <a:latin typeface="Franklin Gothic Book" panose="020B050302010202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962274" y="544735"/>
            <a:ext cx="47838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000" b="1" dirty="0">
                <a:latin typeface="Franklin Gothic Book" panose="020B0503020102020204" pitchFamily="34" charset="0"/>
              </a:rPr>
              <a:t>Evolución del VAB Provincial según actividad económica. (Participación)</a:t>
            </a:r>
          </a:p>
        </p:txBody>
      </p:sp>
      <p:graphicFrame>
        <p:nvGraphicFramePr>
          <p:cNvPr id="32" name="Gráfico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680077614"/>
              </p:ext>
            </p:extLst>
          </p:nvPr>
        </p:nvGraphicFramePr>
        <p:xfrm>
          <a:off x="7552611" y="1234676"/>
          <a:ext cx="4572000" cy="1414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3" name="Gráfico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953258339"/>
              </p:ext>
            </p:extLst>
          </p:nvPr>
        </p:nvGraphicFramePr>
        <p:xfrm>
          <a:off x="7565182" y="2562617"/>
          <a:ext cx="4572000" cy="139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Gráfico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851207776"/>
              </p:ext>
            </p:extLst>
          </p:nvPr>
        </p:nvGraphicFramePr>
        <p:xfrm>
          <a:off x="7565182" y="3959164"/>
          <a:ext cx="4572000" cy="1365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5" name="Gráfico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68498845"/>
              </p:ext>
            </p:extLst>
          </p:nvPr>
        </p:nvGraphicFramePr>
        <p:xfrm>
          <a:off x="7552611" y="5342736"/>
          <a:ext cx="4572000" cy="1353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xmlns="" val="33489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3059426" y="1845421"/>
            <a:ext cx="2729300" cy="20700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9307" tIns="39653" rIns="79307" bIns="39653" anchor="ctr"/>
          <a:lstStyle/>
          <a:p>
            <a:pPr algn="ctr">
              <a:defRPr/>
            </a:pPr>
            <a:endParaRPr lang="es-EC" sz="1067" dirty="0">
              <a:solidFill>
                <a:schemeClr val="tx2"/>
              </a:solidFill>
            </a:endParaRPr>
          </a:p>
        </p:txBody>
      </p:sp>
      <p:cxnSp>
        <p:nvCxnSpPr>
          <p:cNvPr id="15" name="39 Conector angular"/>
          <p:cNvCxnSpPr/>
          <p:nvPr/>
        </p:nvCxnSpPr>
        <p:spPr>
          <a:xfrm>
            <a:off x="2638588" y="1951287"/>
            <a:ext cx="2379883" cy="381452"/>
          </a:xfrm>
          <a:prstGeom prst="bentConnector2">
            <a:avLst/>
          </a:prstGeom>
          <a:ln>
            <a:noFill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2"/>
          <p:cNvSpPr/>
          <p:nvPr/>
        </p:nvSpPr>
        <p:spPr>
          <a:xfrm>
            <a:off x="3515710" y="1047491"/>
            <a:ext cx="8135007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>
              <a:spcBef>
                <a:spcPct val="20000"/>
              </a:spcBef>
              <a:defRPr/>
            </a:pPr>
            <a:r>
              <a:rPr lang="es-ES" sz="3600" b="1" dirty="0">
                <a:cs typeface="Arial"/>
              </a:rPr>
              <a:t>Objetivo </a:t>
            </a:r>
            <a:r>
              <a:rPr lang="es-ES" sz="3600" b="1" dirty="0" smtClean="0">
                <a:cs typeface="Arial"/>
              </a:rPr>
              <a:t>8 </a:t>
            </a:r>
            <a:r>
              <a:rPr lang="es-ES" sz="3600" dirty="0" smtClean="0">
                <a:cs typeface="Arial"/>
              </a:rPr>
              <a:t>“Promover el crecimiento económico sostenido, inclusivo y sostenible, el pleno empleo y productivo y el trabajo decente para todos”.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lang="es-ES" sz="3600" b="1" dirty="0" smtClean="0">
                <a:cs typeface="Arial"/>
              </a:rPr>
              <a:t>Objetivo 9 </a:t>
            </a:r>
            <a:r>
              <a:rPr lang="es-ES" sz="3600" dirty="0" smtClean="0">
                <a:cs typeface="Arial"/>
              </a:rPr>
              <a:t>“Construir infraestructuras </a:t>
            </a:r>
            <a:r>
              <a:rPr lang="es-ES" sz="3600" dirty="0" err="1" smtClean="0">
                <a:cs typeface="Arial"/>
              </a:rPr>
              <a:t>resilientes</a:t>
            </a:r>
            <a:r>
              <a:rPr lang="es-ES" sz="3600" dirty="0" smtClean="0">
                <a:cs typeface="Arial"/>
              </a:rPr>
              <a:t>, promover la industrialización inclusiva y sostenible y fomentar la innovación” 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lang="es-ES" sz="3600" b="1" dirty="0" smtClean="0">
                <a:cs typeface="Arial"/>
              </a:rPr>
              <a:t>Objetivo 12 </a:t>
            </a:r>
            <a:r>
              <a:rPr lang="es-ES" sz="3600" dirty="0" smtClean="0">
                <a:cs typeface="Arial"/>
              </a:rPr>
              <a:t>“Garantizar modalidades de consumo y producción sostenible”.</a:t>
            </a:r>
          </a:p>
        </p:txBody>
      </p:sp>
      <p:sp>
        <p:nvSpPr>
          <p:cNvPr id="19" name="TextBox 4">
            <a:extLst/>
          </p:cNvPr>
          <p:cNvSpPr txBox="1"/>
          <p:nvPr/>
        </p:nvSpPr>
        <p:spPr>
          <a:xfrm>
            <a:off x="460445" y="1170240"/>
            <a:ext cx="2818783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s-ES" sz="3200" dirty="0">
                <a:ea typeface="Helvetica Neue" charset="0"/>
                <a:cs typeface="Helvetica Neue" charset="0"/>
              </a:rPr>
              <a:t>PLAN SECTORIAL </a:t>
            </a:r>
            <a:r>
              <a:rPr lang="es-ES" sz="3200" dirty="0" smtClean="0">
                <a:ea typeface="Helvetica Neue" charset="0"/>
                <a:cs typeface="Helvetica Neue" charset="0"/>
              </a:rPr>
              <a:t>INDUSTRIAL ARTICULADO CON LOS OBJETIVOS DE LA AGENDA 2030  PARA EL DESARROLLO SOSTENIBLE</a:t>
            </a:r>
            <a:endParaRPr lang="es-ES" sz="3200" dirty="0">
              <a:ea typeface="Helvetica Neue" charset="0"/>
              <a:cs typeface="Helvetica Neue" charset="0"/>
            </a:endParaRPr>
          </a:p>
        </p:txBody>
      </p:sp>
      <p:sp>
        <p:nvSpPr>
          <p:cNvPr id="20" name="1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3</a:t>
            </a:fld>
            <a:endParaRPr lang="es-EC" dirty="0"/>
          </a:p>
        </p:txBody>
      </p:sp>
      <p:sp>
        <p:nvSpPr>
          <p:cNvPr id="21" name="20 CuadroTexto"/>
          <p:cNvSpPr txBox="1"/>
          <p:nvPr/>
        </p:nvSpPr>
        <p:spPr>
          <a:xfrm>
            <a:off x="2017986" y="164167"/>
            <a:ext cx="88917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C" sz="40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ECUADOR PRODUCTIVO AL 2030</a:t>
            </a:r>
            <a:endParaRPr lang="es-EC" sz="40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31207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80858" y="6412426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Fuente: </a:t>
            </a:r>
            <a:r>
              <a:rPr lang="es-EC" sz="1200" dirty="0" smtClean="0">
                <a:solidFill>
                  <a:prstClr val="black"/>
                </a:solidFill>
                <a:latin typeface="Calibri" panose="020F0502020204030204"/>
              </a:rPr>
              <a:t>SRI, Formulario 101 y 102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2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*Previsión MIPRO</a:t>
            </a:r>
            <a:endParaRPr kumimoji="0" lang="es-EC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6197" y="1243819"/>
            <a:ext cx="5841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000" b="1" dirty="0">
                <a:latin typeface="Franklin Gothic Book" panose="020B0503020102020204" pitchFamily="34" charset="0"/>
              </a:rPr>
              <a:t>Evolución del </a:t>
            </a:r>
            <a:r>
              <a:rPr lang="es-EC" sz="2000" b="1" dirty="0" smtClean="0">
                <a:latin typeface="Franklin Gothic Book" panose="020B0503020102020204" pitchFamily="34" charset="0"/>
              </a:rPr>
              <a:t>ventas totales</a:t>
            </a:r>
          </a:p>
          <a:p>
            <a:pPr algn="ctr"/>
            <a:r>
              <a:rPr lang="es-EC" sz="2000" dirty="0">
                <a:latin typeface="Franklin Gothic Book" panose="020B0503020102020204" pitchFamily="34" charset="0"/>
              </a:rPr>
              <a:t>(</a:t>
            </a:r>
            <a:r>
              <a:rPr lang="es-EC" sz="2000" b="1" dirty="0">
                <a:latin typeface="Franklin Gothic Book" panose="020B0503020102020204" pitchFamily="34" charset="0"/>
              </a:rPr>
              <a:t>Millones de USD</a:t>
            </a:r>
            <a:r>
              <a:rPr lang="es-EC" sz="2000" dirty="0" smtClean="0">
                <a:latin typeface="Franklin Gothic Book" panose="020B0503020102020204" pitchFamily="34" charset="0"/>
              </a:rPr>
              <a:t>)</a:t>
            </a:r>
            <a:endParaRPr lang="es-ES" sz="2000" b="1" kern="0" dirty="0">
              <a:solidFill>
                <a:prstClr val="black"/>
              </a:solidFill>
              <a:latin typeface="Franklin Gothic Book" panose="020B0503020102020204" pitchFamily="34" charset="0"/>
              <a:cs typeface="Arial Narrow"/>
              <a:sym typeface="Helvetica Neue Light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887454" y="261305"/>
            <a:ext cx="4359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000" b="1" dirty="0" smtClean="0">
                <a:latin typeface="Franklin Gothic Book" panose="020B0503020102020204" pitchFamily="34" charset="0"/>
              </a:rPr>
              <a:t>Evolución </a:t>
            </a:r>
            <a:r>
              <a:rPr lang="es-EC" sz="2000" b="1" dirty="0">
                <a:latin typeface="Franklin Gothic Book" panose="020B0503020102020204" pitchFamily="34" charset="0"/>
              </a:rPr>
              <a:t>de ventas por </a:t>
            </a:r>
            <a:r>
              <a:rPr lang="es-EC" sz="2000" b="1" dirty="0" smtClean="0">
                <a:latin typeface="Franklin Gothic Book" panose="020B0503020102020204" pitchFamily="34" charset="0"/>
              </a:rPr>
              <a:t>subsector </a:t>
            </a:r>
            <a:r>
              <a:rPr lang="es-EC" sz="2000" b="1" dirty="0">
                <a:latin typeface="Franklin Gothic Book" panose="020B0503020102020204" pitchFamily="34" charset="0"/>
              </a:rPr>
              <a:t>(Participación</a:t>
            </a:r>
            <a:r>
              <a:rPr lang="es-EC" sz="2000" b="1" dirty="0" smtClean="0">
                <a:latin typeface="Franklin Gothic Book" panose="020B0503020102020204" pitchFamily="34" charset="0"/>
              </a:rPr>
              <a:t>)</a:t>
            </a:r>
            <a:endParaRPr lang="es-EC" sz="2000" b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201744740"/>
              </p:ext>
            </p:extLst>
          </p:nvPr>
        </p:nvGraphicFramePr>
        <p:xfrm>
          <a:off x="-90151" y="2129708"/>
          <a:ext cx="5857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9102658"/>
              </p:ext>
            </p:extLst>
          </p:nvPr>
        </p:nvGraphicFramePr>
        <p:xfrm>
          <a:off x="216853" y="5259275"/>
          <a:ext cx="5550796" cy="962025"/>
        </p:xfrm>
        <a:graphic>
          <a:graphicData uri="http://schemas.openxmlformats.org/drawingml/2006/table">
            <a:tbl>
              <a:tblPr/>
              <a:tblGrid>
                <a:gridCol w="7281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38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3080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2018*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Esmeraldas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Imbabura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Sucumbíos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Carchi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-8,4%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Rectángulo 15"/>
          <p:cNvSpPr/>
          <p:nvPr/>
        </p:nvSpPr>
        <p:spPr>
          <a:xfrm>
            <a:off x="46197" y="4859165"/>
            <a:ext cx="58412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000" b="1" dirty="0" smtClean="0">
                <a:latin typeface="Franklin Gothic Book" panose="020B0503020102020204" pitchFamily="34" charset="0"/>
              </a:rPr>
              <a:t>Variaciones</a:t>
            </a:r>
            <a:endParaRPr lang="es-ES" sz="2000" b="1" kern="0" dirty="0">
              <a:solidFill>
                <a:prstClr val="black"/>
              </a:solidFill>
              <a:latin typeface="Franklin Gothic Book" panose="020B0503020102020204" pitchFamily="34" charset="0"/>
              <a:cs typeface="Arial Narrow"/>
              <a:sym typeface="Helvetica Neue Light"/>
            </a:endParaRPr>
          </a:p>
        </p:txBody>
      </p:sp>
      <p:sp>
        <p:nvSpPr>
          <p:cNvPr id="20" name="Redondear rectángulo de esquina del mismo lado 88"/>
          <p:cNvSpPr/>
          <p:nvPr/>
        </p:nvSpPr>
        <p:spPr>
          <a:xfrm rot="16200000" flipV="1">
            <a:off x="1608246" y="-1377528"/>
            <a:ext cx="360039" cy="3578085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/>
            <a:endParaRPr lang="es-ES" dirty="0"/>
          </a:p>
        </p:txBody>
      </p:sp>
      <p:sp>
        <p:nvSpPr>
          <p:cNvPr id="22" name="CuadroTexto 89"/>
          <p:cNvSpPr txBox="1"/>
          <p:nvPr/>
        </p:nvSpPr>
        <p:spPr>
          <a:xfrm>
            <a:off x="149458" y="269011"/>
            <a:ext cx="1045338" cy="346562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VENTAS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107511" y="958753"/>
            <a:ext cx="1010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600" b="1" dirty="0" smtClean="0">
                <a:latin typeface="Franklin Gothic Book" panose="020B0503020102020204" pitchFamily="34" charset="0"/>
              </a:rPr>
              <a:t>Carchi</a:t>
            </a:r>
            <a:endParaRPr lang="es-EC" sz="1600" b="1" dirty="0">
              <a:latin typeface="Franklin Gothic Book" panose="020B05030201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053408" y="2344070"/>
            <a:ext cx="1295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600" b="1" dirty="0" smtClean="0">
                <a:latin typeface="Franklin Gothic Book" panose="020B0503020102020204" pitchFamily="34" charset="0"/>
              </a:rPr>
              <a:t>Imbabura</a:t>
            </a:r>
            <a:endParaRPr lang="es-EC" sz="1600" b="1" dirty="0">
              <a:latin typeface="Franklin Gothic Book" panose="020B0503020102020204" pitchFamily="34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6001680" y="3828892"/>
            <a:ext cx="1506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600" b="1" dirty="0" smtClean="0">
                <a:latin typeface="Franklin Gothic Book" panose="020B0503020102020204" pitchFamily="34" charset="0"/>
              </a:rPr>
              <a:t>Esmeraldas</a:t>
            </a:r>
            <a:endParaRPr lang="es-EC" sz="1600" b="1" dirty="0">
              <a:latin typeface="Franklin Gothic Book" panose="020B050302010202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5997182" y="5313714"/>
            <a:ext cx="1506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600" b="1" dirty="0" smtClean="0">
                <a:latin typeface="Franklin Gothic Book" panose="020B0503020102020204" pitchFamily="34" charset="0"/>
              </a:rPr>
              <a:t>Sucumbíos</a:t>
            </a:r>
            <a:endParaRPr lang="es-EC" sz="1600" b="1" dirty="0">
              <a:latin typeface="Franklin Gothic Book" panose="020B0503020102020204" pitchFamily="34" charset="0"/>
            </a:endParaRPr>
          </a:p>
        </p:txBody>
      </p:sp>
      <p:graphicFrame>
        <p:nvGraphicFramePr>
          <p:cNvPr id="36" name="Gráfico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632711"/>
              </p:ext>
            </p:extLst>
          </p:nvPr>
        </p:nvGraphicFramePr>
        <p:xfrm>
          <a:off x="7348937" y="967711"/>
          <a:ext cx="4771453" cy="131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Gráfico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134384758"/>
              </p:ext>
            </p:extLst>
          </p:nvPr>
        </p:nvGraphicFramePr>
        <p:xfrm>
          <a:off x="7403114" y="2358577"/>
          <a:ext cx="4717275" cy="131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0" name="Gráfico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149655984"/>
              </p:ext>
            </p:extLst>
          </p:nvPr>
        </p:nvGraphicFramePr>
        <p:xfrm>
          <a:off x="7403114" y="5352923"/>
          <a:ext cx="4717274" cy="131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1" name="Gráfico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124667203"/>
              </p:ext>
            </p:extLst>
          </p:nvPr>
        </p:nvGraphicFramePr>
        <p:xfrm>
          <a:off x="7403114" y="3828892"/>
          <a:ext cx="4717274" cy="131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xmlns="" val="123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80858" y="6412426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Fuente: </a:t>
            </a:r>
            <a:r>
              <a:rPr kumimoji="0" lang="es-EC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SRI, Formulario 101 y 102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*Previsión MIPRO</a:t>
            </a:r>
            <a:endParaRPr kumimoji="0" lang="es-EC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/>
          </p:nvPr>
        </p:nvGraphicFramePr>
        <p:xfrm>
          <a:off x="216853" y="5259275"/>
          <a:ext cx="5550796" cy="992505"/>
        </p:xfrm>
        <a:graphic>
          <a:graphicData uri="http://schemas.openxmlformats.org/drawingml/2006/table">
            <a:tbl>
              <a:tblPr/>
              <a:tblGrid>
                <a:gridCol w="7281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38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3828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3080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2018*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Imbabura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Esmeraldas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Carchi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Sucumbíos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17,6%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Rectángulo 15"/>
          <p:cNvSpPr/>
          <p:nvPr/>
        </p:nvSpPr>
        <p:spPr>
          <a:xfrm>
            <a:off x="46197" y="4859165"/>
            <a:ext cx="58412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Variaciones</a:t>
            </a:r>
            <a:endParaRPr kumimoji="0" lang="es-E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 Narrow"/>
              <a:sym typeface="Helvetica Neue Light"/>
            </a:endParaRPr>
          </a:p>
        </p:txBody>
      </p:sp>
      <p:sp>
        <p:nvSpPr>
          <p:cNvPr id="22" name="CuadroTexto 89"/>
          <p:cNvSpPr txBox="1"/>
          <p:nvPr/>
        </p:nvSpPr>
        <p:spPr>
          <a:xfrm>
            <a:off x="149458" y="647985"/>
            <a:ext cx="845539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VENTAS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107511" y="958753"/>
            <a:ext cx="1010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Carchi</a:t>
            </a:r>
            <a:endParaRPr kumimoji="0" lang="es-EC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053408" y="2344070"/>
            <a:ext cx="1295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Imbabura</a:t>
            </a:r>
            <a:endParaRPr kumimoji="0" lang="es-EC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6001680" y="3828892"/>
            <a:ext cx="1506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Esmeraldas</a:t>
            </a:r>
            <a:endParaRPr kumimoji="0" lang="es-EC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5997182" y="5313714"/>
            <a:ext cx="1506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Sucumbíos</a:t>
            </a:r>
            <a:endParaRPr kumimoji="0" lang="es-EC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dondear rectángulo de esquina del mismo lado 88"/>
          <p:cNvSpPr/>
          <p:nvPr/>
        </p:nvSpPr>
        <p:spPr>
          <a:xfrm rot="16200000" flipV="1">
            <a:off x="2029782" y="-1868532"/>
            <a:ext cx="360039" cy="4560093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CuadroTexto 89"/>
          <p:cNvSpPr txBox="1"/>
          <p:nvPr/>
        </p:nvSpPr>
        <p:spPr>
          <a:xfrm>
            <a:off x="46197" y="238234"/>
            <a:ext cx="4106111" cy="346562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ESTABLECIMIENTOS ECONOMICOS</a:t>
            </a: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159077" y="1241377"/>
            <a:ext cx="58412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Evolución de establecimientos económicos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5241700" y="188539"/>
            <a:ext cx="54692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Evolución de establecimientos económicos según </a:t>
            </a:r>
            <a:r>
              <a:rPr kumimoji="0" lang="es-EC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rama </a:t>
            </a:r>
            <a:r>
              <a:rPr kumimoji="0" lang="es-EC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Arial" panose="020B0604020202020204" pitchFamily="34" charset="0"/>
              </a:rPr>
              <a:t>de actividad. (Participación)</a:t>
            </a:r>
          </a:p>
        </p:txBody>
      </p:sp>
      <p:graphicFrame>
        <p:nvGraphicFramePr>
          <p:cNvPr id="33" name="Gráfico 32"/>
          <p:cNvGraphicFramePr>
            <a:graphicFrameLocks/>
          </p:cNvGraphicFramePr>
          <p:nvPr>
            <p:extLst/>
          </p:nvPr>
        </p:nvGraphicFramePr>
        <p:xfrm>
          <a:off x="-70245" y="1757966"/>
          <a:ext cx="6303619" cy="2994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Gráfico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367581998"/>
              </p:ext>
            </p:extLst>
          </p:nvPr>
        </p:nvGraphicFramePr>
        <p:xfrm>
          <a:off x="7369728" y="3828892"/>
          <a:ext cx="4730176" cy="131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8" name="Gráfico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492175454"/>
              </p:ext>
            </p:extLst>
          </p:nvPr>
        </p:nvGraphicFramePr>
        <p:xfrm>
          <a:off x="7432752" y="5426695"/>
          <a:ext cx="4667151" cy="131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Gráfico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56519496"/>
              </p:ext>
            </p:extLst>
          </p:nvPr>
        </p:nvGraphicFramePr>
        <p:xfrm>
          <a:off x="7369728" y="2344070"/>
          <a:ext cx="4706121" cy="131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7" name="Gráfico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52835468"/>
              </p:ext>
            </p:extLst>
          </p:nvPr>
        </p:nvGraphicFramePr>
        <p:xfrm>
          <a:off x="7432751" y="946437"/>
          <a:ext cx="4643097" cy="1314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xmlns="" val="45227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8" y="1"/>
            <a:ext cx="2085013" cy="82303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80859" y="6550927"/>
            <a:ext cx="5199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Fuente: </a:t>
            </a:r>
            <a:r>
              <a:rPr lang="es-EC" sz="900" b="1" dirty="0" smtClean="0">
                <a:solidFill>
                  <a:prstClr val="black"/>
                </a:solidFill>
                <a:latin typeface="Calibri" panose="020F0502020204030204"/>
              </a:rPr>
              <a:t>INEC  -  MAG  -   GADP Esmeraldas</a:t>
            </a:r>
            <a:endParaRPr kumimoji="0" lang="es-EC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13159" y="1079818"/>
            <a:ext cx="270886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Arial Narrow" pitchFamily="34" charset="0"/>
              </a:rPr>
              <a:t>FORTALEZAS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Inversión privada y presencia viva del sector empresarial </a:t>
            </a:r>
          </a:p>
          <a:p>
            <a:pPr>
              <a:buFont typeface="Arial" pitchFamily="34" charset="0"/>
              <a:buChar char="•"/>
            </a:pPr>
            <a:r>
              <a:rPr lang="es-MX" sz="2000" u="sng" dirty="0" smtClean="0">
                <a:latin typeface="Arial Narrow" pitchFamily="34" charset="0"/>
              </a:rPr>
              <a:t>Gran diversidad de microclimas</a:t>
            </a:r>
            <a:r>
              <a:rPr lang="es-MX" sz="2000" dirty="0" smtClean="0">
                <a:latin typeface="Arial Narrow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Zonas agrícolas fértiles, 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Biodiversidad 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Multiculturalidad</a:t>
            </a:r>
          </a:p>
          <a:p>
            <a:pPr>
              <a:buFont typeface="Arial" pitchFamily="34" charset="0"/>
              <a:buChar char="•"/>
            </a:pPr>
            <a:r>
              <a:rPr lang="es-MX" sz="2000" u="sng" dirty="0" smtClean="0">
                <a:latin typeface="Arial Narrow" pitchFamily="34" charset="0"/>
              </a:rPr>
              <a:t>Puerto Marítimo</a:t>
            </a:r>
          </a:p>
          <a:p>
            <a:pPr>
              <a:buFont typeface="Arial" pitchFamily="34" charset="0"/>
              <a:buChar char="•"/>
            </a:pPr>
            <a:r>
              <a:rPr lang="es-MX" sz="2000" u="sng" dirty="0" smtClean="0">
                <a:latin typeface="Arial Narrow" pitchFamily="34" charset="0"/>
              </a:rPr>
              <a:t>Terminal aéreo </a:t>
            </a:r>
          </a:p>
          <a:p>
            <a:pPr marL="87313" indent="-87313">
              <a:buFont typeface="Arial" pitchFamily="34" charset="0"/>
              <a:buChar char="•"/>
            </a:pPr>
            <a:r>
              <a:rPr lang="es-ES_tradnl" sz="2000" dirty="0" smtClean="0">
                <a:latin typeface="Arial Narrow" pitchFamily="34" charset="0"/>
              </a:rPr>
              <a:t>Localización </a:t>
            </a:r>
            <a:r>
              <a:rPr lang="es-ES_tradnl" sz="2000" dirty="0">
                <a:latin typeface="Arial Narrow" pitchFamily="34" charset="0"/>
              </a:rPr>
              <a:t>estratégica</a:t>
            </a:r>
            <a:r>
              <a:rPr lang="es-EC" sz="2000" dirty="0">
                <a:latin typeface="Arial Narrow" pitchFamily="34" charset="0"/>
              </a:rPr>
              <a:t> </a:t>
            </a:r>
          </a:p>
          <a:p>
            <a:pPr marL="87313" indent="-87313">
              <a:buFont typeface="Arial" pitchFamily="34" charset="0"/>
              <a:buChar char="•"/>
            </a:pPr>
            <a:r>
              <a:rPr lang="es-ES_tradnl" sz="2000" dirty="0">
                <a:latin typeface="Arial Narrow" pitchFamily="34" charset="0"/>
              </a:rPr>
              <a:t>Espacios naturales con belleza paisajística y riqueza cultural </a:t>
            </a:r>
          </a:p>
          <a:p>
            <a:pPr>
              <a:buFont typeface="Arial" pitchFamily="34" charset="0"/>
              <a:buChar char="•"/>
            </a:pPr>
            <a:endParaRPr lang="es-MX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endParaRPr lang="es-MX" dirty="0" smtClean="0">
              <a:latin typeface="Arial Narrow" pitchFamily="34" charset="0"/>
            </a:endParaRPr>
          </a:p>
          <a:p>
            <a:endParaRPr lang="es-EC" dirty="0">
              <a:latin typeface="Arial Narrow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806263" y="1081172"/>
            <a:ext cx="3150212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Arial Narrow" pitchFamily="34" charset="0"/>
              </a:rPr>
              <a:t>OPORTUNIDADES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Disponibilidad de mano de obra.</a:t>
            </a:r>
          </a:p>
          <a:p>
            <a:pPr>
              <a:buFont typeface="Arial" pitchFamily="34" charset="0"/>
              <a:buChar char="•"/>
            </a:pPr>
            <a:r>
              <a:rPr lang="es-MX" sz="2000" u="sng" dirty="0" smtClean="0">
                <a:latin typeface="Arial Narrow" pitchFamily="34" charset="0"/>
              </a:rPr>
              <a:t>Vocación y potencialidad productiva</a:t>
            </a:r>
          </a:p>
          <a:p>
            <a:pPr>
              <a:buFont typeface="Arial" pitchFamily="34" charset="0"/>
              <a:buChar char="•"/>
            </a:pPr>
            <a:r>
              <a:rPr lang="es-MX" sz="2000" u="sng" dirty="0" smtClean="0">
                <a:latin typeface="Arial Narrow" pitchFamily="34" charset="0"/>
              </a:rPr>
              <a:t>Diversidad de frutas</a:t>
            </a:r>
          </a:p>
          <a:p>
            <a:pPr>
              <a:buFont typeface="Arial" pitchFamily="34" charset="0"/>
              <a:buChar char="•"/>
            </a:pPr>
            <a:r>
              <a:rPr lang="es-MX" sz="2000" u="sng" dirty="0" smtClean="0">
                <a:latin typeface="Arial Narrow" pitchFamily="34" charset="0"/>
              </a:rPr>
              <a:t>Especias típicas únicas</a:t>
            </a:r>
            <a:r>
              <a:rPr lang="es-ES_tradnl" sz="2000" dirty="0" smtClean="0">
                <a:latin typeface="Arial Narrow" pitchFamily="34" charset="0"/>
              </a:rPr>
              <a:t>.</a:t>
            </a:r>
            <a:endParaRPr lang="es-ES_tradnl" sz="2000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b="1" u="sng" dirty="0">
                <a:latin typeface="Arial Narrow" pitchFamily="34" charset="0"/>
              </a:rPr>
              <a:t>Recursos financieros disponibles de banca </a:t>
            </a:r>
            <a:r>
              <a:rPr lang="es-ES" sz="2000" b="1" u="sng" dirty="0" smtClean="0">
                <a:latin typeface="Arial Narrow" pitchFamily="34" charset="0"/>
              </a:rPr>
              <a:t>pública</a:t>
            </a:r>
            <a:r>
              <a:rPr lang="es-ES_tradnl" sz="2000" b="1" u="sng" dirty="0" smtClean="0">
                <a:latin typeface="Arial Narrow" pitchFamily="34" charset="0"/>
              </a:rPr>
              <a:t>, </a:t>
            </a:r>
            <a:r>
              <a:rPr lang="es-ES_tradnl" sz="2000" b="1" u="sng" dirty="0">
                <a:latin typeface="Arial Narrow" pitchFamily="34" charset="0"/>
              </a:rPr>
              <a:t>que pueden ser destinados a negocios potenciales.</a:t>
            </a:r>
            <a:r>
              <a:rPr lang="es-EC" sz="2000" b="1" u="sng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Arial Narrow" pitchFamily="34" charset="0"/>
              </a:rPr>
              <a:t>Reconocimiento de los ecosistemas boscosos como factores de mitigación del cambio climático.</a:t>
            </a:r>
            <a:r>
              <a:rPr lang="es-EC" sz="2000" dirty="0">
                <a:latin typeface="Arial Narrow" pitchFamily="34" charset="0"/>
              </a:rPr>
              <a:t> </a:t>
            </a:r>
            <a:endParaRPr lang="es-EC" sz="2000" dirty="0" smtClean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Grandes extensiones productivas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5770179" y="1101240"/>
            <a:ext cx="334229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Arial Narrow" pitchFamily="34" charset="0"/>
              </a:rPr>
              <a:t>DEBILIDADES</a:t>
            </a:r>
            <a:endParaRPr lang="es-MX" sz="1350" dirty="0" smtClean="0">
              <a:latin typeface="Arial Narrow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_tradnl" sz="2000" b="1" u="sng" dirty="0" smtClean="0">
                <a:latin typeface="Arial Narrow" pitchFamily="34" charset="0"/>
              </a:rPr>
              <a:t>Bajos niveles de productividad y competitividad en los diversos eslabones de la cadena agroalimentaria.</a:t>
            </a:r>
            <a:endParaRPr lang="es-EC" sz="2000" b="1" u="sng" dirty="0" smtClean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MX" sz="2000" u="sng" dirty="0" smtClean="0">
                <a:latin typeface="Arial Narrow" pitchFamily="34" charset="0"/>
              </a:rPr>
              <a:t>Altos costos productivos </a:t>
            </a:r>
            <a:r>
              <a:rPr lang="es-MX" sz="2000" dirty="0" smtClean="0">
                <a:latin typeface="Arial Narrow" pitchFamily="34" charset="0"/>
              </a:rPr>
              <a:t>(mano de obra, insumos, energía, logística)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 Excesiva tramitología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solidFill>
                  <a:srgbClr val="FF0000"/>
                </a:solidFill>
                <a:latin typeface="Arial Narrow" pitchFamily="34" charset="0"/>
              </a:rPr>
              <a:t>Altos costos de financiamiento y bajo acceso al crédito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Insuficiente mano de obra calificada.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Infraestructura de salud deficiente</a:t>
            </a:r>
          </a:p>
          <a:p>
            <a:pPr marL="87313" lvl="0" indent="-87313">
              <a:buFont typeface="Arial" panose="020B0604020202020204" pitchFamily="34" charset="0"/>
              <a:buChar char="•"/>
            </a:pPr>
            <a:r>
              <a:rPr lang="es-ES_tradnl" sz="2000" dirty="0" smtClean="0">
                <a:latin typeface="Arial Narrow" pitchFamily="34" charset="0"/>
              </a:rPr>
              <a:t>Bajos </a:t>
            </a:r>
            <a:r>
              <a:rPr lang="es-ES_tradnl" sz="2000" dirty="0">
                <a:latin typeface="Arial Narrow" pitchFamily="34" charset="0"/>
              </a:rPr>
              <a:t>niveles de desarrollo industrial</a:t>
            </a:r>
            <a:r>
              <a:rPr lang="es-ES_tradnl" sz="2000" dirty="0" smtClean="0">
                <a:latin typeface="Arial Narrow" pitchFamily="34" charset="0"/>
              </a:rPr>
              <a:t>.</a:t>
            </a:r>
          </a:p>
          <a:p>
            <a:pPr marL="87313" lvl="0" indent="-87313">
              <a:buFont typeface="Arial" panose="020B0604020202020204" pitchFamily="34" charset="0"/>
              <a:buChar char="•"/>
            </a:pPr>
            <a:r>
              <a:rPr lang="es-ES_tradnl" sz="2000" dirty="0" smtClean="0">
                <a:latin typeface="Arial Narrow" pitchFamily="34" charset="0"/>
              </a:rPr>
              <a:t>Alta brecha digital y tecnológica</a:t>
            </a:r>
            <a:endParaRPr lang="es-MX" sz="2000" dirty="0" smtClean="0">
              <a:latin typeface="Arial Narrow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9317421" y="1071417"/>
            <a:ext cx="28745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Arial Narrow" pitchFamily="34" charset="0"/>
              </a:rPr>
              <a:t>AMENAZAS</a:t>
            </a:r>
          </a:p>
          <a:p>
            <a:pPr>
              <a:buFont typeface="Arial" pitchFamily="34" charset="0"/>
              <a:buChar char="•"/>
            </a:pPr>
            <a:r>
              <a:rPr lang="es-MX" sz="2000" u="sng" dirty="0" smtClean="0">
                <a:latin typeface="Arial Narrow" pitchFamily="34" charset="0"/>
              </a:rPr>
              <a:t>Percepción de Inseguridad permanente, terrorismo, narcotráfico y guerrilla.</a:t>
            </a:r>
          </a:p>
          <a:p>
            <a:pPr marL="87313" lvl="0" indent="-87313">
              <a:buFont typeface="Arial" pitchFamily="34" charset="0"/>
              <a:buChar char="•"/>
            </a:pPr>
            <a:r>
              <a:rPr lang="es-ES_tradnl" sz="2000" dirty="0" smtClean="0">
                <a:latin typeface="Arial Narrow" pitchFamily="34" charset="0"/>
              </a:rPr>
              <a:t>Actividades ilícitas generadas por el contrabando y narcotráfico.</a:t>
            </a:r>
            <a:endParaRPr lang="es-EC" sz="2000" dirty="0" smtClean="0">
              <a:latin typeface="Arial Narrow" pitchFamily="34" charset="0"/>
            </a:endParaRPr>
          </a:p>
          <a:p>
            <a:pPr marL="87313" lvl="0" indent="-87313">
              <a:buFont typeface="Arial" pitchFamily="34" charset="0"/>
              <a:buChar char="•"/>
            </a:pPr>
            <a:r>
              <a:rPr lang="es-ES_tradnl" sz="2000" dirty="0" smtClean="0">
                <a:latin typeface="Arial Narrow" pitchFamily="34" charset="0"/>
              </a:rPr>
              <a:t>Degradación de los recursos naturales.</a:t>
            </a:r>
            <a:endParaRPr lang="es-EC" sz="2000" dirty="0" smtClean="0">
              <a:latin typeface="Arial Narrow" pitchFamily="34" charset="0"/>
            </a:endParaRPr>
          </a:p>
          <a:p>
            <a:pPr marL="87313" lvl="0" indent="-87313">
              <a:buFont typeface="Arial" pitchFamily="34" charset="0"/>
              <a:buChar char="•"/>
            </a:pPr>
            <a:r>
              <a:rPr lang="es-ES_tradnl" sz="2000" dirty="0" smtClean="0">
                <a:latin typeface="Arial Narrow" pitchFamily="34" charset="0"/>
              </a:rPr>
              <a:t>Oferta </a:t>
            </a:r>
            <a:r>
              <a:rPr lang="es-ES_tradnl" sz="2000" dirty="0">
                <a:latin typeface="Arial Narrow" pitchFamily="34" charset="0"/>
              </a:rPr>
              <a:t>de países vecinos de productos y servicios similares a los de la región.</a:t>
            </a:r>
            <a:endParaRPr lang="es-EC" sz="2000" dirty="0">
              <a:latin typeface="Arial Narrow" pitchFamily="34" charset="0"/>
            </a:endParaRPr>
          </a:p>
          <a:p>
            <a:pPr marL="87313" lvl="0" indent="-87313">
              <a:buFont typeface="Arial" pitchFamily="34" charset="0"/>
              <a:buChar char="•"/>
            </a:pPr>
            <a:r>
              <a:rPr lang="es-ES_tradnl" sz="2000" dirty="0">
                <a:latin typeface="Arial Narrow" pitchFamily="34" charset="0"/>
              </a:rPr>
              <a:t>Los efectos del calentamiento global sobre los ecosistemas tropicales y andinos</a:t>
            </a:r>
            <a:r>
              <a:rPr lang="es-ES_tradnl" sz="2000" dirty="0" smtClean="0">
                <a:latin typeface="Arial Narrow" pitchFamily="34" charset="0"/>
              </a:rPr>
              <a:t>.</a:t>
            </a:r>
          </a:p>
          <a:p>
            <a:pPr marL="87313" lvl="0" indent="-87313">
              <a:buFont typeface="Arial" pitchFamily="34" charset="0"/>
              <a:buChar char="•"/>
            </a:pPr>
            <a:r>
              <a:rPr lang="es-ES_tradnl" sz="2000" dirty="0" smtClean="0">
                <a:latin typeface="Arial Narrow" pitchFamily="34" charset="0"/>
              </a:rPr>
              <a:t>Conflictos de tenencia de tierras.</a:t>
            </a:r>
          </a:p>
          <a:p>
            <a:pPr marL="87313" indent="-87313"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Desastres naturales</a:t>
            </a:r>
          </a:p>
        </p:txBody>
      </p:sp>
      <p:cxnSp>
        <p:nvCxnSpPr>
          <p:cNvPr id="13" name="12 Conector recto"/>
          <p:cNvCxnSpPr/>
          <p:nvPr/>
        </p:nvCxnSpPr>
        <p:spPr>
          <a:xfrm rot="5400000">
            <a:off x="411576" y="3812164"/>
            <a:ext cx="4701695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 rot="5400000">
            <a:off x="3386445" y="3832776"/>
            <a:ext cx="466047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 rot="5400000">
            <a:off x="6922317" y="3865102"/>
            <a:ext cx="4597409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89"/>
          <p:cNvSpPr txBox="1"/>
          <p:nvPr/>
        </p:nvSpPr>
        <p:spPr>
          <a:xfrm>
            <a:off x="149458" y="647985"/>
            <a:ext cx="845539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VENTAS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dondear rectángulo de esquina del mismo lado 88"/>
          <p:cNvSpPr/>
          <p:nvPr/>
        </p:nvSpPr>
        <p:spPr>
          <a:xfrm rot="16200000" flipV="1">
            <a:off x="1693955" y="-1349304"/>
            <a:ext cx="416490" cy="3578085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adroTexto 89"/>
          <p:cNvSpPr txBox="1"/>
          <p:nvPr/>
        </p:nvSpPr>
        <p:spPr>
          <a:xfrm>
            <a:off x="149458" y="289566"/>
            <a:ext cx="2768117" cy="346562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FODA MANCOMUNIDAD</a:t>
            </a: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784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19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126447-4D4B-4C99-B128-995BABF8B136}" type="slidenum">
              <a:rPr lang="es-EC" smtClean="0"/>
              <a:pPr/>
              <a:t>33</a:t>
            </a:fld>
            <a:endParaRPr lang="es-EC" dirty="0"/>
          </a:p>
        </p:txBody>
      </p:sp>
      <p:sp>
        <p:nvSpPr>
          <p:cNvPr id="30" name="CuadroTexto 23"/>
          <p:cNvSpPr txBox="1"/>
          <p:nvPr/>
        </p:nvSpPr>
        <p:spPr>
          <a:xfrm rot="16200000">
            <a:off x="-622369" y="3020236"/>
            <a:ext cx="1706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/>
              <a:t>Pilares</a:t>
            </a:r>
            <a:endParaRPr lang="es-ES" sz="3200" b="1" dirty="0"/>
          </a:p>
        </p:txBody>
      </p:sp>
      <p:sp>
        <p:nvSpPr>
          <p:cNvPr id="48" name="47 CuadroTexto"/>
          <p:cNvSpPr txBox="1"/>
          <p:nvPr/>
        </p:nvSpPr>
        <p:spPr>
          <a:xfrm>
            <a:off x="2203341" y="164167"/>
            <a:ext cx="880099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Política de Desarrollo Productivo Zona 1</a:t>
            </a:r>
            <a:endParaRPr lang="es-EC" sz="28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grpSp>
        <p:nvGrpSpPr>
          <p:cNvPr id="4" name="31 Grupo"/>
          <p:cNvGrpSpPr/>
          <p:nvPr/>
        </p:nvGrpSpPr>
        <p:grpSpPr>
          <a:xfrm>
            <a:off x="26166" y="4620654"/>
            <a:ext cx="4981903" cy="612231"/>
            <a:chOff x="0" y="3061158"/>
            <a:chExt cx="4981903" cy="612231"/>
          </a:xfrm>
        </p:grpSpPr>
        <p:sp>
          <p:nvSpPr>
            <p:cNvPr id="33" name="32 Trapecio"/>
            <p:cNvSpPr/>
            <p:nvPr/>
          </p:nvSpPr>
          <p:spPr>
            <a:xfrm>
              <a:off x="0" y="3061158"/>
              <a:ext cx="4981903" cy="612231"/>
            </a:xfrm>
            <a:prstGeom prst="trapezoid">
              <a:avLst>
                <a:gd name="adj" fmla="val 67811"/>
              </a:avLst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4" name="Trapecio 4"/>
            <p:cNvSpPr/>
            <p:nvPr/>
          </p:nvSpPr>
          <p:spPr>
            <a:xfrm>
              <a:off x="871833" y="3061158"/>
              <a:ext cx="3238237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b="1" kern="1200" dirty="0" smtClean="0">
                  <a:solidFill>
                    <a:schemeClr val="tx1"/>
                  </a:solidFill>
                </a:rPr>
                <a:t>Investigación, Desarrollo e Innovación (I+D+I)</a:t>
              </a:r>
              <a:endParaRPr lang="es-EC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41 Grupo"/>
          <p:cNvGrpSpPr/>
          <p:nvPr/>
        </p:nvGrpSpPr>
        <p:grpSpPr>
          <a:xfrm>
            <a:off x="436042" y="4005780"/>
            <a:ext cx="4193683" cy="612231"/>
            <a:chOff x="415158" y="2448926"/>
            <a:chExt cx="4193683" cy="612231"/>
          </a:xfrm>
        </p:grpSpPr>
        <p:sp>
          <p:nvSpPr>
            <p:cNvPr id="51" name="50 Trapecio"/>
            <p:cNvSpPr/>
            <p:nvPr/>
          </p:nvSpPr>
          <p:spPr>
            <a:xfrm>
              <a:off x="415158" y="2448926"/>
              <a:ext cx="4193683" cy="612231"/>
            </a:xfrm>
            <a:prstGeom prst="trapezoid">
              <a:avLst>
                <a:gd name="adj" fmla="val 67811"/>
              </a:avLst>
            </a:prstGeom>
            <a:solidFill>
              <a:schemeClr val="accent5">
                <a:lumMod val="60000"/>
                <a:lumOff val="40000"/>
                <a:alpha val="58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32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32000"/>
              </a:schemeClr>
            </a:effectRef>
            <a:fontRef idx="minor">
              <a:schemeClr val="lt1"/>
            </a:fontRef>
          </p:style>
        </p:sp>
        <p:sp>
          <p:nvSpPr>
            <p:cNvPr id="52" name="Trapecio 4"/>
            <p:cNvSpPr/>
            <p:nvPr/>
          </p:nvSpPr>
          <p:spPr>
            <a:xfrm>
              <a:off x="1149053" y="2448926"/>
              <a:ext cx="2725894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b="1" kern="1200" dirty="0" smtClean="0">
                  <a:solidFill>
                    <a:schemeClr val="tx1"/>
                  </a:solidFill>
                </a:rPr>
                <a:t>Productividad</a:t>
              </a:r>
              <a:endParaRPr lang="es-EC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52 Grupo"/>
          <p:cNvGrpSpPr/>
          <p:nvPr/>
        </p:nvGrpSpPr>
        <p:grpSpPr>
          <a:xfrm>
            <a:off x="814403" y="3422438"/>
            <a:ext cx="3405430" cy="612231"/>
            <a:chOff x="830317" y="1836694"/>
            <a:chExt cx="3405430" cy="612231"/>
          </a:xfrm>
        </p:grpSpPr>
        <p:sp>
          <p:nvSpPr>
            <p:cNvPr id="54" name="53 Trapecio"/>
            <p:cNvSpPr/>
            <p:nvPr/>
          </p:nvSpPr>
          <p:spPr>
            <a:xfrm>
              <a:off x="830317" y="1836694"/>
              <a:ext cx="3405430" cy="612231"/>
            </a:xfrm>
            <a:prstGeom prst="trapezoid">
              <a:avLst>
                <a:gd name="adj" fmla="val 67811"/>
              </a:avLst>
            </a:prstGeom>
            <a:solidFill>
              <a:schemeClr val="accent5">
                <a:lumMod val="60000"/>
                <a:lumOff val="40000"/>
                <a:alpha val="66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24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24000"/>
              </a:schemeClr>
            </a:effectRef>
            <a:fontRef idx="minor">
              <a:schemeClr val="lt1"/>
            </a:fontRef>
          </p:style>
        </p:sp>
        <p:sp>
          <p:nvSpPr>
            <p:cNvPr id="55" name="Trapecio 4"/>
            <p:cNvSpPr/>
            <p:nvPr/>
          </p:nvSpPr>
          <p:spPr>
            <a:xfrm>
              <a:off x="1426267" y="1836694"/>
              <a:ext cx="2213529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b="1" kern="1200" dirty="0" smtClean="0">
                  <a:solidFill>
                    <a:schemeClr val="tx1"/>
                  </a:solidFill>
                </a:rPr>
                <a:t>Calidad</a:t>
              </a:r>
              <a:endParaRPr lang="es-EC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55 Grupo"/>
          <p:cNvGrpSpPr/>
          <p:nvPr/>
        </p:nvGrpSpPr>
        <p:grpSpPr>
          <a:xfrm>
            <a:off x="1192778" y="2839096"/>
            <a:ext cx="2648679" cy="612231"/>
            <a:chOff x="1245476" y="1224463"/>
            <a:chExt cx="2648679" cy="612231"/>
          </a:xfrm>
        </p:grpSpPr>
        <p:sp>
          <p:nvSpPr>
            <p:cNvPr id="57" name="56 Trapecio"/>
            <p:cNvSpPr/>
            <p:nvPr/>
          </p:nvSpPr>
          <p:spPr>
            <a:xfrm>
              <a:off x="1245476" y="1224463"/>
              <a:ext cx="2648679" cy="612231"/>
            </a:xfrm>
            <a:prstGeom prst="trapezoid">
              <a:avLst>
                <a:gd name="adj" fmla="val 67811"/>
              </a:avLst>
            </a:prstGeom>
            <a:solidFill>
              <a:schemeClr val="accent4">
                <a:lumMod val="50000"/>
                <a:alpha val="74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16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16000"/>
              </a:schemeClr>
            </a:effectRef>
            <a:fontRef idx="minor">
              <a:schemeClr val="lt1"/>
            </a:fontRef>
          </p:style>
        </p:sp>
        <p:sp>
          <p:nvSpPr>
            <p:cNvPr id="58" name="Trapecio 4"/>
            <p:cNvSpPr/>
            <p:nvPr/>
          </p:nvSpPr>
          <p:spPr>
            <a:xfrm>
              <a:off x="1708994" y="1224463"/>
              <a:ext cx="1721641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b="1" kern="1200" dirty="0" smtClean="0">
                  <a:solidFill>
                    <a:schemeClr val="tx1"/>
                  </a:solidFill>
                </a:rPr>
                <a:t>Inversión y Financiamiento</a:t>
              </a:r>
              <a:endParaRPr lang="es-EC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58 Grupo"/>
          <p:cNvGrpSpPr/>
          <p:nvPr/>
        </p:nvGrpSpPr>
        <p:grpSpPr>
          <a:xfrm>
            <a:off x="1602681" y="2255754"/>
            <a:ext cx="1881497" cy="612231"/>
            <a:chOff x="1660634" y="612231"/>
            <a:chExt cx="1881497" cy="612231"/>
          </a:xfrm>
        </p:grpSpPr>
        <p:sp>
          <p:nvSpPr>
            <p:cNvPr id="60" name="59 Trapecio"/>
            <p:cNvSpPr/>
            <p:nvPr/>
          </p:nvSpPr>
          <p:spPr>
            <a:xfrm>
              <a:off x="1660634" y="612231"/>
              <a:ext cx="1828873" cy="612231"/>
            </a:xfrm>
            <a:prstGeom prst="trapezoid">
              <a:avLst>
                <a:gd name="adj" fmla="val 67811"/>
              </a:avLst>
            </a:prstGeom>
            <a:solidFill>
              <a:schemeClr val="accent5">
                <a:lumMod val="60000"/>
                <a:lumOff val="40000"/>
                <a:alpha val="82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8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8000"/>
              </a:schemeClr>
            </a:effectRef>
            <a:fontRef idx="minor">
              <a:schemeClr val="lt1"/>
            </a:fontRef>
          </p:style>
        </p:sp>
        <p:sp>
          <p:nvSpPr>
            <p:cNvPr id="61" name="Trapecio 4"/>
            <p:cNvSpPr/>
            <p:nvPr/>
          </p:nvSpPr>
          <p:spPr>
            <a:xfrm>
              <a:off x="1776394" y="612231"/>
              <a:ext cx="1765737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b="1" kern="1200" dirty="0" smtClean="0">
                  <a:solidFill>
                    <a:schemeClr val="tx1"/>
                  </a:solidFill>
                </a:rPr>
                <a:t>Articulación </a:t>
              </a:r>
              <a:r>
                <a:rPr lang="es-EC" b="1" dirty="0" smtClean="0">
                  <a:solidFill>
                    <a:schemeClr val="tx1"/>
                  </a:solidFill>
                </a:rPr>
                <a:t>Interinstitucional</a:t>
              </a:r>
              <a:endParaRPr lang="es-EC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61 Grupo"/>
          <p:cNvGrpSpPr/>
          <p:nvPr/>
        </p:nvGrpSpPr>
        <p:grpSpPr>
          <a:xfrm>
            <a:off x="1981057" y="1450428"/>
            <a:ext cx="1072122" cy="834215"/>
            <a:chOff x="2075793" y="0"/>
            <a:chExt cx="1072122" cy="612231"/>
          </a:xfrm>
        </p:grpSpPr>
        <p:sp>
          <p:nvSpPr>
            <p:cNvPr id="63" name="62 Trapecio"/>
            <p:cNvSpPr/>
            <p:nvPr/>
          </p:nvSpPr>
          <p:spPr>
            <a:xfrm>
              <a:off x="2075793" y="0"/>
              <a:ext cx="1072122" cy="612231"/>
            </a:xfrm>
            <a:prstGeom prst="trapezoid">
              <a:avLst>
                <a:gd name="adj" fmla="val 67811"/>
              </a:avLst>
            </a:prstGeom>
            <a:solidFill>
              <a:schemeClr val="accent5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Trapecio 4"/>
            <p:cNvSpPr/>
            <p:nvPr/>
          </p:nvSpPr>
          <p:spPr>
            <a:xfrm>
              <a:off x="2075793" y="0"/>
              <a:ext cx="1072122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b="1" kern="1200" dirty="0" smtClean="0">
                  <a:solidFill>
                    <a:schemeClr val="tx1"/>
                  </a:solidFill>
                </a:rPr>
                <a:t>Mercados</a:t>
              </a:r>
              <a:endParaRPr lang="es-EC" b="1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3" name="52 Rectángulo"/>
          <p:cNvSpPr/>
          <p:nvPr/>
        </p:nvSpPr>
        <p:spPr>
          <a:xfrm>
            <a:off x="5131558" y="844917"/>
            <a:ext cx="668740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C" sz="2800" b="1" dirty="0" smtClean="0"/>
              <a:t>Estamos trabajando en Inversión y Financiamiento</a:t>
            </a:r>
          </a:p>
          <a:p>
            <a:pPr lvl="0" algn="just">
              <a:buFont typeface="Wingdings" pitchFamily="2" charset="2"/>
              <a:buChar char="ü"/>
            </a:pPr>
            <a:r>
              <a:rPr lang="es-MX" sz="2800" dirty="0" smtClean="0"/>
              <a:t>Creación de productos financieros</a:t>
            </a:r>
          </a:p>
          <a:p>
            <a:pPr lvl="0" algn="just">
              <a:buFont typeface="Wingdings" pitchFamily="2" charset="2"/>
              <a:buChar char="ü"/>
            </a:pPr>
            <a:r>
              <a:rPr lang="es-MX" sz="2800" dirty="0" smtClean="0"/>
              <a:t>Reducción de la tasa de interés</a:t>
            </a:r>
          </a:p>
          <a:p>
            <a:pPr lvl="0" algn="just">
              <a:buFont typeface="Wingdings" pitchFamily="2" charset="2"/>
              <a:buChar char="ü"/>
            </a:pPr>
            <a:r>
              <a:rPr lang="es-MX" sz="2800" dirty="0" smtClean="0"/>
              <a:t>Mayores períodos de gracia y plazos</a:t>
            </a:r>
          </a:p>
          <a:p>
            <a:pPr lvl="0" algn="just">
              <a:buFont typeface="Wingdings" pitchFamily="2" charset="2"/>
              <a:buChar char="ü"/>
            </a:pPr>
            <a:r>
              <a:rPr lang="es-MX" sz="2800" dirty="0" smtClean="0"/>
              <a:t>Mayor uso del Fondo Nacional de Garantías</a:t>
            </a:r>
          </a:p>
          <a:p>
            <a:pPr lvl="0" algn="just">
              <a:buFont typeface="Wingdings" pitchFamily="2" charset="2"/>
              <a:buChar char="ü"/>
            </a:pPr>
            <a:r>
              <a:rPr lang="es-MX" sz="2800" dirty="0" smtClean="0"/>
              <a:t>Líneas de crédito para </a:t>
            </a:r>
            <a:r>
              <a:rPr lang="es-MX" sz="2800" dirty="0" err="1" smtClean="0"/>
              <a:t>COACs</a:t>
            </a:r>
            <a:r>
              <a:rPr lang="es-MX" sz="2800" dirty="0" smtClean="0"/>
              <a:t> segmentos 1,2,3 y 4</a:t>
            </a:r>
          </a:p>
          <a:p>
            <a:pPr lvl="0" algn="just">
              <a:buFont typeface="Wingdings" pitchFamily="2" charset="2"/>
              <a:buChar char="ü"/>
            </a:pPr>
            <a:r>
              <a:rPr lang="es-MX" sz="2800" dirty="0" smtClean="0"/>
              <a:t>Incentivar al Sector Industrial para incursionar en el Mercado de Valores</a:t>
            </a:r>
          </a:p>
          <a:p>
            <a:pPr lvl="0" algn="just">
              <a:buFont typeface="Wingdings" pitchFamily="2" charset="2"/>
              <a:buChar char="ü"/>
            </a:pPr>
            <a:r>
              <a:rPr lang="es-MX" sz="2800" dirty="0" smtClean="0"/>
              <a:t>Ley de Fomento Productivo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34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1 CuadroTexto"/>
          <p:cNvSpPr txBox="1"/>
          <p:nvPr/>
        </p:nvSpPr>
        <p:spPr>
          <a:xfrm>
            <a:off x="2117634" y="128653"/>
            <a:ext cx="8461829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Beneficios de la Ley de Fomento Productivo </a:t>
            </a: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94342" y="1236078"/>
            <a:ext cx="11901141" cy="52730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b="1" dirty="0" smtClean="0"/>
              <a:t>Atracción de inversiones: </a:t>
            </a:r>
            <a:r>
              <a:rPr lang="es-MX" dirty="0" smtClean="0"/>
              <a:t>Permite la llegada de </a:t>
            </a:r>
            <a:r>
              <a:rPr lang="es-MX" b="1" dirty="0" smtClean="0"/>
              <a:t>i</a:t>
            </a:r>
            <a:r>
              <a:rPr lang="es-MX" dirty="0" smtClean="0"/>
              <a:t>nversión al Ecuador para generar más producción y plazas de trabajo. </a:t>
            </a:r>
          </a:p>
          <a:p>
            <a:pPr lvl="1" algn="just"/>
            <a:r>
              <a:rPr lang="es-MX" sz="2800" b="1" u="sng" dirty="0" smtClean="0"/>
              <a:t>Exoneración de impuesto a la renta y su anticipo para nuevas inversiones:</a:t>
            </a:r>
            <a:r>
              <a:rPr lang="es-MX" sz="2800" dirty="0" smtClean="0"/>
              <a:t> 12 años en el territorio nacional, excepto en Guayaquil y Quito, será de 8 años. </a:t>
            </a:r>
          </a:p>
          <a:p>
            <a:pPr lvl="1" algn="just"/>
            <a:r>
              <a:rPr lang="es-MX" sz="2800" b="1" u="sng" dirty="0" smtClean="0"/>
              <a:t>Exoneración de ISD: </a:t>
            </a:r>
            <a:r>
              <a:rPr lang="es-MX" sz="2800" dirty="0" smtClean="0"/>
              <a:t>Para nuevas inversiones productivas; y por pagos al exterior para sociedades que reinvierten en el país desde al menos el 50% de utilidades.</a:t>
            </a:r>
            <a:r>
              <a:rPr lang="es-MX" sz="2800" b="1" u="sng" dirty="0" smtClean="0"/>
              <a:t> </a:t>
            </a:r>
            <a:r>
              <a:rPr lang="es-MX" sz="2800" dirty="0" smtClean="0"/>
              <a:t> </a:t>
            </a:r>
          </a:p>
          <a:p>
            <a:pPr lvl="1" algn="just"/>
            <a:r>
              <a:rPr lang="es-MX" sz="2800" b="1" u="sng" dirty="0" smtClean="0"/>
              <a:t>Exoneración del impuesto a la renta y su anticipo para inversiones en sector industrial, agroindustrial y agro-asociativos </a:t>
            </a:r>
            <a:r>
              <a:rPr lang="es-MX" sz="2800" dirty="0" smtClean="0"/>
              <a:t> por 10 años y en industrias básicas por 15 años. Más 5 años adicionales si las inversiones se localizan en cantones fronterizos del país.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47682" y="6484475"/>
            <a:ext cx="96894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MX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Proyecto de Ley orgánica para el fomento productivo, atracción de inversiones, generación de empleo y estabilidad y equilibrio fiscal. </a:t>
            </a:r>
            <a:endParaRPr lang="es-EC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84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35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1 CuadroTexto"/>
          <p:cNvSpPr txBox="1"/>
          <p:nvPr/>
        </p:nvSpPr>
        <p:spPr>
          <a:xfrm>
            <a:off x="2117634" y="135724"/>
            <a:ext cx="8461829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Beneficios de la Ley de Fomento Productivo 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272955" y="854306"/>
            <a:ext cx="11677928" cy="56556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C" sz="2400" kern="0" dirty="0" smtClean="0">
                <a:ea typeface="Times New Roman" panose="02020603050405020304" pitchFamily="18" charset="0"/>
                <a:cs typeface="Times New Roman" pitchFamily="18" charset="0"/>
              </a:rPr>
              <a:t>Incremento </a:t>
            </a:r>
            <a:r>
              <a:rPr lang="es-EC" sz="2400" b="1" kern="0" dirty="0" smtClean="0">
                <a:ea typeface="Times New Roman" panose="02020603050405020304" pitchFamily="18" charset="0"/>
                <a:cs typeface="Times New Roman" pitchFamily="18" charset="0"/>
              </a:rPr>
              <a:t>del derecho a deducción del 100% </a:t>
            </a:r>
            <a:r>
              <a:rPr lang="es-EC" sz="2400" kern="0" dirty="0" smtClean="0">
                <a:ea typeface="Times New Roman" panose="02020603050405020304" pitchFamily="18" charset="0"/>
                <a:cs typeface="Times New Roman" pitchFamily="18" charset="0"/>
              </a:rPr>
              <a:t>adicional en los costos y gastos </a:t>
            </a:r>
            <a:r>
              <a:rPr lang="es-EC" sz="2400" b="1" kern="0" dirty="0" smtClean="0">
                <a:ea typeface="Times New Roman" panose="02020603050405020304" pitchFamily="18" charset="0"/>
                <a:cs typeface="Times New Roman" pitchFamily="18" charset="0"/>
              </a:rPr>
              <a:t>para MIPYMES </a:t>
            </a:r>
            <a:r>
              <a:rPr lang="es-EC" sz="2400" kern="0" dirty="0" smtClean="0">
                <a:ea typeface="Times New Roman" panose="02020603050405020304" pitchFamily="18" charset="0"/>
                <a:cs typeface="Times New Roman" pitchFamily="18" charset="0"/>
              </a:rPr>
              <a:t>en </a:t>
            </a:r>
            <a:r>
              <a:rPr lang="es-EC" sz="2400" b="1" kern="0" dirty="0" smtClean="0">
                <a:ea typeface="Times New Roman" panose="02020603050405020304" pitchFamily="18" charset="0"/>
                <a:cs typeface="Times New Roman" pitchFamily="18" charset="0"/>
              </a:rPr>
              <a:t>Capacitación técnica y</a:t>
            </a:r>
            <a:r>
              <a:rPr lang="es-EC" sz="2400" kern="0" dirty="0" smtClean="0">
                <a:ea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s-EC" sz="2400" b="1" kern="0" dirty="0" smtClean="0">
                <a:ea typeface="Times New Roman" panose="02020603050405020304" pitchFamily="18" charset="0"/>
                <a:cs typeface="Times New Roman" pitchFamily="18" charset="0"/>
              </a:rPr>
              <a:t>Mejora en la productividad </a:t>
            </a:r>
          </a:p>
          <a:p>
            <a:pPr marL="285750" indent="-285750" algn="just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MX" sz="2400" b="1" dirty="0" smtClean="0"/>
              <a:t>Remisión Tributaria: </a:t>
            </a:r>
          </a:p>
          <a:p>
            <a:pPr lvl="1" algn="just">
              <a:lnSpc>
                <a:spcPct val="100000"/>
              </a:lnSpc>
            </a:pPr>
            <a:r>
              <a:rPr lang="es-MX" dirty="0" smtClean="0"/>
              <a:t>Las Mipymes podrán pagar hasta un máximo de 24 meses.  </a:t>
            </a:r>
          </a:p>
          <a:p>
            <a:pPr algn="just">
              <a:lnSpc>
                <a:spcPct val="100000"/>
              </a:lnSpc>
            </a:pPr>
            <a:r>
              <a:rPr lang="es-MX" sz="2400" b="1" dirty="0" smtClean="0"/>
              <a:t>Reducción de </a:t>
            </a:r>
            <a:r>
              <a:rPr lang="es-MX" sz="2400" b="1" dirty="0"/>
              <a:t>intereses</a:t>
            </a:r>
            <a:r>
              <a:rPr lang="es-MX" sz="2400" b="1" dirty="0" smtClean="0"/>
              <a:t>, multas y recargos de obligaciones patronales en mora con el IESS. </a:t>
            </a:r>
          </a:p>
          <a:p>
            <a:pPr lvl="1" algn="just">
              <a:lnSpc>
                <a:spcPct val="100000"/>
              </a:lnSpc>
            </a:pPr>
            <a:r>
              <a:rPr lang="es-MX" dirty="0" smtClean="0"/>
              <a:t>Posibilidad de reducir hasta un 99 % los intereses, multas y recargos emitidas por el IESS.</a:t>
            </a:r>
          </a:p>
          <a:p>
            <a:pPr marL="285750" indent="-285750" algn="just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C" sz="2400" kern="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Crédito tributario mediante liquidación de compras para contribuyentes RISE.</a:t>
            </a:r>
          </a:p>
          <a:p>
            <a:pPr marL="285750" indent="-285750" algn="just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C" sz="2400" kern="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No pago de anticipo de impuesto a la renta (contribuyentes RISE).</a:t>
            </a:r>
          </a:p>
          <a:p>
            <a:pPr marL="285750" indent="-285750" algn="just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C" sz="2400" kern="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Ventas y prestaciones no son objeto de retenciones del impuesto a la renta</a:t>
            </a:r>
          </a:p>
          <a:p>
            <a:pPr marL="285750" lvl="1" indent="-285750" algn="just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EC" kern="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La Banca Pública constituirá de sus utilidades un </a:t>
            </a:r>
            <a:r>
              <a:rPr lang="es-EC" b="1" kern="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fondo de garantías para EPS</a:t>
            </a:r>
            <a:r>
              <a:rPr lang="es-MX" kern="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. Se enfatiza en el </a:t>
            </a:r>
            <a:r>
              <a:rPr lang="es-MX" b="1" kern="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sector asociativo.</a:t>
            </a:r>
            <a:endParaRPr lang="es-EC" b="1" kern="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s-MX" dirty="0" smtClean="0"/>
          </a:p>
        </p:txBody>
      </p:sp>
      <p:sp>
        <p:nvSpPr>
          <p:cNvPr id="8" name="Rectángulo 7"/>
          <p:cNvSpPr/>
          <p:nvPr/>
        </p:nvSpPr>
        <p:spPr>
          <a:xfrm>
            <a:off x="147682" y="6484475"/>
            <a:ext cx="89963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MX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Fuente: Proyecto de Ley orgánica para el fomento productivo, atracción de inversiones, generación de empleo y estabilidad y equilibrio fiscal. </a:t>
            </a:r>
            <a:endParaRPr lang="es-EC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66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89"/>
          <p:cNvSpPr txBox="1"/>
          <p:nvPr/>
        </p:nvSpPr>
        <p:spPr>
          <a:xfrm>
            <a:off x="149458" y="647985"/>
            <a:ext cx="845539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VENTAS</a:t>
            </a:r>
          </a:p>
        </p:txBody>
      </p:sp>
      <p:sp>
        <p:nvSpPr>
          <p:cNvPr id="6" name="CuadroTexto 89"/>
          <p:cNvSpPr txBox="1"/>
          <p:nvPr/>
        </p:nvSpPr>
        <p:spPr>
          <a:xfrm>
            <a:off x="149458" y="647985"/>
            <a:ext cx="2340464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CADENAS PRODUCTIVAS</a:t>
            </a:r>
          </a:p>
        </p:txBody>
      </p:sp>
      <p:pic>
        <p:nvPicPr>
          <p:cNvPr id="71" name="Imagen 36" descr="26 abr 2018 Portada_ppt_reactivación_productiva-0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71 CuadroTexto"/>
          <p:cNvSpPr txBox="1"/>
          <p:nvPr/>
        </p:nvSpPr>
        <p:spPr>
          <a:xfrm>
            <a:off x="2593074" y="232012"/>
            <a:ext cx="8161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Cadenas </a:t>
            </a: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Productivas priorizadas</a:t>
            </a:r>
            <a:endParaRPr lang="es-EC" sz="28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73" name="72 Elipse"/>
          <p:cNvSpPr/>
          <p:nvPr/>
        </p:nvSpPr>
        <p:spPr>
          <a:xfrm>
            <a:off x="6155788" y="5093746"/>
            <a:ext cx="305398" cy="31449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prstClr val="white"/>
              </a:solidFill>
            </a:endParaRPr>
          </a:p>
        </p:txBody>
      </p:sp>
      <p:sp>
        <p:nvSpPr>
          <p:cNvPr id="74" name="73 Elipse"/>
          <p:cNvSpPr/>
          <p:nvPr/>
        </p:nvSpPr>
        <p:spPr>
          <a:xfrm>
            <a:off x="7354651" y="4382668"/>
            <a:ext cx="305398" cy="31449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prstClr val="white"/>
              </a:solidFill>
            </a:endParaRPr>
          </a:p>
        </p:txBody>
      </p:sp>
      <p:sp>
        <p:nvSpPr>
          <p:cNvPr id="75" name="74 Elipse"/>
          <p:cNvSpPr/>
          <p:nvPr/>
        </p:nvSpPr>
        <p:spPr>
          <a:xfrm>
            <a:off x="7403673" y="2995524"/>
            <a:ext cx="305398" cy="31449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prstClr val="white"/>
              </a:solidFill>
            </a:endParaRPr>
          </a:p>
        </p:txBody>
      </p:sp>
      <p:sp>
        <p:nvSpPr>
          <p:cNvPr id="77" name="AutoShape 3"/>
          <p:cNvSpPr>
            <a:spLocks noChangeArrowheads="1"/>
          </p:cNvSpPr>
          <p:nvPr/>
        </p:nvSpPr>
        <p:spPr bwMode="gray">
          <a:xfrm rot="20045712">
            <a:off x="6685056" y="3254679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78" name="AutoShape 4"/>
          <p:cNvSpPr>
            <a:spLocks noChangeArrowheads="1"/>
          </p:cNvSpPr>
          <p:nvPr/>
        </p:nvSpPr>
        <p:spPr bwMode="gray">
          <a:xfrm rot="2715317">
            <a:off x="6710112" y="4118096"/>
            <a:ext cx="792162" cy="288925"/>
          </a:xfrm>
          <a:prstGeom prst="rightArrow">
            <a:avLst>
              <a:gd name="adj1" fmla="val 35167"/>
              <a:gd name="adj2" fmla="val 111028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79" name="AutoShape 5"/>
          <p:cNvSpPr>
            <a:spLocks noChangeArrowheads="1"/>
          </p:cNvSpPr>
          <p:nvPr/>
        </p:nvSpPr>
        <p:spPr bwMode="gray">
          <a:xfrm rot="16200000">
            <a:off x="5820143" y="2753656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80" name="AutoShape 6"/>
          <p:cNvSpPr>
            <a:spLocks noChangeArrowheads="1"/>
          </p:cNvSpPr>
          <p:nvPr/>
        </p:nvSpPr>
        <p:spPr bwMode="gray">
          <a:xfrm rot="8248225">
            <a:off x="5036886" y="4163536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81" name="AutoShape 8"/>
          <p:cNvSpPr>
            <a:spLocks noChangeArrowheads="1"/>
          </p:cNvSpPr>
          <p:nvPr/>
        </p:nvSpPr>
        <p:spPr bwMode="gray">
          <a:xfrm rot="12336963">
            <a:off x="4983705" y="3268642"/>
            <a:ext cx="863600" cy="288925"/>
          </a:xfrm>
          <a:prstGeom prst="rightArrow">
            <a:avLst>
              <a:gd name="adj1" fmla="val 35167"/>
              <a:gd name="adj2" fmla="val 121041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82" name="Oval 9"/>
          <p:cNvSpPr>
            <a:spLocks noChangeArrowheads="1"/>
          </p:cNvSpPr>
          <p:nvPr/>
        </p:nvSpPr>
        <p:spPr bwMode="gray">
          <a:xfrm>
            <a:off x="3792230" y="1429434"/>
            <a:ext cx="4866323" cy="4868386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9250" dir="3267739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s-ES">
              <a:solidFill>
                <a:prstClr val="black"/>
              </a:solidFill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021274" y="1280245"/>
            <a:ext cx="360363" cy="360363"/>
            <a:chOff x="1973" y="1706"/>
            <a:chExt cx="227" cy="227"/>
          </a:xfrm>
        </p:grpSpPr>
        <p:sp>
          <p:nvSpPr>
            <p:cNvPr id="84" name="Oval 11"/>
            <p:cNvSpPr>
              <a:spLocks noChangeArrowheads="1"/>
            </p:cNvSpPr>
            <p:nvPr/>
          </p:nvSpPr>
          <p:spPr bwMode="gray">
            <a:xfrm>
              <a:off x="1973" y="17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85" name="Oval 12"/>
            <p:cNvSpPr>
              <a:spLocks noChangeArrowheads="1"/>
            </p:cNvSpPr>
            <p:nvPr/>
          </p:nvSpPr>
          <p:spPr bwMode="gray">
            <a:xfrm>
              <a:off x="1983" y="1725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653018" y="1735196"/>
            <a:ext cx="360362" cy="360362"/>
            <a:chOff x="1565" y="2659"/>
            <a:chExt cx="227" cy="227"/>
          </a:xfrm>
        </p:grpSpPr>
        <p:sp>
          <p:nvSpPr>
            <p:cNvPr id="87" name="Oval 14"/>
            <p:cNvSpPr>
              <a:spLocks noChangeArrowheads="1"/>
            </p:cNvSpPr>
            <p:nvPr/>
          </p:nvSpPr>
          <p:spPr bwMode="gray">
            <a:xfrm>
              <a:off x="1565" y="265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88" name="Oval 15"/>
            <p:cNvSpPr>
              <a:spLocks noChangeArrowheads="1"/>
            </p:cNvSpPr>
            <p:nvPr/>
          </p:nvSpPr>
          <p:spPr bwMode="gray">
            <a:xfrm>
              <a:off x="1575" y="2678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640776" y="4111969"/>
            <a:ext cx="360362" cy="360362"/>
            <a:chOff x="2109" y="3612"/>
            <a:chExt cx="227" cy="227"/>
          </a:xfrm>
        </p:grpSpPr>
        <p:sp>
          <p:nvSpPr>
            <p:cNvPr id="90" name="Oval 17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91" name="Oval 18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7528260" y="1751227"/>
            <a:ext cx="360362" cy="360362"/>
            <a:chOff x="3470" y="1706"/>
            <a:chExt cx="227" cy="227"/>
          </a:xfrm>
        </p:grpSpPr>
        <p:sp>
          <p:nvSpPr>
            <p:cNvPr id="93" name="Oval 20"/>
            <p:cNvSpPr>
              <a:spLocks noChangeArrowheads="1"/>
            </p:cNvSpPr>
            <p:nvPr/>
          </p:nvSpPr>
          <p:spPr bwMode="gray">
            <a:xfrm>
              <a:off x="3470" y="1706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94" name="Oval 21"/>
            <p:cNvSpPr>
              <a:spLocks noChangeArrowheads="1"/>
            </p:cNvSpPr>
            <p:nvPr/>
          </p:nvSpPr>
          <p:spPr bwMode="gray">
            <a:xfrm>
              <a:off x="3480" y="1725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4128462" y="5205081"/>
            <a:ext cx="360362" cy="360362"/>
            <a:chOff x="3923" y="2659"/>
            <a:chExt cx="227" cy="227"/>
          </a:xfrm>
        </p:grpSpPr>
        <p:sp>
          <p:nvSpPr>
            <p:cNvPr id="96" name="Oval 23"/>
            <p:cNvSpPr>
              <a:spLocks noChangeArrowheads="1"/>
            </p:cNvSpPr>
            <p:nvPr/>
          </p:nvSpPr>
          <p:spPr bwMode="gray">
            <a:xfrm>
              <a:off x="3923" y="265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97" name="Oval 24"/>
            <p:cNvSpPr>
              <a:spLocks noChangeArrowheads="1"/>
            </p:cNvSpPr>
            <p:nvPr/>
          </p:nvSpPr>
          <p:spPr bwMode="gray">
            <a:xfrm>
              <a:off x="3933" y="2678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8454621" y="4071117"/>
            <a:ext cx="360363" cy="360362"/>
            <a:chOff x="3515" y="3521"/>
            <a:chExt cx="227" cy="227"/>
          </a:xfrm>
        </p:grpSpPr>
        <p:sp>
          <p:nvSpPr>
            <p:cNvPr id="99" name="Oval 26"/>
            <p:cNvSpPr>
              <a:spLocks noChangeArrowheads="1"/>
            </p:cNvSpPr>
            <p:nvPr/>
          </p:nvSpPr>
          <p:spPr bwMode="gray">
            <a:xfrm>
              <a:off x="3515" y="3521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100" name="Oval 27"/>
            <p:cNvSpPr>
              <a:spLocks noChangeArrowheads="1"/>
            </p:cNvSpPr>
            <p:nvPr/>
          </p:nvSpPr>
          <p:spPr bwMode="gray">
            <a:xfrm>
              <a:off x="3525" y="3540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sp>
        <p:nvSpPr>
          <p:cNvPr id="101" name="Oval 28"/>
          <p:cNvSpPr>
            <a:spLocks noChangeArrowheads="1"/>
          </p:cNvSpPr>
          <p:nvPr/>
        </p:nvSpPr>
        <p:spPr bwMode="gray">
          <a:xfrm>
            <a:off x="5305968" y="2821309"/>
            <a:ext cx="1944687" cy="1944687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9250" dir="3267739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102" name="Oval 29"/>
          <p:cNvSpPr>
            <a:spLocks noChangeArrowheads="1"/>
          </p:cNvSpPr>
          <p:nvPr/>
        </p:nvSpPr>
        <p:spPr bwMode="gray">
          <a:xfrm>
            <a:off x="5299618" y="2805434"/>
            <a:ext cx="1944687" cy="1944687"/>
          </a:xfrm>
          <a:prstGeom prst="ellipse">
            <a:avLst/>
          </a:prstGeom>
          <a:gradFill rotWithShape="1">
            <a:gsLst>
              <a:gs pos="0">
                <a:schemeClr val="hlink">
                  <a:alpha val="32001"/>
                </a:schemeClr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9250" dir="3267739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103" name="Oval 30"/>
          <p:cNvSpPr>
            <a:spLocks noChangeArrowheads="1"/>
          </p:cNvSpPr>
          <p:nvPr/>
        </p:nvSpPr>
        <p:spPr bwMode="gray">
          <a:xfrm>
            <a:off x="5432968" y="2948309"/>
            <a:ext cx="1690687" cy="1690687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54118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shade val="54118"/>
                  <a:invGamma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9250" dir="3267739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104" name="Oval 31"/>
          <p:cNvSpPr>
            <a:spLocks noChangeArrowheads="1"/>
          </p:cNvSpPr>
          <p:nvPr/>
        </p:nvSpPr>
        <p:spPr bwMode="gray">
          <a:xfrm>
            <a:off x="5415505" y="2933196"/>
            <a:ext cx="1690688" cy="1690688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9250" dir="3267739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s-ES">
              <a:solidFill>
                <a:prstClr val="black"/>
              </a:solidFill>
            </a:endParaRPr>
          </a:p>
        </p:txBody>
      </p:sp>
      <p:grpSp>
        <p:nvGrpSpPr>
          <p:cNvPr id="10" name="Group 44"/>
          <p:cNvGrpSpPr>
            <a:grpSpLocks/>
          </p:cNvGrpSpPr>
          <p:nvPr/>
        </p:nvGrpSpPr>
        <p:grpSpPr bwMode="auto">
          <a:xfrm>
            <a:off x="5517105" y="3032446"/>
            <a:ext cx="1522413" cy="1522413"/>
            <a:chOff x="2410" y="1798"/>
            <a:chExt cx="959" cy="959"/>
          </a:xfrm>
        </p:grpSpPr>
        <p:sp>
          <p:nvSpPr>
            <p:cNvPr id="106" name="Oval 32"/>
            <p:cNvSpPr>
              <a:spLocks noChangeArrowheads="1"/>
            </p:cNvSpPr>
            <p:nvPr/>
          </p:nvSpPr>
          <p:spPr bwMode="gray">
            <a:xfrm>
              <a:off x="2410" y="1798"/>
              <a:ext cx="959" cy="959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09250" dir="3267739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107" name="Oval 33"/>
            <p:cNvSpPr>
              <a:spLocks noChangeArrowheads="1"/>
            </p:cNvSpPr>
            <p:nvPr/>
          </p:nvSpPr>
          <p:spPr bwMode="gray">
            <a:xfrm>
              <a:off x="2424" y="1810"/>
              <a:ext cx="927" cy="928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108" name="Oval 34"/>
            <p:cNvSpPr>
              <a:spLocks noChangeArrowheads="1"/>
            </p:cNvSpPr>
            <p:nvPr/>
          </p:nvSpPr>
          <p:spPr bwMode="gray">
            <a:xfrm>
              <a:off x="2435" y="1816"/>
              <a:ext cx="906" cy="904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109" name="Oval 35"/>
            <p:cNvSpPr>
              <a:spLocks noChangeArrowheads="1"/>
            </p:cNvSpPr>
            <p:nvPr/>
          </p:nvSpPr>
          <p:spPr bwMode="gray">
            <a:xfrm>
              <a:off x="2445" y="1870"/>
              <a:ext cx="861" cy="845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110" name="Oval 36"/>
            <p:cNvSpPr>
              <a:spLocks noChangeArrowheads="1"/>
            </p:cNvSpPr>
            <p:nvPr/>
          </p:nvSpPr>
          <p:spPr bwMode="gray">
            <a:xfrm>
              <a:off x="2496" y="1870"/>
              <a:ext cx="765" cy="68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sp>
        <p:nvSpPr>
          <p:cNvPr id="112" name="Text Box 38"/>
          <p:cNvSpPr txBox="1">
            <a:spLocks noChangeArrowheads="1"/>
          </p:cNvSpPr>
          <p:nvPr/>
        </p:nvSpPr>
        <p:spPr bwMode="auto">
          <a:xfrm>
            <a:off x="5428770" y="971854"/>
            <a:ext cx="15632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err="1">
                <a:solidFill>
                  <a:prstClr val="black"/>
                </a:solidFill>
              </a:rPr>
              <a:t>Metalmecánica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3" name="Text Box 39"/>
          <p:cNvSpPr txBox="1">
            <a:spLocks noChangeArrowheads="1"/>
          </p:cNvSpPr>
          <p:nvPr/>
        </p:nvSpPr>
        <p:spPr bwMode="auto">
          <a:xfrm>
            <a:off x="4236818" y="4600134"/>
            <a:ext cx="7549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 dirty="0">
                <a:solidFill>
                  <a:prstClr val="black"/>
                </a:solidFill>
              </a:rPr>
              <a:t>Pesca</a:t>
            </a:r>
          </a:p>
        </p:txBody>
      </p:sp>
      <p:sp>
        <p:nvSpPr>
          <p:cNvPr id="114" name="Text Box 42"/>
          <p:cNvSpPr txBox="1">
            <a:spLocks noChangeArrowheads="1"/>
          </p:cNvSpPr>
          <p:nvPr/>
        </p:nvSpPr>
        <p:spPr bwMode="auto">
          <a:xfrm>
            <a:off x="2617289" y="4122264"/>
            <a:ext cx="10631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s-EC" sz="1600" dirty="0">
                <a:solidFill>
                  <a:prstClr val="black"/>
                </a:solidFill>
              </a:rPr>
              <a:t>Maderera</a:t>
            </a:r>
          </a:p>
        </p:txBody>
      </p:sp>
      <p:sp>
        <p:nvSpPr>
          <p:cNvPr id="115" name="Text Box 43"/>
          <p:cNvSpPr txBox="1">
            <a:spLocks noChangeArrowheads="1"/>
          </p:cNvSpPr>
          <p:nvPr/>
        </p:nvSpPr>
        <p:spPr bwMode="auto">
          <a:xfrm>
            <a:off x="3973768" y="2989544"/>
            <a:ext cx="9033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 dirty="0">
                <a:solidFill>
                  <a:prstClr val="black"/>
                </a:solidFill>
              </a:rPr>
              <a:t>Lacteos</a:t>
            </a:r>
          </a:p>
        </p:txBody>
      </p:sp>
      <p:sp>
        <p:nvSpPr>
          <p:cNvPr id="116" name="Text Box 39"/>
          <p:cNvSpPr txBox="1">
            <a:spLocks noChangeArrowheads="1"/>
          </p:cNvSpPr>
          <p:nvPr/>
        </p:nvSpPr>
        <p:spPr bwMode="auto">
          <a:xfrm>
            <a:off x="7827686" y="1781389"/>
            <a:ext cx="12538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 dirty="0" err="1">
                <a:solidFill>
                  <a:prstClr val="black"/>
                </a:solidFill>
              </a:rPr>
              <a:t>Ensamblaje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7" name="Text Box 39"/>
          <p:cNvSpPr txBox="1">
            <a:spLocks noChangeArrowheads="1"/>
          </p:cNvSpPr>
          <p:nvPr/>
        </p:nvSpPr>
        <p:spPr bwMode="auto">
          <a:xfrm>
            <a:off x="8865828" y="4093996"/>
            <a:ext cx="6508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 dirty="0" err="1">
                <a:solidFill>
                  <a:prstClr val="black"/>
                </a:solidFill>
              </a:rPr>
              <a:t>Textil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8" name="Text Box 39"/>
          <p:cNvSpPr txBox="1">
            <a:spLocks noChangeArrowheads="1"/>
          </p:cNvSpPr>
          <p:nvPr/>
        </p:nvSpPr>
        <p:spPr bwMode="auto">
          <a:xfrm>
            <a:off x="5737004" y="5302137"/>
            <a:ext cx="10838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 dirty="0" err="1">
                <a:solidFill>
                  <a:prstClr val="black"/>
                </a:solidFill>
              </a:rPr>
              <a:t>Frutas</a:t>
            </a:r>
            <a:r>
              <a:rPr lang="en-US" sz="1600" dirty="0">
                <a:solidFill>
                  <a:prstClr val="black"/>
                </a:solidFill>
              </a:rPr>
              <a:t> y </a:t>
            </a:r>
          </a:p>
          <a:p>
            <a:pPr algn="r" eaLnBrk="0" hangingPunct="0"/>
            <a:r>
              <a:rPr lang="en-US" sz="1600" dirty="0" err="1">
                <a:solidFill>
                  <a:prstClr val="black"/>
                </a:solidFill>
              </a:rPr>
              <a:t>Vegetales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9" name="Text Box 39"/>
          <p:cNvSpPr txBox="1">
            <a:spLocks noChangeArrowheads="1"/>
          </p:cNvSpPr>
          <p:nvPr/>
        </p:nvSpPr>
        <p:spPr bwMode="auto">
          <a:xfrm>
            <a:off x="3721414" y="1655456"/>
            <a:ext cx="10278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 dirty="0">
                <a:solidFill>
                  <a:prstClr val="black"/>
                </a:solidFill>
              </a:rPr>
              <a:t>Camarón</a:t>
            </a:r>
          </a:p>
        </p:txBody>
      </p:sp>
      <p:sp>
        <p:nvSpPr>
          <p:cNvPr id="120" name="Text Box 39"/>
          <p:cNvSpPr txBox="1">
            <a:spLocks noChangeArrowheads="1"/>
          </p:cNvSpPr>
          <p:nvPr/>
        </p:nvSpPr>
        <p:spPr bwMode="auto">
          <a:xfrm>
            <a:off x="7603044" y="2962264"/>
            <a:ext cx="61807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 dirty="0">
                <a:solidFill>
                  <a:prstClr val="black"/>
                </a:solidFill>
              </a:rPr>
              <a:t>Café</a:t>
            </a:r>
          </a:p>
        </p:txBody>
      </p:sp>
      <p:sp>
        <p:nvSpPr>
          <p:cNvPr id="121" name="Text Box 39"/>
          <p:cNvSpPr txBox="1">
            <a:spLocks noChangeArrowheads="1"/>
          </p:cNvSpPr>
          <p:nvPr/>
        </p:nvSpPr>
        <p:spPr bwMode="auto">
          <a:xfrm>
            <a:off x="5814809" y="1966608"/>
            <a:ext cx="7777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 dirty="0">
                <a:solidFill>
                  <a:prstClr val="black"/>
                </a:solidFill>
              </a:rPr>
              <a:t>Cacao</a:t>
            </a:r>
          </a:p>
        </p:txBody>
      </p:sp>
      <p:sp>
        <p:nvSpPr>
          <p:cNvPr id="122" name="Text Box 39"/>
          <p:cNvSpPr txBox="1">
            <a:spLocks noChangeArrowheads="1"/>
          </p:cNvSpPr>
          <p:nvPr/>
        </p:nvSpPr>
        <p:spPr bwMode="auto">
          <a:xfrm>
            <a:off x="3289198" y="5322241"/>
            <a:ext cx="9925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 dirty="0" err="1">
                <a:solidFill>
                  <a:prstClr val="black"/>
                </a:solidFill>
              </a:rPr>
              <a:t>Cárnicos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3" name="122 Elipse"/>
          <p:cNvSpPr/>
          <p:nvPr/>
        </p:nvSpPr>
        <p:spPr>
          <a:xfrm>
            <a:off x="4880432" y="4457626"/>
            <a:ext cx="305398" cy="31449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prstClr val="white"/>
              </a:solidFill>
            </a:endParaRPr>
          </a:p>
        </p:txBody>
      </p:sp>
      <p:sp>
        <p:nvSpPr>
          <p:cNvPr id="124" name="123 Elipse"/>
          <p:cNvSpPr/>
          <p:nvPr/>
        </p:nvSpPr>
        <p:spPr>
          <a:xfrm>
            <a:off x="6052489" y="2214273"/>
            <a:ext cx="305398" cy="31449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prstClr val="white"/>
              </a:solidFill>
            </a:endParaRPr>
          </a:p>
        </p:txBody>
      </p:sp>
      <p:sp>
        <p:nvSpPr>
          <p:cNvPr id="125" name="Text Box 39"/>
          <p:cNvSpPr txBox="1">
            <a:spLocks noChangeArrowheads="1"/>
          </p:cNvSpPr>
          <p:nvPr/>
        </p:nvSpPr>
        <p:spPr bwMode="auto">
          <a:xfrm>
            <a:off x="6565734" y="6308724"/>
            <a:ext cx="13692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s-EC" sz="1600" dirty="0">
                <a:solidFill>
                  <a:prstClr val="black"/>
                </a:solidFill>
              </a:rPr>
              <a:t>Fibra vegetal</a:t>
            </a:r>
          </a:p>
        </p:txBody>
      </p:sp>
      <p:sp>
        <p:nvSpPr>
          <p:cNvPr id="126" name="Text Box 39"/>
          <p:cNvSpPr txBox="1">
            <a:spLocks noChangeArrowheads="1"/>
          </p:cNvSpPr>
          <p:nvPr/>
        </p:nvSpPr>
        <p:spPr bwMode="auto">
          <a:xfrm>
            <a:off x="4233193" y="6045598"/>
            <a:ext cx="17459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s-EC" sz="1600" dirty="0">
                <a:solidFill>
                  <a:prstClr val="black"/>
                </a:solidFill>
              </a:rPr>
              <a:t>Servicios</a:t>
            </a:r>
            <a:endParaRPr lang="en-US" sz="1600" dirty="0">
              <a:solidFill>
                <a:prstClr val="black"/>
              </a:solidFill>
            </a:endParaRPr>
          </a:p>
          <a:p>
            <a:pPr eaLnBrk="0" hangingPunct="0"/>
            <a:r>
              <a:rPr lang="es-EC" sz="1600" dirty="0">
                <a:solidFill>
                  <a:prstClr val="black"/>
                </a:solidFill>
              </a:rPr>
              <a:t>complementarios</a:t>
            </a:r>
          </a:p>
        </p:txBody>
      </p:sp>
      <p:sp>
        <p:nvSpPr>
          <p:cNvPr id="127" name="AutoShape 6"/>
          <p:cNvSpPr>
            <a:spLocks noChangeArrowheads="1"/>
          </p:cNvSpPr>
          <p:nvPr/>
        </p:nvSpPr>
        <p:spPr bwMode="gray">
          <a:xfrm rot="5400000">
            <a:off x="5912303" y="4588320"/>
            <a:ext cx="792163" cy="288925"/>
          </a:xfrm>
          <a:prstGeom prst="rightArrow">
            <a:avLst>
              <a:gd name="adj1" fmla="val 35167"/>
              <a:gd name="adj2" fmla="val 111029"/>
            </a:avLst>
          </a:prstGeom>
          <a:gradFill rotWithShape="1">
            <a:gsLst>
              <a:gs pos="0">
                <a:schemeClr val="tx2">
                  <a:gamma/>
                  <a:shade val="89020"/>
                  <a:invGamma/>
                  <a:alpha val="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>
              <a:solidFill>
                <a:prstClr val="black"/>
              </a:solidFill>
            </a:endParaRPr>
          </a:p>
        </p:txBody>
      </p:sp>
      <p:grpSp>
        <p:nvGrpSpPr>
          <p:cNvPr id="11" name="Group 16"/>
          <p:cNvGrpSpPr>
            <a:grpSpLocks/>
          </p:cNvGrpSpPr>
          <p:nvPr/>
        </p:nvGrpSpPr>
        <p:grpSpPr bwMode="auto">
          <a:xfrm>
            <a:off x="7934066" y="5223368"/>
            <a:ext cx="360362" cy="360362"/>
            <a:chOff x="2109" y="3612"/>
            <a:chExt cx="227" cy="227"/>
          </a:xfrm>
        </p:grpSpPr>
        <p:sp>
          <p:nvSpPr>
            <p:cNvPr id="129" name="Oval 17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130" name="Oval 18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sp>
        <p:nvSpPr>
          <p:cNvPr id="131" name="130 Elipse"/>
          <p:cNvSpPr/>
          <p:nvPr/>
        </p:nvSpPr>
        <p:spPr>
          <a:xfrm>
            <a:off x="4786954" y="2987357"/>
            <a:ext cx="305398" cy="31449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prstClr val="white"/>
              </a:solidFill>
            </a:endParaRPr>
          </a:p>
        </p:txBody>
      </p:sp>
      <p:sp>
        <p:nvSpPr>
          <p:cNvPr id="132" name="Oval 9"/>
          <p:cNvSpPr>
            <a:spLocks noChangeArrowheads="1"/>
          </p:cNvSpPr>
          <p:nvPr/>
        </p:nvSpPr>
        <p:spPr bwMode="gray">
          <a:xfrm>
            <a:off x="4775880" y="2329959"/>
            <a:ext cx="2919794" cy="2921032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9250" dir="3267739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133" name="Text Box 39"/>
          <p:cNvSpPr txBox="1">
            <a:spLocks noChangeArrowheads="1"/>
          </p:cNvSpPr>
          <p:nvPr/>
        </p:nvSpPr>
        <p:spPr bwMode="auto">
          <a:xfrm>
            <a:off x="7500534" y="4262559"/>
            <a:ext cx="10166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 dirty="0" err="1">
                <a:solidFill>
                  <a:prstClr val="black"/>
                </a:solidFill>
              </a:rPr>
              <a:t>Caña</a:t>
            </a:r>
            <a:r>
              <a:rPr lang="en-US" sz="1600" dirty="0">
                <a:solidFill>
                  <a:prstClr val="black"/>
                </a:solidFill>
              </a:rPr>
              <a:t> de </a:t>
            </a:r>
          </a:p>
          <a:p>
            <a:pPr algn="r" eaLnBrk="0" hangingPunct="0"/>
            <a:r>
              <a:rPr lang="en-US" sz="1600" dirty="0" err="1">
                <a:solidFill>
                  <a:prstClr val="black"/>
                </a:solidFill>
              </a:rPr>
              <a:t>azúcar</a:t>
            </a:r>
            <a:endParaRPr lang="en-US" sz="1600" dirty="0">
              <a:solidFill>
                <a:prstClr val="black"/>
              </a:solidFill>
            </a:endParaRPr>
          </a:p>
        </p:txBody>
      </p: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6854216" y="5972140"/>
            <a:ext cx="360362" cy="360362"/>
            <a:chOff x="3923" y="2659"/>
            <a:chExt cx="227" cy="227"/>
          </a:xfrm>
        </p:grpSpPr>
        <p:sp>
          <p:nvSpPr>
            <p:cNvPr id="135" name="Oval 23"/>
            <p:cNvSpPr>
              <a:spLocks noChangeArrowheads="1"/>
            </p:cNvSpPr>
            <p:nvPr/>
          </p:nvSpPr>
          <p:spPr bwMode="gray">
            <a:xfrm>
              <a:off x="3923" y="265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136" name="Oval 24"/>
            <p:cNvSpPr>
              <a:spLocks noChangeArrowheads="1"/>
            </p:cNvSpPr>
            <p:nvPr/>
          </p:nvSpPr>
          <p:spPr bwMode="gray">
            <a:xfrm>
              <a:off x="3933" y="2678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2"/>
          <p:cNvGrpSpPr>
            <a:grpSpLocks/>
          </p:cNvGrpSpPr>
          <p:nvPr/>
        </p:nvGrpSpPr>
        <p:grpSpPr bwMode="auto">
          <a:xfrm>
            <a:off x="5154660" y="5967110"/>
            <a:ext cx="360362" cy="360362"/>
            <a:chOff x="3923" y="2659"/>
            <a:chExt cx="227" cy="227"/>
          </a:xfrm>
        </p:grpSpPr>
        <p:sp>
          <p:nvSpPr>
            <p:cNvPr id="138" name="Oval 23"/>
            <p:cNvSpPr>
              <a:spLocks noChangeArrowheads="1"/>
            </p:cNvSpPr>
            <p:nvPr/>
          </p:nvSpPr>
          <p:spPr bwMode="gray">
            <a:xfrm>
              <a:off x="3923" y="2659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139" name="Oval 24"/>
            <p:cNvSpPr>
              <a:spLocks noChangeArrowheads="1"/>
            </p:cNvSpPr>
            <p:nvPr/>
          </p:nvSpPr>
          <p:spPr bwMode="gray">
            <a:xfrm>
              <a:off x="3933" y="2678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6"/>
          <p:cNvGrpSpPr>
            <a:grpSpLocks/>
          </p:cNvGrpSpPr>
          <p:nvPr/>
        </p:nvGrpSpPr>
        <p:grpSpPr bwMode="auto">
          <a:xfrm>
            <a:off x="3759682" y="2844857"/>
            <a:ext cx="360362" cy="360362"/>
            <a:chOff x="2109" y="3612"/>
            <a:chExt cx="227" cy="227"/>
          </a:xfrm>
        </p:grpSpPr>
        <p:sp>
          <p:nvSpPr>
            <p:cNvPr id="141" name="Oval 17"/>
            <p:cNvSpPr>
              <a:spLocks noChangeArrowheads="1"/>
            </p:cNvSpPr>
            <p:nvPr/>
          </p:nvSpPr>
          <p:spPr bwMode="gray">
            <a:xfrm>
              <a:off x="2109" y="3612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142" name="Oval 18"/>
            <p:cNvSpPr>
              <a:spLocks noChangeArrowheads="1"/>
            </p:cNvSpPr>
            <p:nvPr/>
          </p:nvSpPr>
          <p:spPr bwMode="gray">
            <a:xfrm>
              <a:off x="2119" y="3631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sp>
        <p:nvSpPr>
          <p:cNvPr id="143" name="Text Box 42"/>
          <p:cNvSpPr txBox="1">
            <a:spLocks noChangeArrowheads="1"/>
          </p:cNvSpPr>
          <p:nvPr/>
        </p:nvSpPr>
        <p:spPr bwMode="auto">
          <a:xfrm>
            <a:off x="2793551" y="2831402"/>
            <a:ext cx="9701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s-EC" sz="1600" dirty="0">
                <a:solidFill>
                  <a:prstClr val="black"/>
                </a:solidFill>
              </a:rPr>
              <a:t>Florícola</a:t>
            </a:r>
          </a:p>
        </p:txBody>
      </p:sp>
      <p:sp>
        <p:nvSpPr>
          <p:cNvPr id="144" name="Text Box 39"/>
          <p:cNvSpPr txBox="1">
            <a:spLocks noChangeArrowheads="1"/>
          </p:cNvSpPr>
          <p:nvPr/>
        </p:nvSpPr>
        <p:spPr bwMode="auto">
          <a:xfrm>
            <a:off x="7979169" y="5456512"/>
            <a:ext cx="155202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s-EC" sz="1600" dirty="0">
                <a:solidFill>
                  <a:prstClr val="black"/>
                </a:solidFill>
              </a:rPr>
              <a:t>Palma aceitera</a:t>
            </a:r>
          </a:p>
        </p:txBody>
      </p:sp>
      <p:grpSp>
        <p:nvGrpSpPr>
          <p:cNvPr id="15" name="Group 25"/>
          <p:cNvGrpSpPr>
            <a:grpSpLocks/>
          </p:cNvGrpSpPr>
          <p:nvPr/>
        </p:nvGrpSpPr>
        <p:grpSpPr bwMode="auto">
          <a:xfrm>
            <a:off x="8302381" y="2806305"/>
            <a:ext cx="360363" cy="360362"/>
            <a:chOff x="3515" y="3521"/>
            <a:chExt cx="227" cy="227"/>
          </a:xfrm>
        </p:grpSpPr>
        <p:sp>
          <p:nvSpPr>
            <p:cNvPr id="146" name="Oval 26"/>
            <p:cNvSpPr>
              <a:spLocks noChangeArrowheads="1"/>
            </p:cNvSpPr>
            <p:nvPr/>
          </p:nvSpPr>
          <p:spPr bwMode="gray">
            <a:xfrm>
              <a:off x="3515" y="3521"/>
              <a:ext cx="227" cy="2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  <p:sp>
          <p:nvSpPr>
            <p:cNvPr id="147" name="Oval 27"/>
            <p:cNvSpPr>
              <a:spLocks noChangeArrowheads="1"/>
            </p:cNvSpPr>
            <p:nvPr/>
          </p:nvSpPr>
          <p:spPr bwMode="gray">
            <a:xfrm>
              <a:off x="3525" y="3540"/>
              <a:ext cx="141" cy="14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>
                <a:solidFill>
                  <a:prstClr val="black"/>
                </a:solidFill>
              </a:endParaRPr>
            </a:p>
          </p:txBody>
        </p:sp>
      </p:grpSp>
      <p:sp>
        <p:nvSpPr>
          <p:cNvPr id="148" name="Text Box 39"/>
          <p:cNvSpPr txBox="1">
            <a:spLocks noChangeArrowheads="1"/>
          </p:cNvSpPr>
          <p:nvPr/>
        </p:nvSpPr>
        <p:spPr bwMode="auto">
          <a:xfrm>
            <a:off x="8500815" y="2769809"/>
            <a:ext cx="12554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eaLnBrk="0" hangingPunct="0"/>
            <a:r>
              <a:rPr lang="en-US" sz="1600" dirty="0" err="1">
                <a:solidFill>
                  <a:prstClr val="black"/>
                </a:solidFill>
              </a:rPr>
              <a:t>Farma</a:t>
            </a:r>
            <a:r>
              <a:rPr lang="en-US" sz="1600" dirty="0">
                <a:solidFill>
                  <a:prstClr val="black"/>
                </a:solidFill>
              </a:rPr>
              <a:t> y </a:t>
            </a:r>
          </a:p>
          <a:p>
            <a:pPr algn="r" eaLnBrk="0" hangingPunct="0"/>
            <a:r>
              <a:rPr lang="en-US" sz="1600" dirty="0" err="1">
                <a:solidFill>
                  <a:prstClr val="black"/>
                </a:solidFill>
              </a:rPr>
              <a:t>Cosméticos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49" name="148 CuadroTexto"/>
          <p:cNvSpPr txBox="1"/>
          <p:nvPr/>
        </p:nvSpPr>
        <p:spPr>
          <a:xfrm>
            <a:off x="5722883" y="3657605"/>
            <a:ext cx="1150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prstClr val="black"/>
                </a:solidFill>
              </a:rPr>
              <a:t>Industrialización </a:t>
            </a:r>
          </a:p>
        </p:txBody>
      </p:sp>
      <p:sp>
        <p:nvSpPr>
          <p:cNvPr id="111" name="1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3" name="82 Rectángulo"/>
          <p:cNvSpPr/>
          <p:nvPr/>
        </p:nvSpPr>
        <p:spPr>
          <a:xfrm>
            <a:off x="0" y="2343582"/>
            <a:ext cx="29229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3600" dirty="0" smtClean="0">
                <a:latin typeface="Calibri" pitchFamily="34" charset="0"/>
                <a:ea typeface="Arial Hebrew" charset="-79"/>
                <a:cs typeface="Arial Hebrew" charset="-79"/>
              </a:rPr>
              <a:t>Líneas de crédito priorizadas a los sectores</a:t>
            </a:r>
            <a:endParaRPr lang="es-EC" sz="3600" dirty="0"/>
          </a:p>
        </p:txBody>
      </p:sp>
    </p:spTree>
    <p:extLst>
      <p:ext uri="{BB962C8B-B14F-4D97-AF65-F5344CB8AC3E}">
        <p14:creationId xmlns:p14="http://schemas.microsoft.com/office/powerpoint/2010/main" xmlns="" val="47183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37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148114" y="0"/>
            <a:ext cx="84618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Volumen de crédito </a:t>
            </a:r>
            <a:r>
              <a:rPr lang="es-EC" sz="2800" b="1" dirty="0" err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Mipymes</a:t>
            </a: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 (*) Zona 3 </a:t>
            </a:r>
          </a:p>
          <a:p>
            <a:r>
              <a:rPr lang="es-EC" sz="20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(Millones de USD)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6310630"/>
            <a:ext cx="1196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*Se consideran los siguientes créditos: </a:t>
            </a:r>
            <a:r>
              <a:rPr lang="es-EC" sz="1000" dirty="0"/>
              <a:t>Microcrédito, Comercial pymes, Comercial prioritario pymes, Microcrédito de acumulación ampliada, Microcrédito de acumulación simple, Microcrédito minorista, Productivo pymes</a:t>
            </a:r>
            <a:endParaRPr lang="es-EC" sz="1000" b="1" dirty="0" smtClean="0"/>
          </a:p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dirty="0" smtClean="0"/>
              <a:t>SB</a:t>
            </a:r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/>
          </p:nvPr>
        </p:nvGraphicFramePr>
        <p:xfrm>
          <a:off x="114300" y="1385887"/>
          <a:ext cx="5981700" cy="4414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áfico 7"/>
          <p:cNvGraphicFramePr>
            <a:graphicFrameLocks/>
          </p:cNvGraphicFramePr>
          <p:nvPr>
            <p:extLst/>
          </p:nvPr>
        </p:nvGraphicFramePr>
        <p:xfrm>
          <a:off x="6096000" y="1382580"/>
          <a:ext cx="6036454" cy="5193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1 CuadroTexto"/>
          <p:cNvSpPr txBox="1"/>
          <p:nvPr/>
        </p:nvSpPr>
        <p:spPr>
          <a:xfrm>
            <a:off x="5893723" y="1325245"/>
            <a:ext cx="4088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Competitividad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Provincial</a:t>
            </a:r>
            <a:endParaRPr lang="es-EC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/>
          </p:nvPr>
        </p:nvGraphicFramePr>
        <p:xfrm>
          <a:off x="9670985" y="1065078"/>
          <a:ext cx="2393324" cy="1266825"/>
        </p:xfrm>
        <a:graphic>
          <a:graphicData uri="http://schemas.openxmlformats.org/drawingml/2006/table">
            <a:tbl>
              <a:tblPr/>
              <a:tblGrid>
                <a:gridCol w="950892"/>
                <a:gridCol w="1442432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Ranking IUCP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Tungurahua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Cotopaxi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Chimborazo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Pastaza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6959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38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178594" y="0"/>
            <a:ext cx="846182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Volumen de crédito </a:t>
            </a:r>
            <a:r>
              <a:rPr lang="es-EC" sz="2800" b="1" dirty="0" err="1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Mipymes</a:t>
            </a:r>
            <a:r>
              <a:rPr lang="es-EC" sz="28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 (*) Zona 4 </a:t>
            </a:r>
          </a:p>
          <a:p>
            <a:r>
              <a:rPr 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(Millones de USD)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6310630"/>
            <a:ext cx="1196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*Se consideran los siguientes créditos: </a:t>
            </a:r>
            <a:r>
              <a:rPr lang="es-EC" sz="1000" dirty="0"/>
              <a:t>Microcrédito, Comercial pymes, Comercial prioritario pymes, Microcrédito de acumulación ampliada, Microcrédito de acumulación simple, Microcrédito minorista, Productivo pymes</a:t>
            </a:r>
            <a:endParaRPr lang="es-EC" sz="1000" b="1" dirty="0" smtClean="0"/>
          </a:p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dirty="0" smtClean="0"/>
              <a:t>SB</a:t>
            </a:r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/>
          </p:nvPr>
        </p:nvGraphicFramePr>
        <p:xfrm>
          <a:off x="128589" y="1087821"/>
          <a:ext cx="6161852" cy="4870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áfico 6"/>
          <p:cNvGraphicFramePr>
            <a:graphicFrameLocks/>
          </p:cNvGraphicFramePr>
          <p:nvPr>
            <p:extLst/>
          </p:nvPr>
        </p:nvGraphicFramePr>
        <p:xfrm>
          <a:off x="6096000" y="1447132"/>
          <a:ext cx="6082553" cy="4863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1 CuadroTexto"/>
          <p:cNvSpPr txBox="1"/>
          <p:nvPr/>
        </p:nvSpPr>
        <p:spPr>
          <a:xfrm>
            <a:off x="5836571" y="1296670"/>
            <a:ext cx="4088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Competitividad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Provincial</a:t>
            </a:r>
            <a:endParaRPr lang="es-EC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/>
          </p:nvPr>
        </p:nvGraphicFramePr>
        <p:xfrm>
          <a:off x="9598652" y="1049058"/>
          <a:ext cx="2393324" cy="1200329"/>
        </p:xfrm>
        <a:graphic>
          <a:graphicData uri="http://schemas.openxmlformats.org/drawingml/2006/table">
            <a:tbl>
              <a:tblPr/>
              <a:tblGrid>
                <a:gridCol w="950892"/>
                <a:gridCol w="1442432"/>
              </a:tblGrid>
              <a:tr h="498866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Ranking IUCP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</a:tr>
              <a:tr h="46401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Santo Domingo de los </a:t>
                      </a:r>
                      <a:r>
                        <a:rPr lang="es-MX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Tsáchilas</a:t>
                      </a:r>
                      <a:endParaRPr lang="es-MX" sz="13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452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Manabí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16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39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148114" y="0"/>
            <a:ext cx="846182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Volumen de crédito </a:t>
            </a:r>
            <a:r>
              <a:rPr lang="es-EC" sz="2800" b="1" dirty="0" err="1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Mipymes</a:t>
            </a:r>
            <a:r>
              <a:rPr lang="es-EC" sz="28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 (*) Zona 5 </a:t>
            </a:r>
          </a:p>
          <a:p>
            <a:r>
              <a:rPr 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(Millones de USD)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6310630"/>
            <a:ext cx="1196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*Se consideran los siguientes créditos: </a:t>
            </a:r>
            <a:r>
              <a:rPr lang="es-EC" sz="1000" dirty="0"/>
              <a:t>Microcrédito, Comercial pymes, Comercial prioritario pymes, Microcrédito de acumulación ampliada, Microcrédito de acumulación simple, Microcrédito minorista, Productivo pymes</a:t>
            </a:r>
            <a:endParaRPr lang="es-EC" sz="1000" b="1" dirty="0" smtClean="0"/>
          </a:p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dirty="0" smtClean="0"/>
              <a:t>SB</a:t>
            </a:r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/>
          </p:nvPr>
        </p:nvGraphicFramePr>
        <p:xfrm>
          <a:off x="236483" y="1081910"/>
          <a:ext cx="6037208" cy="5050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áfico 7"/>
          <p:cNvGraphicFramePr>
            <a:graphicFrameLocks/>
          </p:cNvGraphicFramePr>
          <p:nvPr>
            <p:extLst/>
          </p:nvPr>
        </p:nvGraphicFramePr>
        <p:xfrm>
          <a:off x="6177664" y="2004556"/>
          <a:ext cx="5785736" cy="419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1 CuadroTexto"/>
          <p:cNvSpPr txBox="1"/>
          <p:nvPr/>
        </p:nvSpPr>
        <p:spPr>
          <a:xfrm>
            <a:off x="5836571" y="1296670"/>
            <a:ext cx="4088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Competitividad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Provincial</a:t>
            </a:r>
            <a:endParaRPr lang="es-EC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/>
          </p:nvPr>
        </p:nvGraphicFramePr>
        <p:xfrm>
          <a:off x="9607269" y="969506"/>
          <a:ext cx="2393324" cy="1474470"/>
        </p:xfrm>
        <a:graphic>
          <a:graphicData uri="http://schemas.openxmlformats.org/drawingml/2006/table">
            <a:tbl>
              <a:tblPr/>
              <a:tblGrid>
                <a:gridCol w="950892"/>
                <a:gridCol w="1442432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Ranking IUCP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Galápagos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Guayas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Santa Elena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Los Ríos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Bolívar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6422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adroTexto 73"/>
          <p:cNvSpPr txBox="1"/>
          <p:nvPr/>
        </p:nvSpPr>
        <p:spPr>
          <a:xfrm>
            <a:off x="280858" y="6057441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/>
              <a:t>Fuente</a:t>
            </a:r>
            <a:r>
              <a:rPr lang="es-EC" sz="1200" dirty="0" smtClean="0"/>
              <a:t>: Reporte del Índice Global de Competitividad. </a:t>
            </a:r>
            <a:r>
              <a:rPr lang="es-EC" sz="1200" dirty="0" err="1" smtClean="0"/>
              <a:t>World</a:t>
            </a:r>
            <a:r>
              <a:rPr lang="es-EC" sz="1200" dirty="0" smtClean="0"/>
              <a:t> </a:t>
            </a:r>
            <a:r>
              <a:rPr lang="es-EC" sz="1200" dirty="0" err="1" smtClean="0"/>
              <a:t>Economic</a:t>
            </a:r>
            <a:r>
              <a:rPr lang="es-EC" sz="1200" dirty="0" smtClean="0"/>
              <a:t> </a:t>
            </a:r>
            <a:r>
              <a:rPr lang="es-EC" sz="1200" dirty="0" err="1" smtClean="0"/>
              <a:t>Forum</a:t>
            </a:r>
            <a:endParaRPr lang="es-EC" sz="1200" dirty="0" smtClean="0"/>
          </a:p>
          <a:p>
            <a:r>
              <a:rPr lang="es-EC" sz="1200" b="1" dirty="0" smtClean="0"/>
              <a:t>Elaboración: </a:t>
            </a:r>
            <a:r>
              <a:rPr lang="es-EC" sz="1200" dirty="0" smtClean="0"/>
              <a:t>MIPRO</a:t>
            </a:r>
            <a:endParaRPr lang="es-EC" sz="1200" dirty="0"/>
          </a:p>
        </p:txBody>
      </p:sp>
      <p:graphicFrame>
        <p:nvGraphicFramePr>
          <p:cNvPr id="8" name="7 Gráfico"/>
          <p:cNvGraphicFramePr/>
          <p:nvPr>
            <p:extLst/>
          </p:nvPr>
        </p:nvGraphicFramePr>
        <p:xfrm>
          <a:off x="98422" y="1213219"/>
          <a:ext cx="6470820" cy="4482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6839647" y="6057441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/>
              <a:t>Fuente</a:t>
            </a:r>
            <a:r>
              <a:rPr lang="es-EC" sz="1200" dirty="0" smtClean="0"/>
              <a:t>: Bases de datos electrónica de Competitividad. </a:t>
            </a:r>
            <a:r>
              <a:rPr lang="es-EC" sz="1200" dirty="0" err="1" smtClean="0"/>
              <a:t>World</a:t>
            </a:r>
            <a:r>
              <a:rPr lang="es-EC" sz="1200" dirty="0" smtClean="0"/>
              <a:t> </a:t>
            </a:r>
            <a:r>
              <a:rPr lang="es-EC" sz="1200" dirty="0" err="1" smtClean="0"/>
              <a:t>Economic</a:t>
            </a:r>
            <a:r>
              <a:rPr lang="es-EC" sz="1200" dirty="0" smtClean="0"/>
              <a:t> </a:t>
            </a:r>
            <a:r>
              <a:rPr lang="es-EC" sz="1200" dirty="0" err="1" smtClean="0"/>
              <a:t>Forum</a:t>
            </a:r>
            <a:endParaRPr lang="es-EC" sz="1200" dirty="0" smtClean="0"/>
          </a:p>
          <a:p>
            <a:r>
              <a:rPr lang="es-EC" sz="1200" b="1" dirty="0" smtClean="0"/>
              <a:t>Elaboración: </a:t>
            </a:r>
            <a:r>
              <a:rPr lang="es-EC" sz="1200" dirty="0" smtClean="0"/>
              <a:t>MIPRO</a:t>
            </a:r>
            <a:endParaRPr lang="es-EC" sz="1200" dirty="0"/>
          </a:p>
        </p:txBody>
      </p:sp>
      <p:sp>
        <p:nvSpPr>
          <p:cNvPr id="2" name="CuadroTexto 1"/>
          <p:cNvSpPr txBox="1"/>
          <p:nvPr/>
        </p:nvSpPr>
        <p:spPr>
          <a:xfrm>
            <a:off x="6839647" y="1213219"/>
            <a:ext cx="5199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/>
              <a:t>Ecuador: Ranking en el Índice Global de Competitividad con respecto a 137 países</a:t>
            </a:r>
            <a:endParaRPr lang="es-MX" sz="1600" b="1" dirty="0"/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22391304"/>
              </p:ext>
            </p:extLst>
          </p:nvPr>
        </p:nvGraphicFramePr>
        <p:xfrm>
          <a:off x="6569242" y="1902852"/>
          <a:ext cx="5277121" cy="379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s-EC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Imagen 36" descr="26 abr 2018 Portada_ppt_reactivación_productiva-03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5731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uadroTexto"/>
          <p:cNvSpPr txBox="1"/>
          <p:nvPr/>
        </p:nvSpPr>
        <p:spPr>
          <a:xfrm>
            <a:off x="2184400" y="38004"/>
            <a:ext cx="95451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Índice de Competitividad Global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Comparativo con los Países de América Latina (Año 2017)</a:t>
            </a:r>
          </a:p>
        </p:txBody>
      </p:sp>
    </p:spTree>
    <p:extLst>
      <p:ext uri="{BB962C8B-B14F-4D97-AF65-F5344CB8AC3E}">
        <p14:creationId xmlns:p14="http://schemas.microsoft.com/office/powerpoint/2010/main" xmlns="" val="15926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40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102394" y="0"/>
            <a:ext cx="846182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Volumen de crédito </a:t>
            </a:r>
            <a:r>
              <a:rPr lang="es-EC" sz="2800" b="1" dirty="0" err="1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Mipymes</a:t>
            </a:r>
            <a:r>
              <a:rPr lang="es-EC" sz="28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 (*) Zona 6 </a:t>
            </a:r>
          </a:p>
          <a:p>
            <a:r>
              <a:rPr 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(Millones de USD)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6310630"/>
            <a:ext cx="1196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*Se consideran los siguientes créditos: </a:t>
            </a:r>
            <a:r>
              <a:rPr lang="es-EC" sz="1000" dirty="0"/>
              <a:t>Microcrédito, Comercial pymes, Comercial prioritario pymes, Microcrédito de acumulación ampliada, Microcrédito de acumulación simple, Microcrédito minorista, Productivo pymes</a:t>
            </a:r>
            <a:endParaRPr lang="es-EC" sz="1000" b="1" dirty="0" smtClean="0"/>
          </a:p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dirty="0" smtClean="0"/>
              <a:t>SB</a:t>
            </a:r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/>
          </p:nvPr>
        </p:nvGraphicFramePr>
        <p:xfrm>
          <a:off x="128588" y="1300162"/>
          <a:ext cx="5829300" cy="4686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áfico 6"/>
          <p:cNvGraphicFramePr>
            <a:graphicFrameLocks/>
          </p:cNvGraphicFramePr>
          <p:nvPr>
            <p:extLst/>
          </p:nvPr>
        </p:nvGraphicFramePr>
        <p:xfrm>
          <a:off x="6096000" y="1628774"/>
          <a:ext cx="6059488" cy="4977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1 CuadroTexto"/>
          <p:cNvSpPr txBox="1"/>
          <p:nvPr/>
        </p:nvSpPr>
        <p:spPr>
          <a:xfrm>
            <a:off x="5836571" y="1296670"/>
            <a:ext cx="4088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Competitividad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Provincial</a:t>
            </a:r>
            <a:endParaRPr lang="es-EC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/>
          </p:nvPr>
        </p:nvGraphicFramePr>
        <p:xfrm>
          <a:off x="9655804" y="1008061"/>
          <a:ext cx="2393324" cy="1218089"/>
        </p:xfrm>
        <a:graphic>
          <a:graphicData uri="http://schemas.openxmlformats.org/drawingml/2006/table">
            <a:tbl>
              <a:tblPr/>
              <a:tblGrid>
                <a:gridCol w="950892"/>
                <a:gridCol w="1442432"/>
              </a:tblGrid>
              <a:tr h="501695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Ranking IUCP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</a:tr>
              <a:tr h="23879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Azuay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79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Cañar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79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Morona Santiago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003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41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193834" y="0"/>
            <a:ext cx="846182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Volumen de crédito </a:t>
            </a:r>
            <a:r>
              <a:rPr lang="es-EC" sz="2800" b="1" dirty="0" err="1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Mipymes</a:t>
            </a:r>
            <a:r>
              <a:rPr lang="es-EC" sz="28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 (*) Zona 7 </a:t>
            </a:r>
          </a:p>
          <a:p>
            <a:r>
              <a:rPr 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(Millones de USD)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6310630"/>
            <a:ext cx="1196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 smtClean="0"/>
              <a:t>*Se consideran los siguientes créditos: </a:t>
            </a:r>
            <a:r>
              <a:rPr lang="es-EC" sz="1000" dirty="0"/>
              <a:t>Microcrédito, Comercial pymes, Comercial prioritario pymes, Microcrédito de acumulación ampliada, Microcrédito de acumulación simple, Microcrédito minorista, Productivo pymes</a:t>
            </a:r>
            <a:endParaRPr lang="es-EC" sz="1000" b="1" dirty="0" smtClean="0"/>
          </a:p>
          <a:p>
            <a:r>
              <a:rPr lang="es-EC" sz="1000" b="1" dirty="0" smtClean="0"/>
              <a:t>Fuente</a:t>
            </a:r>
            <a:r>
              <a:rPr lang="es-EC" sz="1000" b="1" dirty="0"/>
              <a:t>: </a:t>
            </a:r>
            <a:r>
              <a:rPr lang="es-EC" sz="1000" dirty="0" smtClean="0"/>
              <a:t>SB</a:t>
            </a:r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/>
          </p:nvPr>
        </p:nvGraphicFramePr>
        <p:xfrm>
          <a:off x="142875" y="1343025"/>
          <a:ext cx="5953125" cy="4557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áfico 7"/>
          <p:cNvGraphicFramePr>
            <a:graphicFrameLocks/>
          </p:cNvGraphicFramePr>
          <p:nvPr>
            <p:extLst/>
          </p:nvPr>
        </p:nvGraphicFramePr>
        <p:xfrm>
          <a:off x="6096000" y="1050925"/>
          <a:ext cx="6132512" cy="5473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1 CuadroTexto"/>
          <p:cNvSpPr txBox="1"/>
          <p:nvPr/>
        </p:nvSpPr>
        <p:spPr>
          <a:xfrm>
            <a:off x="5836571" y="1296670"/>
            <a:ext cx="4088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C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Competitividad </a:t>
            </a:r>
            <a:r>
              <a:rPr lang="es-EC" sz="20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Provincial</a:t>
            </a:r>
            <a:endParaRPr lang="es-EC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/>
          </p:nvPr>
        </p:nvGraphicFramePr>
        <p:xfrm>
          <a:off x="9676231" y="1022349"/>
          <a:ext cx="2393324" cy="1217997"/>
        </p:xfrm>
        <a:graphic>
          <a:graphicData uri="http://schemas.openxmlformats.org/drawingml/2006/table">
            <a:tbl>
              <a:tblPr/>
              <a:tblGrid>
                <a:gridCol w="950892"/>
                <a:gridCol w="1442432"/>
              </a:tblGrid>
              <a:tr h="501657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Ranking IUCP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</a:tr>
              <a:tr h="2387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Loja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7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El Oro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78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Zamora Chinchipe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55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-8198" y="1118085"/>
            <a:ext cx="5935374" cy="5681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4104" y="1290665"/>
            <a:ext cx="1673314" cy="38151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  <a:tabLst>
                <a:tab pos="2470785" algn="l"/>
              </a:tabLst>
            </a:pPr>
            <a:r>
              <a:rPr lang="es-EC" sz="2400" b="1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OFERTA</a:t>
            </a:r>
            <a:endParaRPr sz="24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3">
            <a:hlinkClick r:id="" action="ppaction://noaction"/>
          </p:cNvPr>
          <p:cNvSpPr txBox="1"/>
          <p:nvPr/>
        </p:nvSpPr>
        <p:spPr>
          <a:xfrm>
            <a:off x="1569649" y="5746531"/>
            <a:ext cx="1696202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s-EC" sz="2000" b="1" spc="170" dirty="0">
                <a:latin typeface="Calibri"/>
                <a:cs typeface="Calibri"/>
              </a:rPr>
              <a:t>MIPYMES</a:t>
            </a:r>
          </a:p>
          <a:p>
            <a:pPr marL="12700">
              <a:spcBef>
                <a:spcPts val="105"/>
              </a:spcBef>
            </a:pPr>
            <a:r>
              <a:rPr lang="es-EC" sz="2000" b="1" spc="170" dirty="0">
                <a:latin typeface="Calibri"/>
                <a:cs typeface="Calibri"/>
              </a:rPr>
              <a:t>(848 mil ) 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072431" y="3044098"/>
            <a:ext cx="1159475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s-EC" sz="2000" b="1" spc="170" dirty="0">
                <a:latin typeface="Calibri"/>
                <a:cs typeface="Calibri"/>
              </a:rPr>
              <a:t>EPS </a:t>
            </a:r>
          </a:p>
          <a:p>
            <a:pPr marL="12700" algn="ctr">
              <a:spcBef>
                <a:spcPts val="105"/>
              </a:spcBef>
            </a:pPr>
            <a:r>
              <a:rPr lang="es-EC" sz="2000" b="1" spc="170" dirty="0">
                <a:latin typeface="Calibri"/>
                <a:cs typeface="Calibri"/>
              </a:rPr>
              <a:t>(12 mil)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2341501" y="4428394"/>
            <a:ext cx="1696202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s-EC" sz="2000" b="1" spc="170" dirty="0">
                <a:latin typeface="Calibri"/>
                <a:cs typeface="Calibri"/>
              </a:rPr>
              <a:t>ARTESANOS (120 mil)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8870013" y="1143571"/>
            <a:ext cx="1714258" cy="38151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2470785" algn="l"/>
              </a:tabLst>
            </a:pPr>
            <a:r>
              <a:rPr lang="es-EC" sz="2400" b="1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DEMANDA</a:t>
            </a:r>
            <a:endParaRPr sz="24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40" name="AutoShape 16" descr="Resultado de imagen para VECTORES EMPRESA  PNG"/>
          <p:cNvSpPr>
            <a:spLocks noChangeAspect="1" noChangeArrowheads="1"/>
          </p:cNvSpPr>
          <p:nvPr/>
        </p:nvSpPr>
        <p:spPr bwMode="auto">
          <a:xfrm>
            <a:off x="311151" y="-2697163"/>
            <a:ext cx="5629275" cy="5629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1042" name="AutoShape 18" descr="Resultado de imagen para VECTORES EMPRESA  PNG"/>
          <p:cNvSpPr>
            <a:spLocks noChangeAspect="1" noChangeArrowheads="1"/>
          </p:cNvSpPr>
          <p:nvPr/>
        </p:nvSpPr>
        <p:spPr bwMode="auto">
          <a:xfrm>
            <a:off x="311151" y="-2697163"/>
            <a:ext cx="5629275" cy="5629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044" name="Picture 20" descr="Resultado de imagen para VECTORES EMPRESA  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5788" y="5831821"/>
            <a:ext cx="675871" cy="471262"/>
          </a:xfrm>
          <a:prstGeom prst="rect">
            <a:avLst/>
          </a:prstGeom>
          <a:noFill/>
        </p:spPr>
      </p:pic>
      <p:pic>
        <p:nvPicPr>
          <p:cNvPr id="1046" name="Picture 22" descr="Imagen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5371" y="2826541"/>
            <a:ext cx="654119" cy="654119"/>
          </a:xfrm>
          <a:prstGeom prst="rect">
            <a:avLst/>
          </a:prstGeom>
          <a:noFill/>
        </p:spPr>
      </p:pic>
      <p:sp>
        <p:nvSpPr>
          <p:cNvPr id="1048" name="AutoShape 24" descr="Resultado de imagen para VECTOR TRABAJADOR PNG"/>
          <p:cNvSpPr>
            <a:spLocks noChangeAspect="1" noChangeArrowheads="1"/>
          </p:cNvSpPr>
          <p:nvPr/>
        </p:nvSpPr>
        <p:spPr bwMode="auto">
          <a:xfrm>
            <a:off x="311151" y="-2697163"/>
            <a:ext cx="5629275" cy="5629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1050" name="AutoShape 26" descr="Resultado de imagen para VECTOR TRABAJADOR PNG"/>
          <p:cNvSpPr>
            <a:spLocks noChangeAspect="1" noChangeArrowheads="1"/>
          </p:cNvSpPr>
          <p:nvPr/>
        </p:nvSpPr>
        <p:spPr bwMode="auto">
          <a:xfrm>
            <a:off x="311151" y="-2697163"/>
            <a:ext cx="5629275" cy="5629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1052" name="AutoShape 28" descr="Resultado de imagen para VECTOR TRABAJADOR PNG"/>
          <p:cNvSpPr>
            <a:spLocks noChangeAspect="1" noChangeArrowheads="1"/>
          </p:cNvSpPr>
          <p:nvPr/>
        </p:nvSpPr>
        <p:spPr bwMode="auto">
          <a:xfrm>
            <a:off x="311151" y="-2697163"/>
            <a:ext cx="5629275" cy="5629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1054" name="AutoShape 30" descr="Resultado de imagen para VECTOR TRABAJADOR PNG"/>
          <p:cNvSpPr>
            <a:spLocks noChangeAspect="1" noChangeArrowheads="1"/>
          </p:cNvSpPr>
          <p:nvPr/>
        </p:nvSpPr>
        <p:spPr bwMode="auto">
          <a:xfrm>
            <a:off x="311151" y="-2697163"/>
            <a:ext cx="5629275" cy="5629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1056" name="AutoShape 32" descr="Resultado de imagen para VECTOR TRABAJADOR PNG"/>
          <p:cNvSpPr>
            <a:spLocks noChangeAspect="1" noChangeArrowheads="1"/>
          </p:cNvSpPr>
          <p:nvPr/>
        </p:nvSpPr>
        <p:spPr bwMode="auto">
          <a:xfrm>
            <a:off x="311151" y="-2697163"/>
            <a:ext cx="5629275" cy="5629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1058" name="AutoShape 34" descr="Resultado de imagen para VECTOR TRABAJADOR PNG"/>
          <p:cNvSpPr>
            <a:spLocks noChangeAspect="1" noChangeArrowheads="1"/>
          </p:cNvSpPr>
          <p:nvPr/>
        </p:nvSpPr>
        <p:spPr bwMode="auto">
          <a:xfrm>
            <a:off x="311151" y="-2697163"/>
            <a:ext cx="5629275" cy="5629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1060" name="AutoShape 36" descr="Resultado de imagen para PEOPLE ICON"/>
          <p:cNvSpPr>
            <a:spLocks noChangeAspect="1" noChangeArrowheads="1"/>
          </p:cNvSpPr>
          <p:nvPr/>
        </p:nvSpPr>
        <p:spPr bwMode="auto">
          <a:xfrm>
            <a:off x="311150" y="-2338388"/>
            <a:ext cx="4876800" cy="4876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1062" name="AutoShape 38" descr="Resultado de imagen para PEOPLE ICON"/>
          <p:cNvSpPr>
            <a:spLocks noChangeAspect="1" noChangeArrowheads="1"/>
          </p:cNvSpPr>
          <p:nvPr/>
        </p:nvSpPr>
        <p:spPr bwMode="auto">
          <a:xfrm>
            <a:off x="311150" y="-2338388"/>
            <a:ext cx="4876800" cy="4876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1064" name="AutoShape 40" descr="Imagen relacionada"/>
          <p:cNvSpPr>
            <a:spLocks noChangeAspect="1" noChangeArrowheads="1"/>
          </p:cNvSpPr>
          <p:nvPr/>
        </p:nvSpPr>
        <p:spPr bwMode="auto">
          <a:xfrm>
            <a:off x="311150" y="-2338388"/>
            <a:ext cx="4876800" cy="4876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066" name="Picture 42" descr="Resultado de imagen para PEOPLE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34939" y="4771330"/>
            <a:ext cx="593778" cy="593778"/>
          </a:xfrm>
          <a:prstGeom prst="rect">
            <a:avLst/>
          </a:prstGeom>
          <a:noFill/>
        </p:spPr>
      </p:pic>
      <p:sp>
        <p:nvSpPr>
          <p:cNvPr id="28" name="object 3"/>
          <p:cNvSpPr txBox="1"/>
          <p:nvPr/>
        </p:nvSpPr>
        <p:spPr>
          <a:xfrm>
            <a:off x="4406047" y="1634928"/>
            <a:ext cx="3464888" cy="2637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buFont typeface="Arial" pitchFamily="34" charset="0"/>
              <a:buChar char="•"/>
            </a:pPr>
            <a:r>
              <a:rPr lang="es-EC" sz="24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Costos transaccionales tradicionales elevados</a:t>
            </a:r>
          </a:p>
          <a:p>
            <a:pPr marL="12700">
              <a:spcBef>
                <a:spcPts val="105"/>
              </a:spcBef>
              <a:buFont typeface="Arial" pitchFamily="34" charset="0"/>
              <a:buChar char="•"/>
            </a:pPr>
            <a:r>
              <a:rPr lang="es-EC" sz="24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Limitado acceso a mercados</a:t>
            </a:r>
          </a:p>
          <a:p>
            <a:pPr marL="12700">
              <a:spcBef>
                <a:spcPts val="105"/>
              </a:spcBef>
              <a:buFont typeface="Arial" pitchFamily="34" charset="0"/>
              <a:buChar char="•"/>
            </a:pPr>
            <a:r>
              <a:rPr lang="es-EC" sz="24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Dificultades logísticas</a:t>
            </a:r>
          </a:p>
          <a:p>
            <a:pPr marL="12700">
              <a:spcBef>
                <a:spcPts val="105"/>
              </a:spcBef>
              <a:buFont typeface="Arial" pitchFamily="34" charset="0"/>
              <a:buChar char="•"/>
            </a:pPr>
            <a:r>
              <a:rPr lang="es-EC" sz="2400" b="1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Desconocimiento herramientas digitales</a:t>
            </a:r>
            <a:endParaRPr sz="2400" b="1" dirty="0">
              <a:solidFill>
                <a:schemeClr val="accent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0" name="object 6"/>
          <p:cNvSpPr txBox="1"/>
          <p:nvPr/>
        </p:nvSpPr>
        <p:spPr>
          <a:xfrm>
            <a:off x="4805256" y="1225984"/>
            <a:ext cx="2215143" cy="38151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  <a:tabLst>
                <a:tab pos="2470785" algn="l"/>
              </a:tabLst>
            </a:pPr>
            <a:r>
              <a:rPr lang="es-EC" sz="2400" b="1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OBSTÁCULOS</a:t>
            </a:r>
            <a:endParaRPr sz="24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8" name="Picture 4" descr="https://4.bp.blogspot.com/-TRHr77IdCO8/WJs0BMp_hEI/AAAAAAAGvYE/h5aUVMlRUxATW5k9iMNaE7vPWWc6x8kYQCLcB/s640/FLECH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14947">
            <a:off x="4276810" y="4478528"/>
            <a:ext cx="4477675" cy="196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30 Diagrama"/>
          <p:cNvGraphicFramePr/>
          <p:nvPr/>
        </p:nvGraphicFramePr>
        <p:xfrm>
          <a:off x="7402535" y="967596"/>
          <a:ext cx="4524707" cy="3816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7" name="Imagen 36" descr="26 abr 2018 Portada_ppt_reactivación_productiva-03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6 Título"/>
          <p:cNvSpPr txBox="1">
            <a:spLocks/>
          </p:cNvSpPr>
          <p:nvPr/>
        </p:nvSpPr>
        <p:spPr bwMode="auto">
          <a:xfrm>
            <a:off x="2320120" y="0"/>
            <a:ext cx="6591857" cy="8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INCLUSIÓN TECNOLÓGICA PARA MIPYMES</a:t>
            </a:r>
            <a:endParaRPr lang="es-EC" sz="28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1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Rectángulo"/>
          <p:cNvSpPr/>
          <p:nvPr/>
        </p:nvSpPr>
        <p:spPr>
          <a:xfrm>
            <a:off x="665999" y="1722561"/>
            <a:ext cx="3836765" cy="4155840"/>
          </a:xfrm>
          <a:prstGeom prst="rect">
            <a:avLst/>
          </a:prstGeom>
          <a:solidFill>
            <a:schemeClr val="accent5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C" sz="2400" dirty="0"/>
          </a:p>
        </p:txBody>
      </p:sp>
      <p:graphicFrame>
        <p:nvGraphicFramePr>
          <p:cNvPr id="32" name="31 Tabla"/>
          <p:cNvGraphicFramePr>
            <a:graphicFrameLocks noGrp="1"/>
          </p:cNvGraphicFramePr>
          <p:nvPr/>
        </p:nvGraphicFramePr>
        <p:xfrm>
          <a:off x="559559" y="1848850"/>
          <a:ext cx="3622114" cy="381584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622114"/>
              </a:tblGrid>
              <a:tr h="231594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C" sz="16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800.000 Dominios GRATUITOS</a:t>
                      </a:r>
                      <a:endParaRPr lang="es-EC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  <a:tr h="422663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C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Alojamiento web ilimitado (hosting)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  <a:tr h="563591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C" sz="16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2 Cuentas </a:t>
                      </a:r>
                      <a:r>
                        <a:rPr lang="es-EC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de correo electrónico </a:t>
                      </a:r>
                      <a:r>
                        <a:rPr lang="es-EC" sz="16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profesionales por empresa</a:t>
                      </a:r>
                      <a:endParaRPr lang="es-EC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  <a:tr h="845325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C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Fotografías, información , datos de contacto, integración de redes sociales.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  <a:tr h="885580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C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Capacitación para la implementación y diseño del sitio </a:t>
                      </a:r>
                      <a:r>
                        <a:rPr lang="es-EC" sz="16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web y marketing</a:t>
                      </a:r>
                      <a:r>
                        <a:rPr lang="es-EC" sz="1600" b="1" i="0" u="none" strike="noStrike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 digital</a:t>
                      </a:r>
                      <a:r>
                        <a:rPr lang="es-EC" sz="16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 .</a:t>
                      </a:r>
                      <a:endParaRPr lang="es-EC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  <a:tr h="845325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C" sz="16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Capacitación en marketing y comunicación digital, ventas on-line.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7660" name="AutoShape 12" descr="Resultado de imagen para desarrollo web png"/>
          <p:cNvSpPr>
            <a:spLocks noChangeAspect="1" noChangeArrowheads="1"/>
          </p:cNvSpPr>
          <p:nvPr/>
        </p:nvSpPr>
        <p:spPr bwMode="auto">
          <a:xfrm>
            <a:off x="311150" y="-1189038"/>
            <a:ext cx="5238750" cy="24860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27662" name="AutoShape 14" descr="Resultado de imagen para desarrollo web png"/>
          <p:cNvSpPr>
            <a:spLocks noChangeAspect="1" noChangeArrowheads="1"/>
          </p:cNvSpPr>
          <p:nvPr/>
        </p:nvSpPr>
        <p:spPr bwMode="auto">
          <a:xfrm>
            <a:off x="311150" y="-1189038"/>
            <a:ext cx="5238750" cy="24860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27664" name="AutoShape 16" descr="Resultado de imagen para desarrollo web png"/>
          <p:cNvSpPr>
            <a:spLocks noChangeAspect="1" noChangeArrowheads="1"/>
          </p:cNvSpPr>
          <p:nvPr/>
        </p:nvSpPr>
        <p:spPr bwMode="auto">
          <a:xfrm>
            <a:off x="311150" y="-1189038"/>
            <a:ext cx="5238750" cy="24860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27666" name="AutoShape 18" descr="Resultado de imagen para desarrollo web png"/>
          <p:cNvSpPr>
            <a:spLocks noChangeAspect="1" noChangeArrowheads="1"/>
          </p:cNvSpPr>
          <p:nvPr/>
        </p:nvSpPr>
        <p:spPr bwMode="auto">
          <a:xfrm>
            <a:off x="311150" y="-1189038"/>
            <a:ext cx="5238750" cy="24860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44" name="1 Título"/>
          <p:cNvSpPr txBox="1">
            <a:spLocks/>
          </p:cNvSpPr>
          <p:nvPr/>
        </p:nvSpPr>
        <p:spPr bwMode="auto">
          <a:xfrm>
            <a:off x="665999" y="1282889"/>
            <a:ext cx="3836765" cy="439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C" sz="2800" b="1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NIC.EC 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7451326" y="1711185"/>
            <a:ext cx="4004606" cy="4155840"/>
          </a:xfrm>
          <a:prstGeom prst="rect">
            <a:avLst/>
          </a:prstGeom>
          <a:solidFill>
            <a:schemeClr val="accent5">
              <a:lumMod val="60000"/>
              <a:lumOff val="40000"/>
              <a:alpha val="9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C" sz="2400" dirty="0"/>
          </a:p>
        </p:txBody>
      </p:sp>
      <p:graphicFrame>
        <p:nvGraphicFramePr>
          <p:cNvPr id="18" name="17 Tabla"/>
          <p:cNvGraphicFramePr>
            <a:graphicFrameLocks noGrp="1"/>
          </p:cNvGraphicFramePr>
          <p:nvPr/>
        </p:nvGraphicFramePr>
        <p:xfrm>
          <a:off x="7638051" y="1820875"/>
          <a:ext cx="4071728" cy="397599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4071728"/>
              </a:tblGrid>
              <a:tr h="256446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C" sz="16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Tienda</a:t>
                      </a:r>
                      <a:r>
                        <a:rPr lang="es-EC" sz="1600" b="1" i="0" u="none" strike="noStrike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 virtual por empresa</a:t>
                      </a:r>
                      <a:endParaRPr lang="es-EC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  <a:tr h="483057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C" sz="16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Exposición de hasta</a:t>
                      </a:r>
                      <a:r>
                        <a:rPr lang="es-EC" sz="1600" b="1" i="0" u="none" strike="noStrike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 200 ítems por cada tienda virtual</a:t>
                      </a:r>
                      <a:endParaRPr lang="es-EC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  <a:tr h="480122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S_tradnl" sz="1600" b="1" i="0" u="none" strike="noStrike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  <a:ea typeface="+mn-ea"/>
                          <a:cs typeface="+mn-cs"/>
                        </a:rPr>
                        <a:t>Integración a botones de pago locales</a:t>
                      </a:r>
                      <a:endParaRPr lang="es-EC" sz="1600" b="1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  <a:tr h="494270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C" sz="16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Facturación</a:t>
                      </a:r>
                      <a:r>
                        <a:rPr lang="es-EC" sz="1600" b="1" i="0" u="none" strike="noStrike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 electrónica aprobada por SRI</a:t>
                      </a:r>
                      <a:endParaRPr lang="es-EC" sz="16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  <a:tr h="662561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S_tradnl" sz="1600" b="1" i="0" u="none" strike="noStrike" kern="12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  <a:ea typeface="+mn-ea"/>
                          <a:cs typeface="+mn-cs"/>
                        </a:rPr>
                        <a:t>Integración con servicios de logística nacional e internacional</a:t>
                      </a:r>
                      <a:endParaRPr lang="es-EC" sz="1600" b="1" i="0" u="none" strike="noStrike" kern="1200" baseline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  <a:tr h="600502">
                <a:tc>
                  <a:txBody>
                    <a:bodyPr/>
                    <a:lstStyle/>
                    <a:p>
                      <a:pPr algn="ctr" rtl="0" fontAlgn="ctr">
                        <a:buFont typeface="Arial" pitchFamily="34" charset="0"/>
                        <a:buChar char="•"/>
                      </a:pPr>
                      <a:r>
                        <a:rPr lang="es-EC" sz="1600" b="1" i="0" u="none" strike="noStrik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Integración</a:t>
                      </a:r>
                      <a:r>
                        <a:rPr lang="es-EC" sz="1600" b="1" i="0" u="none" strike="noStrike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 directa con el </a:t>
                      </a:r>
                      <a:r>
                        <a:rPr lang="es-EC" sz="1600" b="1" i="0" u="none" strike="noStrike" baseline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Marketplace</a:t>
                      </a:r>
                      <a:r>
                        <a:rPr lang="es-EC" sz="1600" b="1" i="0" u="none" strike="noStrike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</a:rPr>
                        <a:t> Mio.ec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  <a:tr h="955567"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s-ES_tradnl" sz="1600" b="1" i="0" u="none" strike="noStrike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  <a:ea typeface="+mn-ea"/>
                          <a:cs typeface="+mn-cs"/>
                        </a:rPr>
                        <a:t>Capacitar acerca del manejo del sistema de manera  masiva (eventos presenciales masivos o acciones digitales tipo </a:t>
                      </a:r>
                      <a:r>
                        <a:rPr lang="es-ES_tradnl" sz="1600" b="1" i="0" u="none" strike="noStrike" kern="12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  <a:ea typeface="+mn-ea"/>
                          <a:cs typeface="+mn-cs"/>
                        </a:rPr>
                        <a:t>webinars</a:t>
                      </a:r>
                      <a:r>
                        <a:rPr lang="es-ES_tradnl" sz="1600" b="1" i="0" u="none" strike="noStrike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libri"/>
                          <a:ea typeface="+mn-ea"/>
                          <a:cs typeface="+mn-cs"/>
                        </a:rPr>
                        <a:t>) a las Mipymes, Artesanos y EPS seleccionadas.</a:t>
                      </a:r>
                      <a:endParaRPr lang="es-EC" sz="1600" b="1" i="0" u="none" strike="noStrike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  <a:alpha val="48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1 Título"/>
          <p:cNvSpPr txBox="1">
            <a:spLocks/>
          </p:cNvSpPr>
          <p:nvPr/>
        </p:nvSpPr>
        <p:spPr bwMode="auto">
          <a:xfrm>
            <a:off x="7451327" y="1241945"/>
            <a:ext cx="3836765" cy="46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C" sz="2800" b="1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MIO.EC </a:t>
            </a:r>
          </a:p>
        </p:txBody>
      </p:sp>
      <p:sp>
        <p:nvSpPr>
          <p:cNvPr id="20" name="19 Más"/>
          <p:cNvSpPr/>
          <p:nvPr/>
        </p:nvSpPr>
        <p:spPr>
          <a:xfrm>
            <a:off x="5822861" y="1177787"/>
            <a:ext cx="528803" cy="572070"/>
          </a:xfrm>
          <a:prstGeom prst="mathPlus">
            <a:avLst/>
          </a:prstGeom>
          <a:solidFill>
            <a:schemeClr val="accent5">
              <a:lumMod val="75000"/>
              <a:alpha val="52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4" name="Picture 6" descr="http://3.bp.blogspot.com/-glTnuTkqyYA/UVEr8nHdaHI/AAAAAAAAAHQ/vtBbE2HiJ1s/s1600/BANNER-infocentros.jpg"/>
          <p:cNvPicPr>
            <a:picLocks noChangeAspect="1" noChangeArrowheads="1"/>
          </p:cNvPicPr>
          <p:nvPr/>
        </p:nvPicPr>
        <p:blipFill>
          <a:blip r:embed="rId2"/>
          <a:srcRect t="11127" r="6241" b="15074"/>
          <a:stretch>
            <a:fillRect/>
          </a:stretch>
        </p:blipFill>
        <p:spPr bwMode="auto">
          <a:xfrm>
            <a:off x="4632055" y="1815106"/>
            <a:ext cx="2661312" cy="1152815"/>
          </a:xfrm>
          <a:prstGeom prst="rect">
            <a:avLst/>
          </a:prstGeom>
          <a:noFill/>
        </p:spPr>
      </p:pic>
      <p:pic>
        <p:nvPicPr>
          <p:cNvPr id="2056" name="Picture 8" descr="Resultado de imagen para antena satelital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4145" r="18575" b="5146"/>
          <a:stretch>
            <a:fillRect/>
          </a:stretch>
        </p:blipFill>
        <p:spPr bwMode="auto">
          <a:xfrm>
            <a:off x="4581895" y="2975199"/>
            <a:ext cx="2779713" cy="2013912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/>
          <a:srcRect l="11119" t="33022" r="79126" b="48135"/>
          <a:stretch>
            <a:fillRect/>
          </a:stretch>
        </p:blipFill>
        <p:spPr bwMode="auto">
          <a:xfrm>
            <a:off x="6310719" y="4975463"/>
            <a:ext cx="1037240" cy="112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22 Rectángulo"/>
          <p:cNvSpPr/>
          <p:nvPr/>
        </p:nvSpPr>
        <p:spPr>
          <a:xfrm>
            <a:off x="4577888" y="5246551"/>
            <a:ext cx="16398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</a:t>
            </a: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5"/>
          <a:srcRect l="49719" t="29104" r="45141" b="62874"/>
          <a:stretch>
            <a:fillRect/>
          </a:stretch>
        </p:blipFill>
        <p:spPr bwMode="auto">
          <a:xfrm>
            <a:off x="5208700" y="5574689"/>
            <a:ext cx="668753" cy="586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Imagen 36" descr="26 abr 2018 Portada_ppt_reactivación_productiva-0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35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03510" y="0"/>
            <a:ext cx="2481677" cy="102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1542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867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9057131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4 Flecha curvada hacia arriba"/>
          <p:cNvSpPr/>
          <p:nvPr/>
        </p:nvSpPr>
        <p:spPr>
          <a:xfrm rot="20874483">
            <a:off x="1656123" y="6122381"/>
            <a:ext cx="2186859" cy="66176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2950035" y="0"/>
            <a:ext cx="559050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Competitividad…Mayor prosperidad</a:t>
            </a:r>
            <a:endParaRPr lang="es-EC" sz="28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EC86D-C46F-4D35-BCFC-78DB254A0528}" type="slidenum">
              <a:rPr lang="es-EC" smtClean="0"/>
              <a:pPr>
                <a:defRPr/>
              </a:pPr>
              <a:t>44</a:t>
            </a:fld>
            <a:endParaRPr lang="es-EC"/>
          </a:p>
        </p:txBody>
      </p:sp>
      <p:sp>
        <p:nvSpPr>
          <p:cNvPr id="11" name="10 Flecha curvada hacia abajo"/>
          <p:cNvSpPr/>
          <p:nvPr/>
        </p:nvSpPr>
        <p:spPr>
          <a:xfrm>
            <a:off x="5472752" y="423081"/>
            <a:ext cx="764275" cy="35484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206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45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 CuadroTexto"/>
          <p:cNvSpPr txBox="1"/>
          <p:nvPr/>
        </p:nvSpPr>
        <p:spPr>
          <a:xfrm>
            <a:off x="2148114" y="281053"/>
            <a:ext cx="8461829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Correlación Crédito vs Pobreza </a:t>
            </a: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por </a:t>
            </a: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ingresos</a:t>
            </a:r>
            <a:endParaRPr lang="es-EC" sz="28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6518632"/>
            <a:ext cx="1287887" cy="40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/>
              <a:t>Fuente: </a:t>
            </a:r>
            <a:r>
              <a:rPr lang="es-EC" sz="1000" dirty="0" smtClean="0"/>
              <a:t>INEC y SB</a:t>
            </a:r>
          </a:p>
          <a:p>
            <a:r>
              <a:rPr lang="es-EC" sz="1000" b="1" dirty="0" smtClean="0"/>
              <a:t>Elaboración:</a:t>
            </a:r>
            <a:r>
              <a:rPr lang="es-EC" sz="1000" dirty="0" smtClean="0"/>
              <a:t> MIPRO</a:t>
            </a:r>
            <a:endParaRPr lang="es-EC" sz="1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9021170" y="1475682"/>
            <a:ext cx="300705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/>
              <a:t>Existe una correlación negativa entre el Volumen de crédito y la tasa de pobreza por ingresos en Ecuador. </a:t>
            </a:r>
          </a:p>
          <a:p>
            <a:endParaRPr lang="es-MX" sz="2800" dirty="0"/>
          </a:p>
          <a:p>
            <a:r>
              <a:rPr lang="es-MX" sz="2800" dirty="0" smtClean="0"/>
              <a:t>El valor de la correlación es -0.8</a:t>
            </a:r>
            <a:endParaRPr lang="es-MX" sz="2800" dirty="0"/>
          </a:p>
        </p:txBody>
      </p:sp>
      <p:graphicFrame>
        <p:nvGraphicFramePr>
          <p:cNvPr id="16" name="Gráfico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20599575"/>
              </p:ext>
            </p:extLst>
          </p:nvPr>
        </p:nvGraphicFramePr>
        <p:xfrm>
          <a:off x="341194" y="1105470"/>
          <a:ext cx="8424081" cy="487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156464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46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CuadroTexto"/>
          <p:cNvSpPr txBox="1"/>
          <p:nvPr/>
        </p:nvSpPr>
        <p:spPr>
          <a:xfrm>
            <a:off x="2315754" y="-26894"/>
            <a:ext cx="846182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Indicadores provinciales</a:t>
            </a:r>
            <a:endParaRPr lang="es-EC" sz="28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(2017)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74811" y="6438811"/>
            <a:ext cx="2671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smtClean="0"/>
              <a:t>Fuente: </a:t>
            </a:r>
            <a:r>
              <a:rPr lang="es-EC" sz="1000" smtClean="0"/>
              <a:t>SB, INEC</a:t>
            </a:r>
          </a:p>
          <a:p>
            <a:r>
              <a:rPr lang="es-EC" sz="1000" b="1" smtClean="0"/>
              <a:t>Elaboración:</a:t>
            </a:r>
            <a:r>
              <a:rPr lang="es-EC" sz="1000" smtClean="0"/>
              <a:t> MIPRO</a:t>
            </a:r>
            <a:endParaRPr lang="es-EC" sz="1000" dirty="0"/>
          </a:p>
        </p:txBody>
      </p:sp>
      <p:sp>
        <p:nvSpPr>
          <p:cNvPr id="10" name="9 Rectángulo"/>
          <p:cNvSpPr/>
          <p:nvPr/>
        </p:nvSpPr>
        <p:spPr>
          <a:xfrm>
            <a:off x="9626221" y="5425954"/>
            <a:ext cx="25657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/>
              <a:t>Los individuos cuyo ingreso total per cápita es menor a la línea de pobreza por consumo son considerados pobres. </a:t>
            </a:r>
            <a:endParaRPr lang="es-EC" sz="1400" dirty="0"/>
          </a:p>
        </p:txBody>
      </p:sp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19868" y="832513"/>
            <a:ext cx="6782937" cy="60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75939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2584290"/>
            <a:ext cx="12192000" cy="110204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s-MX" sz="6000" b="1" dirty="0" smtClean="0"/>
              <a:t>cvillarreal@mipro.gob.ec</a:t>
            </a:r>
            <a:endParaRPr lang="es-EC" sz="6000" b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59761" y="3614496"/>
            <a:ext cx="5272478" cy="2347760"/>
          </a:xfrm>
          <a:prstGeom prst="rect">
            <a:avLst/>
          </a:prstGeom>
        </p:spPr>
      </p:pic>
      <p:sp>
        <p:nvSpPr>
          <p:cNvPr id="2" name="9 CuadroTexto"/>
          <p:cNvSpPr txBox="1">
            <a:spLocks noChangeArrowheads="1"/>
          </p:cNvSpPr>
          <p:nvPr/>
        </p:nvSpPr>
        <p:spPr bwMode="auto">
          <a:xfrm>
            <a:off x="0" y="5992017"/>
            <a:ext cx="656705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Alexandra Palacios B</a:t>
            </a:r>
            <a:endParaRPr kumimoji="0" lang="es-EC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Coordinación</a:t>
            </a:r>
            <a:r>
              <a:rPr kumimoji="0" lang="es-MX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s-MX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General de Estudios Prospectivos y Macroeconómicos para la Industria</a:t>
            </a:r>
            <a:endParaRPr kumimoji="0" lang="es-EC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hlinkClick r:id="rId3"/>
              </a:rPr>
              <a:t>mpalacios@mipro.gob.ec</a:t>
            </a:r>
            <a:endParaRPr kumimoji="0" lang="es-EC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96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91409" y="6349759"/>
            <a:ext cx="3130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Fuente:</a:t>
            </a:r>
            <a:r>
              <a:rPr lang="es-E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Consejo Consultivo Productivo y Tributario</a:t>
            </a:r>
            <a:endParaRPr lang="es-EC" sz="1000" dirty="0"/>
          </a:p>
        </p:txBody>
      </p:sp>
      <p:grpSp>
        <p:nvGrpSpPr>
          <p:cNvPr id="4" name="Grupo 10"/>
          <p:cNvGrpSpPr/>
          <p:nvPr/>
        </p:nvGrpSpPr>
        <p:grpSpPr>
          <a:xfrm>
            <a:off x="3067786" y="1040524"/>
            <a:ext cx="6533414" cy="4395940"/>
            <a:chOff x="7111714" y="1947758"/>
            <a:chExt cx="5497741" cy="3437894"/>
          </a:xfrm>
        </p:grpSpPr>
        <p:graphicFrame>
          <p:nvGraphicFramePr>
            <p:cNvPr id="7" name="Gráfico 6"/>
            <p:cNvGraphicFramePr/>
            <p:nvPr>
              <p:extLst/>
            </p:nvPr>
          </p:nvGraphicFramePr>
          <p:xfrm>
            <a:off x="8280003" y="1947758"/>
            <a:ext cx="3593728" cy="26165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Rectángulo 7"/>
            <p:cNvSpPr/>
            <p:nvPr/>
          </p:nvSpPr>
          <p:spPr>
            <a:xfrm>
              <a:off x="10950847" y="2103582"/>
              <a:ext cx="1587479" cy="626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</a:rPr>
                <a:t>Entorno productivo</a:t>
              </a:r>
            </a:p>
          </p:txBody>
        </p:sp>
        <p:cxnSp>
          <p:nvCxnSpPr>
            <p:cNvPr id="9" name="Conector recto 8"/>
            <p:cNvCxnSpPr/>
            <p:nvPr/>
          </p:nvCxnSpPr>
          <p:spPr>
            <a:xfrm flipH="1">
              <a:off x="10679559" y="2416584"/>
              <a:ext cx="271288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ángulo 11"/>
            <p:cNvSpPr/>
            <p:nvPr/>
          </p:nvSpPr>
          <p:spPr>
            <a:xfrm>
              <a:off x="11157346" y="3248424"/>
              <a:ext cx="1452109" cy="1131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</a:rPr>
                <a:t>Acceso a mercados</a:t>
              </a:r>
            </a:p>
          </p:txBody>
        </p:sp>
        <p:cxnSp>
          <p:nvCxnSpPr>
            <p:cNvPr id="14" name="Conector recto 13"/>
            <p:cNvCxnSpPr/>
            <p:nvPr/>
          </p:nvCxnSpPr>
          <p:spPr>
            <a:xfrm flipH="1">
              <a:off x="10964153" y="3621041"/>
              <a:ext cx="193193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ángulo 14"/>
            <p:cNvSpPr/>
            <p:nvPr/>
          </p:nvSpPr>
          <p:spPr>
            <a:xfrm>
              <a:off x="8794452" y="4554655"/>
              <a:ext cx="267633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</a:rPr>
                <a:t>Inversión y Financiamiento</a:t>
              </a:r>
            </a:p>
          </p:txBody>
        </p:sp>
        <p:cxnSp>
          <p:nvCxnSpPr>
            <p:cNvPr id="16" name="Conector recto 15"/>
            <p:cNvCxnSpPr/>
            <p:nvPr/>
          </p:nvCxnSpPr>
          <p:spPr>
            <a:xfrm flipV="1">
              <a:off x="9999875" y="4304316"/>
              <a:ext cx="0" cy="241057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ángulo 17"/>
            <p:cNvSpPr/>
            <p:nvPr/>
          </p:nvSpPr>
          <p:spPr>
            <a:xfrm>
              <a:off x="7111714" y="3459561"/>
              <a:ext cx="1726790" cy="626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</a:rPr>
                <a:t>Innovación y calidad</a:t>
              </a:r>
            </a:p>
          </p:txBody>
        </p:sp>
        <p:cxnSp>
          <p:nvCxnSpPr>
            <p:cNvPr id="19" name="Conector recto 18"/>
            <p:cNvCxnSpPr/>
            <p:nvPr/>
          </p:nvCxnSpPr>
          <p:spPr>
            <a:xfrm flipH="1">
              <a:off x="8710549" y="3788341"/>
              <a:ext cx="271288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ángulo 19"/>
            <p:cNvSpPr/>
            <p:nvPr/>
          </p:nvSpPr>
          <p:spPr>
            <a:xfrm>
              <a:off x="7254203" y="2214605"/>
              <a:ext cx="1626214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</a:rPr>
                <a:t>Tributación</a:t>
              </a:r>
              <a:endParaRPr lang="es-ES" sz="2400" b="1" dirty="0"/>
            </a:p>
          </p:txBody>
        </p:sp>
        <p:cxnSp>
          <p:nvCxnSpPr>
            <p:cNvPr id="21" name="Conector recto 20"/>
            <p:cNvCxnSpPr/>
            <p:nvPr/>
          </p:nvCxnSpPr>
          <p:spPr>
            <a:xfrm flipH="1">
              <a:off x="8880417" y="2416584"/>
              <a:ext cx="271288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ángulo redondeado 21"/>
          <p:cNvSpPr/>
          <p:nvPr/>
        </p:nvSpPr>
        <p:spPr>
          <a:xfrm>
            <a:off x="8885315" y="4424844"/>
            <a:ext cx="2297491" cy="1007819"/>
          </a:xfrm>
          <a:prstGeom prst="roundRect">
            <a:avLst/>
          </a:prstGeom>
          <a:solidFill>
            <a:srgbClr val="F5B68B"/>
          </a:solidFill>
          <a:ln>
            <a:solidFill>
              <a:srgbClr val="F8D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dirty="0" smtClean="0">
                <a:solidFill>
                  <a:schemeClr val="tx1"/>
                </a:solidFill>
              </a:rPr>
              <a:t> 26 Mesas Sectoriales</a:t>
            </a:r>
            <a:endParaRPr lang="es-EC" sz="2400" dirty="0">
              <a:solidFill>
                <a:schemeClr val="tx1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219327" y="1119352"/>
            <a:ext cx="324908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dirty="0" smtClean="0">
                <a:solidFill>
                  <a:srgbClr val="4472C4">
                    <a:lumMod val="50000"/>
                  </a:srgbClr>
                </a:solidFill>
              </a:rPr>
              <a:t>1.429 propuestas sistematizadas por eje temático.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dirty="0" smtClean="0">
              <a:solidFill>
                <a:srgbClr val="4472C4">
                  <a:lumMod val="50000"/>
                </a:srgb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dirty="0" smtClean="0">
                <a:solidFill>
                  <a:srgbClr val="4472C4">
                    <a:lumMod val="50000"/>
                  </a:srgbClr>
                </a:solidFill>
              </a:rPr>
              <a:t>Propuestas priorizadas por frecuencia estadística e impacto (transversalidad).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dirty="0" smtClean="0">
              <a:solidFill>
                <a:srgbClr val="4472C4">
                  <a:lumMod val="50000"/>
                </a:srgb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dirty="0" smtClean="0">
                <a:solidFill>
                  <a:srgbClr val="4472C4">
                    <a:lumMod val="50000"/>
                  </a:srgbClr>
                </a:solidFill>
              </a:rPr>
              <a:t>Propuestas claves para ARTESANOS, EPS y sector  TRIBUTARIO</a:t>
            </a:r>
            <a:r>
              <a:rPr lang="es-EC" sz="20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.  </a:t>
            </a:r>
            <a:endParaRPr lang="es-EC" sz="2000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3ED3-6B9D-AD4B-866A-A80A065DF243}" type="slidenum">
              <a:rPr lang="es-ES_tradnl" smtClean="0"/>
              <a:pPr/>
              <a:t>5</a:t>
            </a:fld>
            <a:endParaRPr lang="es-ES_tradnl" dirty="0"/>
          </a:p>
        </p:txBody>
      </p:sp>
      <p:pic>
        <p:nvPicPr>
          <p:cNvPr id="33" name="Imagen 36" descr="26 abr 2018 Portada_ppt_reactivación_productiva-0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35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33 CuadroTexto"/>
          <p:cNvSpPr txBox="1"/>
          <p:nvPr/>
        </p:nvSpPr>
        <p:spPr>
          <a:xfrm>
            <a:off x="2061427" y="227496"/>
            <a:ext cx="91825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Resultado </a:t>
            </a: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del Consejo Consultivo Productivo y Tributario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614738" y="2135505"/>
            <a:ext cx="94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37 %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6000968" y="5322032"/>
            <a:ext cx="94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accent1">
                    <a:lumMod val="50000"/>
                  </a:schemeClr>
                </a:solidFill>
              </a:rPr>
              <a:t>17 </a:t>
            </a:r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%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8160688" y="3526021"/>
            <a:ext cx="94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accent1">
                    <a:lumMod val="50000"/>
                  </a:schemeClr>
                </a:solidFill>
              </a:rPr>
              <a:t>16 </a:t>
            </a:r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%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7942088" y="2173117"/>
            <a:ext cx="94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accent1">
                    <a:lumMod val="50000"/>
                  </a:schemeClr>
                </a:solidFill>
              </a:rPr>
              <a:t>15 </a:t>
            </a:r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%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3614738" y="3789162"/>
            <a:ext cx="943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chemeClr val="accent1">
                    <a:lumMod val="50000"/>
                  </a:schemeClr>
                </a:solidFill>
              </a:rPr>
              <a:t>15 </a:t>
            </a:r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xmlns="" val="92360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Marcador de contenido 5" descr="Diseño_PPT_Gobierno-02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26467" y="-118682"/>
            <a:ext cx="12192000" cy="6858000"/>
          </a:xfrm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-26467" y="277298"/>
            <a:ext cx="184731" cy="369332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EC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5427" y="2562224"/>
            <a:ext cx="93345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9" descr="blob:https://web.whatsapp.com/8dbec19a-9d9c-4ac6-aa3f-d4031f43838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23" y="6066347"/>
            <a:ext cx="52101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09110"/>
            <a:ext cx="4572000" cy="4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1832" y="6134101"/>
            <a:ext cx="4572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356F4-995F-408E-95FE-0FEBE9A8BAC6}" type="slidenum">
              <a:rPr lang="es-EC" altLang="es-EC" smtClean="0"/>
              <a:pPr/>
              <a:t>6</a:t>
            </a:fld>
            <a:endParaRPr lang="es-EC" altLang="es-EC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63403" y="5409909"/>
            <a:ext cx="3210545" cy="122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47184982"/>
              </p:ext>
            </p:extLst>
          </p:nvPr>
        </p:nvGraphicFramePr>
        <p:xfrm>
          <a:off x="680053" y="1081193"/>
          <a:ext cx="10639587" cy="5486400"/>
        </p:xfrm>
        <a:graphic>
          <a:graphicData uri="http://schemas.openxmlformats.org/drawingml/2006/table">
            <a:tbl>
              <a:tblPr/>
              <a:tblGrid>
                <a:gridCol w="1080371"/>
                <a:gridCol w="7333876"/>
                <a:gridCol w="2225340"/>
              </a:tblGrid>
              <a:tr h="48871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No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Propuesta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%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8871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 Acceso a créditos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30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71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2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 Líneas de crédito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28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71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 Requisitos para acceder a créditos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13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71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 Tasas de interés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10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71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5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 Garantías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8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71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6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 Crédito para emprendimientos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7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71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7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 Tipos de financiamiento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71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8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 Capacitación</a:t>
                      </a:r>
                      <a:endParaRPr kumimoji="0" lang="es-ES" sz="3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1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71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Total propuestas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sz="3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Arial" pitchFamily="34" charset="0"/>
                        </a:rPr>
                        <a:t>100</a:t>
                      </a:r>
                    </a:p>
                  </a:txBody>
                  <a:tcPr marL="0" marR="0" marT="0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14" name="Imagen 36" descr="26 abr 2018 Portada_ppt_reactivación_productiva-03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-35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uadroTexto 9"/>
          <p:cNvSpPr txBox="1"/>
          <p:nvPr/>
        </p:nvSpPr>
        <p:spPr>
          <a:xfrm>
            <a:off x="753416" y="0"/>
            <a:ext cx="108248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Propuestas Consejo Consultivo Productivo Tributario (CCPT) </a:t>
            </a:r>
          </a:p>
          <a:p>
            <a:pPr algn="ctr">
              <a:defRPr/>
            </a:pPr>
            <a:r>
              <a:rPr lang="es-EC" sz="28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Relacionadas con el Mercado Financiero: </a:t>
            </a:r>
          </a:p>
          <a:p>
            <a:pPr algn="ctr">
              <a:defRPr/>
            </a:pPr>
            <a:endParaRPr lang="es-EC" sz="2400" b="1" dirty="0" smtClean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83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1"/>
          <p:cNvGrpSpPr/>
          <p:nvPr/>
        </p:nvGrpSpPr>
        <p:grpSpPr>
          <a:xfrm>
            <a:off x="501598" y="943309"/>
            <a:ext cx="11690402" cy="5418667"/>
            <a:chOff x="728952" y="1325563"/>
            <a:chExt cx="11690402" cy="5418667"/>
          </a:xfrm>
        </p:grpSpPr>
        <p:graphicFrame>
          <p:nvGraphicFramePr>
            <p:cNvPr id="5" name="Diagrama 4"/>
            <p:cNvGraphicFramePr/>
            <p:nvPr>
              <p:extLst>
                <p:ext uri="{D42A27DB-BD31-4B8C-83A1-F6EECF244321}">
                  <p14:modId xmlns:p14="http://schemas.microsoft.com/office/powerpoint/2010/main" xmlns="" val="1663740727"/>
                </p:ext>
              </p:extLst>
            </p:nvPr>
          </p:nvGraphicFramePr>
          <p:xfrm>
            <a:off x="728952" y="1325563"/>
            <a:ext cx="11690402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CuadroTexto 2"/>
            <p:cNvSpPr txBox="1"/>
            <p:nvPr/>
          </p:nvSpPr>
          <p:spPr>
            <a:xfrm>
              <a:off x="931491" y="1620015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 smtClean="0"/>
                <a:t>1</a:t>
              </a:r>
              <a:endParaRPr lang="es-EC" sz="22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432220" y="2489982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/>
                <a:t>2</a:t>
              </a: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1690812" y="3363011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/>
                <a:t>3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675253" y="4210185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/>
                <a:t>4</a:t>
              </a: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392700" y="5291910"/>
              <a:ext cx="410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C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027187" y="5989705"/>
              <a:ext cx="410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C" dirty="0"/>
            </a:p>
          </p:txBody>
        </p:sp>
      </p:grp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7</a:t>
            </a:fld>
            <a:endParaRPr lang="es-EC"/>
          </a:p>
        </p:txBody>
      </p:sp>
      <p:pic>
        <p:nvPicPr>
          <p:cNvPr id="17" name="Imagen 36" descr="26 abr 2018 Portada_ppt_reactivación_productiva-03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CuadroTexto"/>
          <p:cNvSpPr txBox="1"/>
          <p:nvPr/>
        </p:nvSpPr>
        <p:spPr>
          <a:xfrm>
            <a:off x="1887323" y="0"/>
            <a:ext cx="10004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32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Problemas identificados en el Sector Industrial</a:t>
            </a:r>
            <a:endParaRPr lang="es-EC" sz="32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14" name="CuadroTexto 8"/>
          <p:cNvSpPr txBox="1"/>
          <p:nvPr/>
        </p:nvSpPr>
        <p:spPr>
          <a:xfrm>
            <a:off x="1207031" y="4771290"/>
            <a:ext cx="410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200" dirty="0" smtClean="0"/>
              <a:t>5</a:t>
            </a:r>
            <a:endParaRPr lang="es-EC" sz="2200" dirty="0"/>
          </a:p>
        </p:txBody>
      </p:sp>
      <p:sp>
        <p:nvSpPr>
          <p:cNvPr id="15" name="CuadroTexto 8"/>
          <p:cNvSpPr txBox="1"/>
          <p:nvPr/>
        </p:nvSpPr>
        <p:spPr>
          <a:xfrm>
            <a:off x="705751" y="5601606"/>
            <a:ext cx="410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200" dirty="0" smtClean="0"/>
              <a:t>6</a:t>
            </a:r>
            <a:endParaRPr lang="es-EC" sz="2200" dirty="0"/>
          </a:p>
        </p:txBody>
      </p:sp>
    </p:spTree>
    <p:extLst>
      <p:ext uri="{BB962C8B-B14F-4D97-AF65-F5344CB8AC3E}">
        <p14:creationId xmlns:p14="http://schemas.microsoft.com/office/powerpoint/2010/main" xmlns="" val="174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19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8126447-4D4B-4C99-B128-995BABF8B136}" type="slidenum">
              <a:rPr lang="es-EC" smtClean="0"/>
              <a:pPr/>
              <a:t>8</a:t>
            </a:fld>
            <a:endParaRPr lang="es-EC" dirty="0"/>
          </a:p>
        </p:txBody>
      </p:sp>
      <p:cxnSp>
        <p:nvCxnSpPr>
          <p:cNvPr id="10" name="Conector recto de flecha 18"/>
          <p:cNvCxnSpPr/>
          <p:nvPr/>
        </p:nvCxnSpPr>
        <p:spPr>
          <a:xfrm flipV="1">
            <a:off x="5029697" y="4069259"/>
            <a:ext cx="882372" cy="639607"/>
          </a:xfrm>
          <a:prstGeom prst="straightConnector1">
            <a:avLst/>
          </a:prstGeom>
          <a:ln w="38100" cmpd="sng"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8"/>
          <p:cNvSpPr/>
          <p:nvPr/>
        </p:nvSpPr>
        <p:spPr>
          <a:xfrm>
            <a:off x="5060730" y="4796290"/>
            <a:ext cx="1593946" cy="427546"/>
          </a:xfrm>
          <a:prstGeom prst="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/>
              <a:t>Estado</a:t>
            </a:r>
            <a:endParaRPr lang="es-ES" sz="2000" b="1" dirty="0"/>
          </a:p>
        </p:txBody>
      </p:sp>
      <p:sp>
        <p:nvSpPr>
          <p:cNvPr id="23" name="Rectángulo 9"/>
          <p:cNvSpPr/>
          <p:nvPr/>
        </p:nvSpPr>
        <p:spPr>
          <a:xfrm>
            <a:off x="8423970" y="4785716"/>
            <a:ext cx="1886684" cy="427546"/>
          </a:xfrm>
          <a:prstGeom prst="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/>
              <a:t>Trabajadores</a:t>
            </a:r>
            <a:endParaRPr lang="es-ES" sz="2000" b="1" dirty="0"/>
          </a:p>
        </p:txBody>
      </p:sp>
      <p:sp>
        <p:nvSpPr>
          <p:cNvPr id="24" name="Rectángulo 10"/>
          <p:cNvSpPr/>
          <p:nvPr/>
        </p:nvSpPr>
        <p:spPr>
          <a:xfrm>
            <a:off x="10410683" y="4785465"/>
            <a:ext cx="1523814" cy="427546"/>
          </a:xfrm>
          <a:prstGeom prst="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/>
              <a:t>Ambiente</a:t>
            </a:r>
            <a:endParaRPr lang="es-ES" sz="2000" b="1" dirty="0"/>
          </a:p>
        </p:txBody>
      </p:sp>
      <p:cxnSp>
        <p:nvCxnSpPr>
          <p:cNvPr id="26" name="Conector recto de flecha 14"/>
          <p:cNvCxnSpPr/>
          <p:nvPr/>
        </p:nvCxnSpPr>
        <p:spPr>
          <a:xfrm>
            <a:off x="5013434" y="4731393"/>
            <a:ext cx="6873763" cy="801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16"/>
          <p:cNvCxnSpPr/>
          <p:nvPr/>
        </p:nvCxnSpPr>
        <p:spPr>
          <a:xfrm rot="5400000" flipH="1" flipV="1">
            <a:off x="3279221" y="2713420"/>
            <a:ext cx="3515716" cy="1576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5"/>
          <p:cNvSpPr/>
          <p:nvPr/>
        </p:nvSpPr>
        <p:spPr>
          <a:xfrm>
            <a:off x="5135442" y="848606"/>
            <a:ext cx="7056558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US" sz="2300" b="1" dirty="0" smtClean="0">
                <a:solidFill>
                  <a:schemeClr val="accent1">
                    <a:lumMod val="75000"/>
                  </a:schemeClr>
                </a:solidFill>
              </a:rPr>
              <a:t>VISIÓN</a:t>
            </a:r>
          </a:p>
          <a:p>
            <a:pPr algn="just"/>
            <a:r>
              <a:rPr lang="es-ES" sz="3200" kern="0" dirty="0" smtClean="0"/>
              <a:t>En el 2021, la producción industrial competitiva se diversifica, diferencia y se inserta al mundo con bienes y servicios de mayor valor agregado, promoviendo la </a:t>
            </a:r>
            <a:r>
              <a:rPr lang="es-ES" sz="3200" b="1" kern="0" dirty="0" err="1" smtClean="0"/>
              <a:t>asociatividad</a:t>
            </a:r>
            <a:r>
              <a:rPr lang="es-ES" sz="3200" b="1" kern="0" dirty="0" smtClean="0"/>
              <a:t>, inclusión e innovación</a:t>
            </a:r>
            <a:r>
              <a:rPr lang="es-ES" sz="3200" kern="0" dirty="0" smtClean="0"/>
              <a:t>,  generando </a:t>
            </a:r>
            <a:r>
              <a:rPr lang="es-ES" sz="3200" b="1" kern="0" dirty="0" smtClean="0"/>
              <a:t>empleo sostenible y prosperidad</a:t>
            </a:r>
            <a:r>
              <a:rPr lang="es-ES" sz="3200" kern="0" dirty="0" smtClean="0"/>
              <a:t>.</a:t>
            </a:r>
          </a:p>
          <a:p>
            <a:pPr algn="ctr"/>
            <a:endParaRPr lang="es-EC" sz="1000" dirty="0"/>
          </a:p>
        </p:txBody>
      </p:sp>
      <p:sp>
        <p:nvSpPr>
          <p:cNvPr id="29" name="CuadroTexto 22"/>
          <p:cNvSpPr txBox="1"/>
          <p:nvPr/>
        </p:nvSpPr>
        <p:spPr>
          <a:xfrm>
            <a:off x="6842001" y="5389073"/>
            <a:ext cx="329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Ámbitos</a:t>
            </a:r>
            <a:endParaRPr lang="es-ES" sz="2000" b="1" dirty="0"/>
          </a:p>
        </p:txBody>
      </p:sp>
      <p:sp>
        <p:nvSpPr>
          <p:cNvPr id="30" name="CuadroTexto 23"/>
          <p:cNvSpPr txBox="1"/>
          <p:nvPr/>
        </p:nvSpPr>
        <p:spPr>
          <a:xfrm rot="16200000">
            <a:off x="-535656" y="3217788"/>
            <a:ext cx="1532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/>
              <a:t>Pilares</a:t>
            </a:r>
            <a:endParaRPr lang="es-ES" sz="3200" b="1" dirty="0"/>
          </a:p>
        </p:txBody>
      </p:sp>
      <p:sp>
        <p:nvSpPr>
          <p:cNvPr id="48" name="47 CuadroTexto"/>
          <p:cNvSpPr txBox="1"/>
          <p:nvPr/>
        </p:nvSpPr>
        <p:spPr>
          <a:xfrm>
            <a:off x="2264301" y="56475"/>
            <a:ext cx="834707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32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Visión y Pilares de la Política Industrial </a:t>
            </a:r>
          </a:p>
        </p:txBody>
      </p:sp>
      <p:sp>
        <p:nvSpPr>
          <p:cNvPr id="47" name="Rectángulo 10"/>
          <p:cNvSpPr/>
          <p:nvPr/>
        </p:nvSpPr>
        <p:spPr>
          <a:xfrm>
            <a:off x="6779391" y="4784993"/>
            <a:ext cx="1544801" cy="427546"/>
          </a:xfrm>
          <a:prstGeom prst="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smtClean="0"/>
              <a:t>Sociedad</a:t>
            </a:r>
            <a:endParaRPr lang="es-ES" sz="2000" b="1" dirty="0"/>
          </a:p>
        </p:txBody>
      </p:sp>
      <p:grpSp>
        <p:nvGrpSpPr>
          <p:cNvPr id="3" name="31 Grupo"/>
          <p:cNvGrpSpPr/>
          <p:nvPr/>
        </p:nvGrpSpPr>
        <p:grpSpPr>
          <a:xfrm>
            <a:off x="26166" y="4731492"/>
            <a:ext cx="4981903" cy="612231"/>
            <a:chOff x="0" y="3061158"/>
            <a:chExt cx="4981903" cy="612231"/>
          </a:xfrm>
        </p:grpSpPr>
        <p:sp>
          <p:nvSpPr>
            <p:cNvPr id="33" name="32 Trapecio"/>
            <p:cNvSpPr/>
            <p:nvPr/>
          </p:nvSpPr>
          <p:spPr>
            <a:xfrm>
              <a:off x="0" y="3061158"/>
              <a:ext cx="4981903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4" name="Trapecio 4"/>
            <p:cNvSpPr/>
            <p:nvPr/>
          </p:nvSpPr>
          <p:spPr>
            <a:xfrm>
              <a:off x="871833" y="3061158"/>
              <a:ext cx="3238237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kern="1200" dirty="0" smtClean="0">
                  <a:solidFill>
                    <a:schemeClr val="tx1"/>
                  </a:solidFill>
                </a:rPr>
                <a:t>Investigación, Desarrollo e Innovación (I+D+I)</a:t>
              </a:r>
              <a:endParaRPr lang="es-EC" sz="20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41 Grupo"/>
          <p:cNvGrpSpPr/>
          <p:nvPr/>
        </p:nvGrpSpPr>
        <p:grpSpPr>
          <a:xfrm>
            <a:off x="436042" y="4116618"/>
            <a:ext cx="4193683" cy="612231"/>
            <a:chOff x="415158" y="2448926"/>
            <a:chExt cx="4193683" cy="612231"/>
          </a:xfrm>
        </p:grpSpPr>
        <p:sp>
          <p:nvSpPr>
            <p:cNvPr id="51" name="50 Trapecio"/>
            <p:cNvSpPr/>
            <p:nvPr/>
          </p:nvSpPr>
          <p:spPr>
            <a:xfrm>
              <a:off x="415158" y="2448926"/>
              <a:ext cx="4193683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32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32000"/>
              </a:schemeClr>
            </a:effectRef>
            <a:fontRef idx="minor">
              <a:schemeClr val="lt1"/>
            </a:fontRef>
          </p:style>
        </p:sp>
        <p:sp>
          <p:nvSpPr>
            <p:cNvPr id="52" name="Trapecio 4"/>
            <p:cNvSpPr/>
            <p:nvPr/>
          </p:nvSpPr>
          <p:spPr>
            <a:xfrm>
              <a:off x="1149053" y="2448926"/>
              <a:ext cx="2725894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sz="2000" b="1" kern="1200" dirty="0" smtClean="0">
                  <a:solidFill>
                    <a:schemeClr val="tx1"/>
                  </a:solidFill>
                </a:rPr>
                <a:t>Productividad</a:t>
              </a:r>
              <a:endParaRPr lang="es-EC" sz="2000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52 Grupo"/>
          <p:cNvGrpSpPr/>
          <p:nvPr/>
        </p:nvGrpSpPr>
        <p:grpSpPr>
          <a:xfrm>
            <a:off x="814403" y="3533276"/>
            <a:ext cx="3405430" cy="612231"/>
            <a:chOff x="830317" y="1836694"/>
            <a:chExt cx="3405430" cy="612231"/>
          </a:xfrm>
        </p:grpSpPr>
        <p:sp>
          <p:nvSpPr>
            <p:cNvPr id="54" name="53 Trapecio"/>
            <p:cNvSpPr/>
            <p:nvPr/>
          </p:nvSpPr>
          <p:spPr>
            <a:xfrm>
              <a:off x="830317" y="1836694"/>
              <a:ext cx="3405430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24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24000"/>
              </a:schemeClr>
            </a:effectRef>
            <a:fontRef idx="minor">
              <a:schemeClr val="lt1"/>
            </a:fontRef>
          </p:style>
        </p:sp>
        <p:sp>
          <p:nvSpPr>
            <p:cNvPr id="55" name="Trapecio 4"/>
            <p:cNvSpPr/>
            <p:nvPr/>
          </p:nvSpPr>
          <p:spPr>
            <a:xfrm>
              <a:off x="1426267" y="1836694"/>
              <a:ext cx="2213529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b="1" kern="1200" dirty="0" smtClean="0">
                  <a:solidFill>
                    <a:schemeClr val="tx1"/>
                  </a:solidFill>
                </a:rPr>
                <a:t>Calidad</a:t>
              </a:r>
              <a:endParaRPr lang="es-EC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55 Grupo"/>
          <p:cNvGrpSpPr/>
          <p:nvPr/>
        </p:nvGrpSpPr>
        <p:grpSpPr>
          <a:xfrm>
            <a:off x="1192778" y="2949934"/>
            <a:ext cx="2648679" cy="612231"/>
            <a:chOff x="1245476" y="1224463"/>
            <a:chExt cx="2648679" cy="612231"/>
          </a:xfrm>
        </p:grpSpPr>
        <p:sp>
          <p:nvSpPr>
            <p:cNvPr id="57" name="56 Trapecio"/>
            <p:cNvSpPr/>
            <p:nvPr/>
          </p:nvSpPr>
          <p:spPr>
            <a:xfrm>
              <a:off x="1245476" y="1224463"/>
              <a:ext cx="2648679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16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16000"/>
              </a:schemeClr>
            </a:effectRef>
            <a:fontRef idx="minor">
              <a:schemeClr val="lt1"/>
            </a:fontRef>
          </p:style>
        </p:sp>
        <p:sp>
          <p:nvSpPr>
            <p:cNvPr id="58" name="Trapecio 4"/>
            <p:cNvSpPr/>
            <p:nvPr/>
          </p:nvSpPr>
          <p:spPr>
            <a:xfrm>
              <a:off x="1708994" y="1224463"/>
              <a:ext cx="1721641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b="1" kern="1200" dirty="0" smtClean="0">
                  <a:solidFill>
                    <a:schemeClr val="tx1"/>
                  </a:solidFill>
                </a:rPr>
                <a:t>Inversión y Financiamiento</a:t>
              </a:r>
              <a:endParaRPr lang="es-EC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58 Grupo"/>
          <p:cNvGrpSpPr/>
          <p:nvPr/>
        </p:nvGrpSpPr>
        <p:grpSpPr>
          <a:xfrm>
            <a:off x="1602681" y="2366592"/>
            <a:ext cx="1828873" cy="612231"/>
            <a:chOff x="1660634" y="612231"/>
            <a:chExt cx="1828873" cy="612231"/>
          </a:xfrm>
        </p:grpSpPr>
        <p:sp>
          <p:nvSpPr>
            <p:cNvPr id="60" name="59 Trapecio"/>
            <p:cNvSpPr/>
            <p:nvPr/>
          </p:nvSpPr>
          <p:spPr>
            <a:xfrm>
              <a:off x="1660634" y="612231"/>
              <a:ext cx="1828873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8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8000"/>
              </a:schemeClr>
            </a:effectRef>
            <a:fontRef idx="minor">
              <a:schemeClr val="lt1"/>
            </a:fontRef>
          </p:style>
        </p:sp>
        <p:sp>
          <p:nvSpPr>
            <p:cNvPr id="61" name="Trapecio 4"/>
            <p:cNvSpPr/>
            <p:nvPr/>
          </p:nvSpPr>
          <p:spPr>
            <a:xfrm>
              <a:off x="1839457" y="612231"/>
              <a:ext cx="1608082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b="1" kern="1200" dirty="0" smtClean="0">
                  <a:solidFill>
                    <a:schemeClr val="tx1"/>
                  </a:solidFill>
                </a:rPr>
                <a:t>Articulación Público Privada</a:t>
              </a:r>
              <a:endParaRPr lang="es-EC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61 Grupo"/>
          <p:cNvGrpSpPr/>
          <p:nvPr/>
        </p:nvGrpSpPr>
        <p:grpSpPr>
          <a:xfrm>
            <a:off x="1981057" y="1561272"/>
            <a:ext cx="1072122" cy="802678"/>
            <a:chOff x="2075793" y="0"/>
            <a:chExt cx="1072122" cy="612231"/>
          </a:xfrm>
        </p:grpSpPr>
        <p:sp>
          <p:nvSpPr>
            <p:cNvPr id="63" name="62 Trapecio"/>
            <p:cNvSpPr/>
            <p:nvPr/>
          </p:nvSpPr>
          <p:spPr>
            <a:xfrm>
              <a:off x="2075793" y="0"/>
              <a:ext cx="1072122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Trapecio 4"/>
            <p:cNvSpPr/>
            <p:nvPr/>
          </p:nvSpPr>
          <p:spPr>
            <a:xfrm>
              <a:off x="2075793" y="0"/>
              <a:ext cx="1072122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C" b="1" kern="1200" dirty="0" smtClean="0">
                  <a:solidFill>
                    <a:schemeClr val="tx1"/>
                  </a:solidFill>
                </a:rPr>
                <a:t>Mercados</a:t>
              </a:r>
              <a:endParaRPr lang="es-EC" b="1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655207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adroTexto 29"/>
          <p:cNvSpPr txBox="1">
            <a:spLocks noChangeArrowheads="1"/>
          </p:cNvSpPr>
          <p:nvPr/>
        </p:nvSpPr>
        <p:spPr bwMode="auto">
          <a:xfrm>
            <a:off x="276788" y="5748698"/>
            <a:ext cx="11521017" cy="446260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defTabSz="457118" eaLnBrk="1" hangingPunct="1">
              <a:defRPr/>
            </a:pPr>
            <a:r>
              <a:rPr lang="es-EC" sz="2300" dirty="0" smtClean="0">
                <a:solidFill>
                  <a:srgbClr val="000000"/>
                </a:solidFill>
                <a:latin typeface="+mn-lt"/>
              </a:rPr>
              <a:t>7. - </a:t>
            </a:r>
            <a:r>
              <a:rPr lang="es-EC" sz="2300" dirty="0">
                <a:solidFill>
                  <a:srgbClr val="000000"/>
                </a:solidFill>
                <a:latin typeface="+mn-lt"/>
              </a:rPr>
              <a:t>Generar </a:t>
            </a:r>
            <a:r>
              <a:rPr lang="es-EC" sz="2300" b="1" dirty="0">
                <a:solidFill>
                  <a:srgbClr val="000000"/>
                </a:solidFill>
                <a:latin typeface="+mn-lt"/>
              </a:rPr>
              <a:t>empleo</a:t>
            </a:r>
            <a:r>
              <a:rPr lang="es-EC" sz="2300" dirty="0">
                <a:solidFill>
                  <a:srgbClr val="000000"/>
                </a:solidFill>
                <a:latin typeface="+mn-lt"/>
              </a:rPr>
              <a:t> de calidad como centro de la política pública productiva.</a:t>
            </a:r>
          </a:p>
        </p:txBody>
      </p:sp>
      <p:sp>
        <p:nvSpPr>
          <p:cNvPr id="31" name="CuadroTexto 30"/>
          <p:cNvSpPr txBox="1">
            <a:spLocks noChangeArrowheads="1"/>
          </p:cNvSpPr>
          <p:nvPr/>
        </p:nvSpPr>
        <p:spPr bwMode="auto">
          <a:xfrm>
            <a:off x="276788" y="1233501"/>
            <a:ext cx="11521017" cy="446260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/>
          <a:p>
            <a:pPr algn="just" defTabSz="457118" eaLnBrk="1" hangingPunct="1">
              <a:defRPr/>
            </a:pPr>
            <a:r>
              <a:rPr lang="es-EC" sz="23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1</a:t>
            </a:r>
            <a:r>
              <a:rPr lang="es-EC" sz="23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.- Incrementar </a:t>
            </a:r>
            <a:r>
              <a:rPr lang="es-EC" sz="23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la </a:t>
            </a:r>
            <a:r>
              <a:rPr lang="es-EC" sz="2300" b="1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productividad</a:t>
            </a:r>
            <a:r>
              <a:rPr lang="es-EC" sz="23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 y </a:t>
            </a:r>
            <a:r>
              <a:rPr lang="es-EC" sz="2300" b="1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competitividad </a:t>
            </a:r>
            <a:r>
              <a:rPr lang="es-EC" sz="23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de la </a:t>
            </a:r>
            <a:r>
              <a:rPr lang="es-EC" sz="23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industria (Grandes, MIPYMES, EPS). </a:t>
            </a:r>
            <a:endParaRPr lang="es-EC" sz="2300" kern="0" dirty="0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CuadroTexto 31"/>
          <p:cNvSpPr txBox="1">
            <a:spLocks noChangeArrowheads="1"/>
          </p:cNvSpPr>
          <p:nvPr/>
        </p:nvSpPr>
        <p:spPr bwMode="auto">
          <a:xfrm>
            <a:off x="276788" y="1777744"/>
            <a:ext cx="11521017" cy="800203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defTabSz="457118" eaLnBrk="1" hangingPunct="1">
              <a:defRPr/>
            </a:pPr>
            <a:r>
              <a:rPr lang="es-EC" sz="2300" dirty="0" smtClean="0">
                <a:solidFill>
                  <a:srgbClr val="000000"/>
                </a:solidFill>
                <a:latin typeface="+mn-lt"/>
              </a:rPr>
              <a:t>2.- </a:t>
            </a:r>
            <a:r>
              <a:rPr lang="es-EC" sz="2300" dirty="0">
                <a:solidFill>
                  <a:srgbClr val="000000"/>
                </a:solidFill>
                <a:latin typeface="+mn-lt"/>
              </a:rPr>
              <a:t>Fortalecer el Sistema Ecuatoriano de la </a:t>
            </a:r>
            <a:r>
              <a:rPr lang="es-EC" sz="2300" b="1" dirty="0">
                <a:solidFill>
                  <a:srgbClr val="000000"/>
                </a:solidFill>
                <a:latin typeface="+mn-lt"/>
              </a:rPr>
              <a:t>Calidad</a:t>
            </a:r>
            <a:r>
              <a:rPr lang="es-EC" sz="2300" dirty="0">
                <a:solidFill>
                  <a:srgbClr val="000000"/>
                </a:solidFill>
                <a:latin typeface="+mn-lt"/>
              </a:rPr>
              <a:t> e impulsar la </a:t>
            </a:r>
            <a:r>
              <a:rPr lang="es-EC" sz="2300" b="1" dirty="0">
                <a:solidFill>
                  <a:srgbClr val="000000"/>
                </a:solidFill>
                <a:latin typeface="+mn-lt"/>
              </a:rPr>
              <a:t>innovación</a:t>
            </a:r>
            <a:r>
              <a:rPr lang="es-EC" sz="2300" dirty="0">
                <a:solidFill>
                  <a:srgbClr val="000000"/>
                </a:solidFill>
                <a:latin typeface="+mn-lt"/>
              </a:rPr>
              <a:t> para mejorar los procesos productivos.</a:t>
            </a:r>
          </a:p>
        </p:txBody>
      </p:sp>
      <p:sp>
        <p:nvSpPr>
          <p:cNvPr id="28" name="CuadroTexto 27"/>
          <p:cNvSpPr txBox="1">
            <a:spLocks noChangeArrowheads="1"/>
          </p:cNvSpPr>
          <p:nvPr/>
        </p:nvSpPr>
        <p:spPr bwMode="auto">
          <a:xfrm>
            <a:off x="276788" y="3226748"/>
            <a:ext cx="11521016" cy="800203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defTabSz="457118" eaLnBrk="1" hangingPunct="1">
              <a:defRPr/>
            </a:pPr>
            <a:r>
              <a:rPr lang="es-EC" sz="2300" dirty="0" smtClean="0">
                <a:solidFill>
                  <a:srgbClr val="000000"/>
                </a:solidFill>
                <a:latin typeface="+mn-lt"/>
              </a:rPr>
              <a:t>4.- </a:t>
            </a:r>
            <a:r>
              <a:rPr lang="es-EC" sz="2300" dirty="0">
                <a:solidFill>
                  <a:srgbClr val="000000"/>
                </a:solidFill>
                <a:latin typeface="+mn-lt"/>
              </a:rPr>
              <a:t>Impulsar la </a:t>
            </a:r>
            <a:r>
              <a:rPr lang="es-EC" sz="2300" b="1" dirty="0">
                <a:solidFill>
                  <a:srgbClr val="000000"/>
                </a:solidFill>
                <a:latin typeface="+mn-lt"/>
              </a:rPr>
              <a:t>inversión</a:t>
            </a:r>
            <a:r>
              <a:rPr lang="es-EC" sz="2300" dirty="0">
                <a:solidFill>
                  <a:srgbClr val="000000"/>
                </a:solidFill>
                <a:latin typeface="+mn-lt"/>
              </a:rPr>
              <a:t> privada a través de los incentivos, COPCI, APP y </a:t>
            </a:r>
            <a:r>
              <a:rPr lang="es-EC" sz="2300" b="1" u="sng" dirty="0" smtClean="0">
                <a:solidFill>
                  <a:srgbClr val="000000"/>
                </a:solidFill>
                <a:latin typeface="+mn-lt"/>
              </a:rPr>
              <a:t>desarrollo de fuentes de financiamiento</a:t>
            </a:r>
            <a:r>
              <a:rPr lang="es-EC" sz="2300" dirty="0" smtClean="0">
                <a:solidFill>
                  <a:srgbClr val="000000"/>
                </a:solidFill>
                <a:latin typeface="+mn-lt"/>
              </a:rPr>
              <a:t> a través de Banca Pública, Privada y Mercado de Valores.</a:t>
            </a:r>
            <a:endParaRPr lang="es-EC" sz="23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3" name="CuadroTexto 42"/>
          <p:cNvSpPr txBox="1">
            <a:spLocks noChangeArrowheads="1"/>
          </p:cNvSpPr>
          <p:nvPr/>
        </p:nvSpPr>
        <p:spPr bwMode="auto">
          <a:xfrm>
            <a:off x="277846" y="4862796"/>
            <a:ext cx="11518900" cy="800203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defTabSz="457118" eaLnBrk="1" hangingPunct="1">
              <a:defRPr/>
            </a:pPr>
            <a:r>
              <a:rPr lang="es-EC" sz="2300" dirty="0" smtClean="0">
                <a:solidFill>
                  <a:srgbClr val="000000"/>
                </a:solidFill>
                <a:latin typeface="+mn-lt"/>
              </a:rPr>
              <a:t>6.– Contribuir al mejoramiento de </a:t>
            </a:r>
            <a:r>
              <a:rPr lang="es-EC" sz="2300" b="1" dirty="0">
                <a:solidFill>
                  <a:srgbClr val="000000"/>
                </a:solidFill>
                <a:latin typeface="+mn-lt"/>
              </a:rPr>
              <a:t>la balanza comercial </a:t>
            </a:r>
            <a:r>
              <a:rPr lang="es-EC" sz="2300" dirty="0">
                <a:solidFill>
                  <a:srgbClr val="000000"/>
                </a:solidFill>
                <a:latin typeface="+mn-lt"/>
              </a:rPr>
              <a:t>y </a:t>
            </a:r>
            <a:r>
              <a:rPr lang="es-EC" sz="2300" dirty="0" smtClean="0">
                <a:solidFill>
                  <a:srgbClr val="000000"/>
                </a:solidFill>
                <a:latin typeface="+mn-lt"/>
              </a:rPr>
              <a:t>servicios </a:t>
            </a:r>
            <a:r>
              <a:rPr lang="es-EC" sz="2300" dirty="0">
                <a:solidFill>
                  <a:srgbClr val="000000"/>
                </a:solidFill>
                <a:latin typeface="+mn-lt"/>
              </a:rPr>
              <a:t>para </a:t>
            </a:r>
            <a:r>
              <a:rPr lang="es-EC" sz="2300" b="1" dirty="0">
                <a:solidFill>
                  <a:srgbClr val="000000"/>
                </a:solidFill>
                <a:latin typeface="+mn-lt"/>
              </a:rPr>
              <a:t>fortalecer la </a:t>
            </a:r>
            <a:r>
              <a:rPr lang="es-EC" sz="2300" b="1" dirty="0" smtClean="0">
                <a:solidFill>
                  <a:srgbClr val="000000"/>
                </a:solidFill>
                <a:latin typeface="+mn-lt"/>
              </a:rPr>
              <a:t>dolarización.</a:t>
            </a:r>
            <a:endParaRPr lang="es-EC" sz="23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uadroTexto 9"/>
          <p:cNvSpPr txBox="1">
            <a:spLocks noChangeArrowheads="1"/>
          </p:cNvSpPr>
          <p:nvPr/>
        </p:nvSpPr>
        <p:spPr bwMode="auto">
          <a:xfrm>
            <a:off x="276788" y="4208629"/>
            <a:ext cx="11521017" cy="446260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/>
          <a:p>
            <a:pPr algn="just" defTabSz="457118" eaLnBrk="1" hangingPunct="1">
              <a:defRPr/>
            </a:pPr>
            <a:r>
              <a:rPr lang="es-EC" sz="23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5</a:t>
            </a:r>
            <a:r>
              <a:rPr lang="es-EC" sz="23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.- Fomentar la </a:t>
            </a:r>
            <a:r>
              <a:rPr lang="es-EC" sz="2300" b="1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Investigación, Desarrollo e Innovación </a:t>
            </a:r>
            <a:r>
              <a:rPr lang="es-EC" sz="23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(</a:t>
            </a:r>
            <a:r>
              <a:rPr lang="es-EC" sz="2300" kern="0" dirty="0" err="1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I+D+i</a:t>
            </a:r>
            <a:r>
              <a:rPr lang="es-EC" sz="23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).</a:t>
            </a:r>
            <a:endParaRPr lang="es-EC" sz="2300" kern="0" dirty="0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9</a:t>
            </a:fld>
            <a:endParaRPr lang="es-EC"/>
          </a:p>
        </p:txBody>
      </p:sp>
      <p:pic>
        <p:nvPicPr>
          <p:cNvPr id="13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0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CuadroTexto"/>
          <p:cNvSpPr txBox="1"/>
          <p:nvPr/>
        </p:nvSpPr>
        <p:spPr>
          <a:xfrm>
            <a:off x="4583934" y="195699"/>
            <a:ext cx="3298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C" sz="32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Objetivo</a:t>
            </a:r>
            <a:r>
              <a:rPr lang="es-EC" sz="3200" b="1" dirty="0" smtClean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s </a:t>
            </a:r>
            <a:endParaRPr lang="es-EC" sz="3200" b="1" dirty="0">
              <a:solidFill>
                <a:schemeClr val="accent5">
                  <a:lumMod val="50000"/>
                </a:schemeClr>
              </a:solidFill>
              <a:latin typeface="Franklin Gothic Book" panose="020B0503020102020204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16" name="CuadroTexto 30"/>
          <p:cNvSpPr txBox="1">
            <a:spLocks noChangeArrowheads="1"/>
          </p:cNvSpPr>
          <p:nvPr/>
        </p:nvSpPr>
        <p:spPr bwMode="auto">
          <a:xfrm>
            <a:off x="276788" y="2678698"/>
            <a:ext cx="11521017" cy="446260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/>
          <a:p>
            <a:pPr algn="just" defTabSz="457118" eaLnBrk="1" hangingPunct="1">
              <a:defRPr/>
            </a:pPr>
            <a:r>
              <a:rPr lang="es-EC" sz="23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3.- </a:t>
            </a:r>
            <a:r>
              <a:rPr lang="es-EC" sz="23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Fortalecer </a:t>
            </a:r>
            <a:r>
              <a:rPr lang="es-EC" sz="23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la </a:t>
            </a:r>
            <a:r>
              <a:rPr lang="es-EC" sz="2300" b="1" kern="0" dirty="0" err="1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asociatividad</a:t>
            </a:r>
            <a:r>
              <a:rPr lang="es-EC" sz="23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 y los </a:t>
            </a:r>
            <a:r>
              <a:rPr lang="es-EC" sz="2300" b="1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encadenamientos productivos</a:t>
            </a:r>
            <a:r>
              <a:rPr lang="es-EC" sz="23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3978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3753</Words>
  <Application>Microsoft Office PowerPoint</Application>
  <PresentationFormat>Personalizado</PresentationFormat>
  <Paragraphs>1024</Paragraphs>
  <Slides>47</Slides>
  <Notes>32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47</vt:i4>
      </vt:variant>
    </vt:vector>
  </HeadingPairs>
  <TitlesOfParts>
    <vt:vector size="49" baseType="lpstr">
      <vt:lpstr>1_Tema de Office</vt:lpstr>
      <vt:lpstr>Tema de Office</vt:lpstr>
      <vt:lpstr>INCLUSIÓN FINANCIERA: UN DESAFÍO NACIONAL  Carlos Villarreal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Geovanna E. Espín Ruiz</dc:creator>
  <cp:lastModifiedBy>mpalacios</cp:lastModifiedBy>
  <cp:revision>164</cp:revision>
  <dcterms:created xsi:type="dcterms:W3CDTF">2018-07-17T14:59:03Z</dcterms:created>
  <dcterms:modified xsi:type="dcterms:W3CDTF">2018-08-29T20:19:28Z</dcterms:modified>
</cp:coreProperties>
</file>